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115"/>
  </p:notesMasterIdLst>
  <p:sldIdLst>
    <p:sldId id="259" r:id="rId2"/>
    <p:sldId id="260" r:id="rId3"/>
    <p:sldId id="261" r:id="rId4"/>
    <p:sldId id="407" r:id="rId5"/>
    <p:sldId id="408" r:id="rId6"/>
    <p:sldId id="409" r:id="rId7"/>
    <p:sldId id="411" r:id="rId8"/>
    <p:sldId id="412" r:id="rId9"/>
    <p:sldId id="413" r:id="rId10"/>
    <p:sldId id="414" r:id="rId11"/>
    <p:sldId id="418" r:id="rId12"/>
    <p:sldId id="419" r:id="rId13"/>
    <p:sldId id="420" r:id="rId14"/>
    <p:sldId id="421" r:id="rId15"/>
    <p:sldId id="422" r:id="rId16"/>
    <p:sldId id="423" r:id="rId17"/>
    <p:sldId id="424" r:id="rId18"/>
    <p:sldId id="425" r:id="rId19"/>
    <p:sldId id="426" r:id="rId20"/>
    <p:sldId id="431" r:id="rId21"/>
    <p:sldId id="427" r:id="rId22"/>
    <p:sldId id="429" r:id="rId23"/>
    <p:sldId id="432" r:id="rId24"/>
    <p:sldId id="433" r:id="rId25"/>
    <p:sldId id="434" r:id="rId26"/>
    <p:sldId id="437" r:id="rId27"/>
    <p:sldId id="438" r:id="rId28"/>
    <p:sldId id="435" r:id="rId29"/>
    <p:sldId id="439" r:id="rId30"/>
    <p:sldId id="440" r:id="rId31"/>
    <p:sldId id="441" r:id="rId32"/>
    <p:sldId id="442" r:id="rId33"/>
    <p:sldId id="444" r:id="rId34"/>
    <p:sldId id="445" r:id="rId35"/>
    <p:sldId id="446" r:id="rId36"/>
    <p:sldId id="449" r:id="rId37"/>
    <p:sldId id="468" r:id="rId38"/>
    <p:sldId id="475" r:id="rId39"/>
    <p:sldId id="476" r:id="rId40"/>
    <p:sldId id="477" r:id="rId41"/>
    <p:sldId id="478" r:id="rId42"/>
    <p:sldId id="469" r:id="rId43"/>
    <p:sldId id="470" r:id="rId44"/>
    <p:sldId id="493" r:id="rId45"/>
    <p:sldId id="494" r:id="rId46"/>
    <p:sldId id="495" r:id="rId47"/>
    <p:sldId id="573" r:id="rId48"/>
    <p:sldId id="471" r:id="rId49"/>
    <p:sldId id="574" r:id="rId50"/>
    <p:sldId id="497" r:id="rId51"/>
    <p:sldId id="499" r:id="rId52"/>
    <p:sldId id="501" r:id="rId53"/>
    <p:sldId id="575" r:id="rId54"/>
    <p:sldId id="503" r:id="rId55"/>
    <p:sldId id="576" r:id="rId56"/>
    <p:sldId id="577" r:id="rId57"/>
    <p:sldId id="578" r:id="rId58"/>
    <p:sldId id="498" r:id="rId59"/>
    <p:sldId id="579" r:id="rId60"/>
    <p:sldId id="580" r:id="rId61"/>
    <p:sldId id="581" r:id="rId62"/>
    <p:sldId id="511" r:id="rId63"/>
    <p:sldId id="512" r:id="rId64"/>
    <p:sldId id="590" r:id="rId65"/>
    <p:sldId id="591" r:id="rId66"/>
    <p:sldId id="592" r:id="rId67"/>
    <p:sldId id="593" r:id="rId68"/>
    <p:sldId id="514" r:id="rId69"/>
    <p:sldId id="516" r:id="rId70"/>
    <p:sldId id="517" r:id="rId71"/>
    <p:sldId id="518" r:id="rId72"/>
    <p:sldId id="519" r:id="rId73"/>
    <p:sldId id="520" r:id="rId74"/>
    <p:sldId id="521" r:id="rId75"/>
    <p:sldId id="522" r:id="rId76"/>
    <p:sldId id="523" r:id="rId77"/>
    <p:sldId id="524" r:id="rId78"/>
    <p:sldId id="525" r:id="rId79"/>
    <p:sldId id="526" r:id="rId80"/>
    <p:sldId id="527" r:id="rId81"/>
    <p:sldId id="528" r:id="rId82"/>
    <p:sldId id="529" r:id="rId83"/>
    <p:sldId id="530" r:id="rId84"/>
    <p:sldId id="531" r:id="rId85"/>
    <p:sldId id="532" r:id="rId86"/>
    <p:sldId id="533" r:id="rId87"/>
    <p:sldId id="534" r:id="rId88"/>
    <p:sldId id="535" r:id="rId89"/>
    <p:sldId id="536" r:id="rId90"/>
    <p:sldId id="537" r:id="rId91"/>
    <p:sldId id="538" r:id="rId92"/>
    <p:sldId id="539" r:id="rId93"/>
    <p:sldId id="540" r:id="rId94"/>
    <p:sldId id="541" r:id="rId95"/>
    <p:sldId id="542" r:id="rId96"/>
    <p:sldId id="543" r:id="rId97"/>
    <p:sldId id="584" r:id="rId98"/>
    <p:sldId id="585" r:id="rId99"/>
    <p:sldId id="586" r:id="rId100"/>
    <p:sldId id="587" r:id="rId101"/>
    <p:sldId id="588" r:id="rId102"/>
    <p:sldId id="589" r:id="rId103"/>
    <p:sldId id="582" r:id="rId104"/>
    <p:sldId id="504" r:id="rId105"/>
    <p:sldId id="583" r:id="rId106"/>
    <p:sldId id="548" r:id="rId107"/>
    <p:sldId id="549" r:id="rId108"/>
    <p:sldId id="550" r:id="rId109"/>
    <p:sldId id="551" r:id="rId110"/>
    <p:sldId id="552" r:id="rId111"/>
    <p:sldId id="553" r:id="rId112"/>
    <p:sldId id="269" r:id="rId113"/>
    <p:sldId id="270" r:id="rId11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437" autoAdjust="0"/>
    <p:restoredTop sz="77697" autoAdjust="0"/>
  </p:normalViewPr>
  <p:slideViewPr>
    <p:cSldViewPr snapToGrid="0">
      <p:cViewPr>
        <p:scale>
          <a:sx n="66" d="100"/>
          <a:sy n="66" d="100"/>
        </p:scale>
        <p:origin x="1848" y="115"/>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viewProps" Target="viewProps.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theme" Target="theme/theme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14715A6-3915-4B24-8C9C-244D0D7A8658}" type="datetimeFigureOut">
              <a:rPr lang="en-US" smtClean="0"/>
              <a:t>09-12-2016</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5E7B9A1-AF47-458F-A9BF-6899828D5D6B}" type="slidenum">
              <a:rPr lang="en-US" smtClean="0"/>
              <a:t>‹#›</a:t>
            </a:fld>
            <a:endParaRPr lang="en-US"/>
          </a:p>
        </p:txBody>
      </p:sp>
    </p:spTree>
    <p:extLst>
      <p:ext uri="{BB962C8B-B14F-4D97-AF65-F5344CB8AC3E}">
        <p14:creationId xmlns:p14="http://schemas.microsoft.com/office/powerpoint/2010/main" val="8138719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err="1" smtClean="0"/>
              <a:t>Quân</a:t>
            </a:r>
            <a:endParaRPr lang="en-US" dirty="0"/>
          </a:p>
        </p:txBody>
      </p:sp>
      <p:sp>
        <p:nvSpPr>
          <p:cNvPr id="4" name="Slide Number Placeholder 3"/>
          <p:cNvSpPr>
            <a:spLocks noGrp="1"/>
          </p:cNvSpPr>
          <p:nvPr>
            <p:ph type="sldNum" sz="quarter" idx="10"/>
          </p:nvPr>
        </p:nvSpPr>
        <p:spPr/>
        <p:txBody>
          <a:bodyPr/>
          <a:lstStyle/>
          <a:p>
            <a:fld id="{E1450DF8-DE33-1E4F-BF5D-94E5BA93E504}"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24031832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a:xfrm>
            <a:off x="685800" y="4400550"/>
            <a:ext cx="5486400" cy="3600450"/>
          </a:xfrm>
          <a:prstGeom prst="rect">
            <a:avLst/>
          </a:prstGeom>
        </p:spPr>
        <p:txBody>
          <a:bodyPr/>
          <a:lstStyle/>
          <a:p>
            <a:r>
              <a:rPr lang="vi-VN" dirty="0" smtClean="0"/>
              <a:t>Organizer- Người tổ chức chiến dịch sẽ tiến hành tạo 1 chiến dịch trên hệ thống ARG.</a:t>
            </a:r>
            <a:endParaRPr lang="en-US" dirty="0"/>
          </a:p>
        </p:txBody>
      </p:sp>
      <p:sp>
        <p:nvSpPr>
          <p:cNvPr id="4" name="Slide Number Placeholder 3"/>
          <p:cNvSpPr>
            <a:spLocks noGrp="1"/>
          </p:cNvSpPr>
          <p:nvPr>
            <p:ph type="sldNum" sz="quarter" idx="10"/>
          </p:nvPr>
        </p:nvSpPr>
        <p:spPr/>
        <p:txBody>
          <a:bodyPr/>
          <a:lstStyle/>
          <a:p>
            <a:fld id="{E1450DF8-DE33-1E4F-BF5D-94E5BA93E504}" type="slidenum">
              <a:rPr lang="en-US" smtClean="0"/>
              <a:t>10</a:t>
            </a:fld>
            <a:endParaRPr lang="en-US"/>
          </a:p>
        </p:txBody>
      </p:sp>
    </p:spTree>
    <p:extLst>
      <p:ext uri="{BB962C8B-B14F-4D97-AF65-F5344CB8AC3E}">
        <p14:creationId xmlns:p14="http://schemas.microsoft.com/office/powerpoint/2010/main" val="3194259934"/>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p:cNvSpPr>
            <a:spLocks noGrp="1"/>
          </p:cNvSpPr>
          <p:nvPr>
            <p:ph type="sldNum" sz="quarter" idx="10"/>
          </p:nvPr>
        </p:nvSpPr>
        <p:spPr/>
        <p:txBody>
          <a:bodyPr/>
          <a:lstStyle/>
          <a:p>
            <a:fld id="{E1450DF8-DE33-1E4F-BF5D-94E5BA93E504}" type="slidenum">
              <a:rPr lang="en-US" smtClean="0"/>
              <a:t>100</a:t>
            </a:fld>
            <a:endParaRPr lang="en-US"/>
          </a:p>
        </p:txBody>
      </p:sp>
    </p:spTree>
    <p:extLst>
      <p:ext uri="{BB962C8B-B14F-4D97-AF65-F5344CB8AC3E}">
        <p14:creationId xmlns:p14="http://schemas.microsoft.com/office/powerpoint/2010/main" val="3769110031"/>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p:cNvSpPr>
            <a:spLocks noGrp="1"/>
          </p:cNvSpPr>
          <p:nvPr>
            <p:ph type="sldNum" sz="quarter" idx="10"/>
          </p:nvPr>
        </p:nvSpPr>
        <p:spPr/>
        <p:txBody>
          <a:bodyPr/>
          <a:lstStyle/>
          <a:p>
            <a:fld id="{E1450DF8-DE33-1E4F-BF5D-94E5BA93E504}" type="slidenum">
              <a:rPr lang="en-US" smtClean="0"/>
              <a:t>101</a:t>
            </a:fld>
            <a:endParaRPr lang="en-US"/>
          </a:p>
        </p:txBody>
      </p:sp>
    </p:spTree>
    <p:extLst>
      <p:ext uri="{BB962C8B-B14F-4D97-AF65-F5344CB8AC3E}">
        <p14:creationId xmlns:p14="http://schemas.microsoft.com/office/powerpoint/2010/main" val="120336053"/>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p:cNvSpPr>
            <a:spLocks noGrp="1"/>
          </p:cNvSpPr>
          <p:nvPr>
            <p:ph type="sldNum" sz="quarter" idx="10"/>
          </p:nvPr>
        </p:nvSpPr>
        <p:spPr/>
        <p:txBody>
          <a:bodyPr/>
          <a:lstStyle/>
          <a:p>
            <a:fld id="{E1450DF8-DE33-1E4F-BF5D-94E5BA93E504}" type="slidenum">
              <a:rPr lang="en-US" smtClean="0"/>
              <a:t>102</a:t>
            </a:fld>
            <a:endParaRPr lang="en-US"/>
          </a:p>
        </p:txBody>
      </p:sp>
    </p:spTree>
    <p:extLst>
      <p:ext uri="{BB962C8B-B14F-4D97-AF65-F5344CB8AC3E}">
        <p14:creationId xmlns:p14="http://schemas.microsoft.com/office/powerpoint/2010/main" val="4166794279"/>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a:xfrm>
            <a:off x="685800" y="4400550"/>
            <a:ext cx="5486400" cy="3600450"/>
          </a:xfrm>
          <a:prstGeom prst="rect">
            <a:avLst/>
          </a:prstGeom>
        </p:spPr>
        <p:txBody>
          <a:bodyPr/>
          <a:lstStyle/>
          <a:p>
            <a:r>
              <a:rPr lang="en-US" dirty="0" err="1" smtClean="0"/>
              <a:t>Trình</a:t>
            </a:r>
            <a:r>
              <a:rPr lang="en-US" baseline="0" dirty="0" smtClean="0"/>
              <a:t> </a:t>
            </a:r>
            <a:r>
              <a:rPr lang="en-US" baseline="0" dirty="0" err="1" smtClean="0"/>
              <a:t>bày</a:t>
            </a:r>
            <a:r>
              <a:rPr lang="en-US" baseline="0" dirty="0" smtClean="0"/>
              <a:t> </a:t>
            </a:r>
            <a:r>
              <a:rPr lang="en-US" baseline="0" dirty="0" err="1" smtClean="0"/>
              <a:t>hướng</a:t>
            </a:r>
            <a:r>
              <a:rPr lang="en-US" baseline="0" dirty="0" smtClean="0"/>
              <a:t> </a:t>
            </a:r>
            <a:r>
              <a:rPr lang="en-US" baseline="0" dirty="0" err="1" smtClean="0"/>
              <a:t>phát</a:t>
            </a:r>
            <a:r>
              <a:rPr lang="en-US" baseline="0" dirty="0" smtClean="0"/>
              <a:t> </a:t>
            </a:r>
            <a:r>
              <a:rPr lang="en-US" baseline="0" dirty="0" err="1" smtClean="0"/>
              <a:t>triển</a:t>
            </a:r>
            <a:r>
              <a:rPr lang="en-US" baseline="0" dirty="0" smtClean="0"/>
              <a:t> </a:t>
            </a:r>
            <a:r>
              <a:rPr lang="en-US" baseline="0" dirty="0" err="1" smtClean="0"/>
              <a:t>trong</a:t>
            </a:r>
            <a:r>
              <a:rPr lang="en-US" baseline="0" dirty="0" smtClean="0"/>
              <a:t> </a:t>
            </a:r>
            <a:r>
              <a:rPr lang="en-US" baseline="0" dirty="0" err="1" smtClean="0"/>
              <a:t>tương</a:t>
            </a:r>
            <a:r>
              <a:rPr lang="en-US" baseline="0" dirty="0" smtClean="0"/>
              <a:t> </a:t>
            </a:r>
            <a:r>
              <a:rPr lang="en-US" baseline="0" dirty="0" err="1" smtClean="0"/>
              <a:t>lai</a:t>
            </a:r>
            <a:endParaRPr lang="en-US" dirty="0"/>
          </a:p>
        </p:txBody>
      </p:sp>
      <p:sp>
        <p:nvSpPr>
          <p:cNvPr id="4" name="Slide Number Placeholder 3"/>
          <p:cNvSpPr>
            <a:spLocks noGrp="1"/>
          </p:cNvSpPr>
          <p:nvPr>
            <p:ph type="sldNum" sz="quarter" idx="10"/>
          </p:nvPr>
        </p:nvSpPr>
        <p:spPr/>
        <p:txBody>
          <a:bodyPr/>
          <a:lstStyle/>
          <a:p>
            <a:fld id="{E1450DF8-DE33-1E4F-BF5D-94E5BA93E504}" type="slidenum">
              <a:rPr lang="en-US" smtClean="0"/>
              <a:t>103</a:t>
            </a:fld>
            <a:endParaRPr lang="en-US"/>
          </a:p>
        </p:txBody>
      </p:sp>
    </p:spTree>
    <p:extLst>
      <p:ext uri="{BB962C8B-B14F-4D97-AF65-F5344CB8AC3E}">
        <p14:creationId xmlns:p14="http://schemas.microsoft.com/office/powerpoint/2010/main" val="3979123802"/>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a:xfrm>
            <a:off x="685800" y="4400550"/>
            <a:ext cx="5486400" cy="3600450"/>
          </a:xfrm>
          <a:prstGeom prst="rect">
            <a:avLst/>
          </a:prstGeom>
        </p:spPr>
        <p:txBody>
          <a:bodyPr/>
          <a:lstStyle/>
          <a:p>
            <a:r>
              <a:rPr lang="en-US" dirty="0" err="1" smtClean="0"/>
              <a:t>Thông</a:t>
            </a:r>
            <a:endParaRPr lang="en-US" dirty="0"/>
          </a:p>
        </p:txBody>
      </p:sp>
      <p:sp>
        <p:nvSpPr>
          <p:cNvPr id="4" name="Slide Number Placeholder 3"/>
          <p:cNvSpPr>
            <a:spLocks noGrp="1"/>
          </p:cNvSpPr>
          <p:nvPr>
            <p:ph type="sldNum" sz="quarter" idx="10"/>
          </p:nvPr>
        </p:nvSpPr>
        <p:spPr/>
        <p:txBody>
          <a:bodyPr/>
          <a:lstStyle/>
          <a:p>
            <a:fld id="{E1450DF8-DE33-1E4F-BF5D-94E5BA93E504}" type="slidenum">
              <a:rPr lang="en-US" smtClean="0"/>
              <a:t>104</a:t>
            </a:fld>
            <a:endParaRPr lang="en-US"/>
          </a:p>
        </p:txBody>
      </p:sp>
    </p:spTree>
    <p:extLst>
      <p:ext uri="{BB962C8B-B14F-4D97-AF65-F5344CB8AC3E}">
        <p14:creationId xmlns:p14="http://schemas.microsoft.com/office/powerpoint/2010/main" val="2432688862"/>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a:xfrm>
            <a:off x="685800" y="4400550"/>
            <a:ext cx="5486400" cy="3600450"/>
          </a:xfrm>
          <a:prstGeom prst="rect">
            <a:avLst/>
          </a:prstGeom>
        </p:spPr>
        <p:txBody>
          <a:bodyPr/>
          <a:lstStyle/>
          <a:p>
            <a:r>
              <a:rPr lang="en-US" dirty="0" err="1" smtClean="0"/>
              <a:t>Trình</a:t>
            </a:r>
            <a:r>
              <a:rPr lang="en-US" baseline="0" dirty="0" smtClean="0"/>
              <a:t> </a:t>
            </a:r>
            <a:r>
              <a:rPr lang="en-US" baseline="0" dirty="0" err="1" smtClean="0"/>
              <a:t>bày</a:t>
            </a:r>
            <a:r>
              <a:rPr lang="en-US" baseline="0" dirty="0" smtClean="0"/>
              <a:t> </a:t>
            </a:r>
            <a:r>
              <a:rPr lang="en-US" baseline="0" dirty="0" err="1" smtClean="0"/>
              <a:t>hướng</a:t>
            </a:r>
            <a:r>
              <a:rPr lang="en-US" baseline="0" dirty="0" smtClean="0"/>
              <a:t> </a:t>
            </a:r>
            <a:r>
              <a:rPr lang="en-US" baseline="0" dirty="0" err="1" smtClean="0"/>
              <a:t>phát</a:t>
            </a:r>
            <a:r>
              <a:rPr lang="en-US" baseline="0" dirty="0" smtClean="0"/>
              <a:t> </a:t>
            </a:r>
            <a:r>
              <a:rPr lang="en-US" baseline="0" dirty="0" err="1" smtClean="0"/>
              <a:t>triển</a:t>
            </a:r>
            <a:r>
              <a:rPr lang="en-US" baseline="0" dirty="0" smtClean="0"/>
              <a:t> </a:t>
            </a:r>
            <a:r>
              <a:rPr lang="en-US" baseline="0" dirty="0" err="1" smtClean="0"/>
              <a:t>trong</a:t>
            </a:r>
            <a:r>
              <a:rPr lang="en-US" baseline="0" dirty="0" smtClean="0"/>
              <a:t> </a:t>
            </a:r>
            <a:r>
              <a:rPr lang="en-US" baseline="0" dirty="0" err="1" smtClean="0"/>
              <a:t>tương</a:t>
            </a:r>
            <a:r>
              <a:rPr lang="en-US" baseline="0" dirty="0" smtClean="0"/>
              <a:t> </a:t>
            </a:r>
            <a:r>
              <a:rPr lang="en-US" baseline="0" dirty="0" err="1" smtClean="0"/>
              <a:t>lai</a:t>
            </a:r>
            <a:endParaRPr lang="en-US" dirty="0"/>
          </a:p>
        </p:txBody>
      </p:sp>
      <p:sp>
        <p:nvSpPr>
          <p:cNvPr id="4" name="Slide Number Placeholder 3"/>
          <p:cNvSpPr>
            <a:spLocks noGrp="1"/>
          </p:cNvSpPr>
          <p:nvPr>
            <p:ph type="sldNum" sz="quarter" idx="10"/>
          </p:nvPr>
        </p:nvSpPr>
        <p:spPr/>
        <p:txBody>
          <a:bodyPr/>
          <a:lstStyle/>
          <a:p>
            <a:fld id="{E1450DF8-DE33-1E4F-BF5D-94E5BA93E504}" type="slidenum">
              <a:rPr lang="en-US" smtClean="0"/>
              <a:t>105</a:t>
            </a:fld>
            <a:endParaRPr lang="en-US"/>
          </a:p>
        </p:txBody>
      </p:sp>
    </p:spTree>
    <p:extLst>
      <p:ext uri="{BB962C8B-B14F-4D97-AF65-F5344CB8AC3E}">
        <p14:creationId xmlns:p14="http://schemas.microsoft.com/office/powerpoint/2010/main" val="1610628347"/>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a:xfrm>
            <a:off x="685800" y="4400550"/>
            <a:ext cx="5486400" cy="3600450"/>
          </a:xfrm>
          <a:prstGeom prst="rect">
            <a:avLst/>
          </a:prstGeom>
        </p:spPr>
        <p:txBody>
          <a:bodyPr/>
          <a:lstStyle/>
          <a:p>
            <a:r>
              <a:rPr lang="en-US" dirty="0" err="1" smtClean="0"/>
              <a:t>Quân</a:t>
            </a:r>
            <a:endParaRPr lang="en-US" dirty="0"/>
          </a:p>
        </p:txBody>
      </p:sp>
      <p:sp>
        <p:nvSpPr>
          <p:cNvPr id="4" name="Slide Number Placeholder 3"/>
          <p:cNvSpPr>
            <a:spLocks noGrp="1"/>
          </p:cNvSpPr>
          <p:nvPr>
            <p:ph type="sldNum" sz="quarter" idx="10"/>
          </p:nvPr>
        </p:nvSpPr>
        <p:spPr/>
        <p:txBody>
          <a:bodyPr/>
          <a:lstStyle/>
          <a:p>
            <a:fld id="{E1450DF8-DE33-1E4F-BF5D-94E5BA93E504}" type="slidenum">
              <a:rPr lang="en-US" smtClean="0"/>
              <a:t>106</a:t>
            </a:fld>
            <a:endParaRPr lang="en-US"/>
          </a:p>
        </p:txBody>
      </p:sp>
    </p:spTree>
    <p:extLst>
      <p:ext uri="{BB962C8B-B14F-4D97-AF65-F5344CB8AC3E}">
        <p14:creationId xmlns:p14="http://schemas.microsoft.com/office/powerpoint/2010/main" val="1588681927"/>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a:xfrm>
            <a:off x="685800" y="4400550"/>
            <a:ext cx="5486400" cy="3600450"/>
          </a:xfrm>
          <a:prstGeom prst="rect">
            <a:avLst/>
          </a:prstGeom>
        </p:spPr>
        <p:txBody>
          <a:bodyPr/>
          <a:lstStyle/>
          <a:p>
            <a:r>
              <a:rPr lang="en-US" dirty="0" err="1" smtClean="0"/>
              <a:t>Quân</a:t>
            </a:r>
            <a:endParaRPr lang="en-US" dirty="0"/>
          </a:p>
        </p:txBody>
      </p:sp>
      <p:sp>
        <p:nvSpPr>
          <p:cNvPr id="4" name="Slide Number Placeholder 3"/>
          <p:cNvSpPr>
            <a:spLocks noGrp="1"/>
          </p:cNvSpPr>
          <p:nvPr>
            <p:ph type="sldNum" sz="quarter" idx="10"/>
          </p:nvPr>
        </p:nvSpPr>
        <p:spPr/>
        <p:txBody>
          <a:bodyPr/>
          <a:lstStyle/>
          <a:p>
            <a:fld id="{E1450DF8-DE33-1E4F-BF5D-94E5BA93E504}" type="slidenum">
              <a:rPr lang="en-US" smtClean="0"/>
              <a:t>107</a:t>
            </a:fld>
            <a:endParaRPr lang="en-US"/>
          </a:p>
        </p:txBody>
      </p:sp>
    </p:spTree>
    <p:extLst>
      <p:ext uri="{BB962C8B-B14F-4D97-AF65-F5344CB8AC3E}">
        <p14:creationId xmlns:p14="http://schemas.microsoft.com/office/powerpoint/2010/main" val="758556862"/>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a:xfrm>
            <a:off x="685800" y="4400550"/>
            <a:ext cx="5486400" cy="3600450"/>
          </a:xfrm>
          <a:prstGeom prst="rect">
            <a:avLst/>
          </a:prstGeom>
        </p:spPr>
        <p:txBody>
          <a:bodyPr/>
          <a:lstStyle/>
          <a:p>
            <a:r>
              <a:rPr lang="en-US" dirty="0" err="1" smtClean="0"/>
              <a:t>Quân</a:t>
            </a:r>
            <a:endParaRPr lang="en-US" dirty="0"/>
          </a:p>
        </p:txBody>
      </p:sp>
      <p:sp>
        <p:nvSpPr>
          <p:cNvPr id="4" name="Slide Number Placeholder 3"/>
          <p:cNvSpPr>
            <a:spLocks noGrp="1"/>
          </p:cNvSpPr>
          <p:nvPr>
            <p:ph type="sldNum" sz="quarter" idx="10"/>
          </p:nvPr>
        </p:nvSpPr>
        <p:spPr/>
        <p:txBody>
          <a:bodyPr/>
          <a:lstStyle/>
          <a:p>
            <a:fld id="{E1450DF8-DE33-1E4F-BF5D-94E5BA93E504}" type="slidenum">
              <a:rPr lang="en-US" smtClean="0"/>
              <a:t>108</a:t>
            </a:fld>
            <a:endParaRPr lang="en-US"/>
          </a:p>
        </p:txBody>
      </p:sp>
    </p:spTree>
    <p:extLst>
      <p:ext uri="{BB962C8B-B14F-4D97-AF65-F5344CB8AC3E}">
        <p14:creationId xmlns:p14="http://schemas.microsoft.com/office/powerpoint/2010/main" val="4099681968"/>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a:xfrm>
            <a:off x="685800" y="4400550"/>
            <a:ext cx="5486400" cy="3600450"/>
          </a:xfrm>
          <a:prstGeom prst="rect">
            <a:avLst/>
          </a:prstGeom>
        </p:spPr>
        <p:txBody>
          <a:bodyPr/>
          <a:lstStyle/>
          <a:p>
            <a:r>
              <a:rPr lang="en-US" dirty="0" err="1" smtClean="0"/>
              <a:t>Quân</a:t>
            </a:r>
            <a:endParaRPr lang="en-US" dirty="0"/>
          </a:p>
        </p:txBody>
      </p:sp>
      <p:sp>
        <p:nvSpPr>
          <p:cNvPr id="4" name="Slide Number Placeholder 3"/>
          <p:cNvSpPr>
            <a:spLocks noGrp="1"/>
          </p:cNvSpPr>
          <p:nvPr>
            <p:ph type="sldNum" sz="quarter" idx="10"/>
          </p:nvPr>
        </p:nvSpPr>
        <p:spPr/>
        <p:txBody>
          <a:bodyPr/>
          <a:lstStyle/>
          <a:p>
            <a:fld id="{E1450DF8-DE33-1E4F-BF5D-94E5BA93E504}" type="slidenum">
              <a:rPr lang="en-US" smtClean="0"/>
              <a:t>109</a:t>
            </a:fld>
            <a:endParaRPr lang="en-US"/>
          </a:p>
        </p:txBody>
      </p:sp>
    </p:spTree>
    <p:extLst>
      <p:ext uri="{BB962C8B-B14F-4D97-AF65-F5344CB8AC3E}">
        <p14:creationId xmlns:p14="http://schemas.microsoft.com/office/powerpoint/2010/main" val="37103924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a:xfrm>
            <a:off x="685800" y="4400550"/>
            <a:ext cx="5486400" cy="3600450"/>
          </a:xfrm>
          <a:prstGeom prst="rect">
            <a:avLst/>
          </a:prstGeom>
        </p:spPr>
        <p:txBody>
          <a:bodyPr/>
          <a:lstStyle/>
          <a:p>
            <a:r>
              <a:rPr lang="vi-VN" dirty="0" smtClean="0"/>
              <a:t>Sau đó họ sẽ gửi yêu cầu đến quản trị viên để quản trị viên tiến hành kiểm duyệt xem chiến dịch có hợp lệ ko</a:t>
            </a:r>
            <a:endParaRPr lang="en-US" dirty="0"/>
          </a:p>
        </p:txBody>
      </p:sp>
      <p:sp>
        <p:nvSpPr>
          <p:cNvPr id="4" name="Slide Number Placeholder 3"/>
          <p:cNvSpPr>
            <a:spLocks noGrp="1"/>
          </p:cNvSpPr>
          <p:nvPr>
            <p:ph type="sldNum" sz="quarter" idx="10"/>
          </p:nvPr>
        </p:nvSpPr>
        <p:spPr/>
        <p:txBody>
          <a:bodyPr/>
          <a:lstStyle/>
          <a:p>
            <a:fld id="{E1450DF8-DE33-1E4F-BF5D-94E5BA93E504}" type="slidenum">
              <a:rPr lang="en-US" smtClean="0"/>
              <a:t>11</a:t>
            </a:fld>
            <a:endParaRPr lang="en-US"/>
          </a:p>
        </p:txBody>
      </p:sp>
    </p:spTree>
    <p:extLst>
      <p:ext uri="{BB962C8B-B14F-4D97-AF65-F5344CB8AC3E}">
        <p14:creationId xmlns:p14="http://schemas.microsoft.com/office/powerpoint/2010/main" val="3658640781"/>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a:xfrm>
            <a:off x="685800" y="4400550"/>
            <a:ext cx="5486400" cy="3600450"/>
          </a:xfrm>
          <a:prstGeom prst="rect">
            <a:avLst/>
          </a:prstGeom>
        </p:spPr>
        <p:txBody>
          <a:bodyPr/>
          <a:lstStyle/>
          <a:p>
            <a:r>
              <a:rPr lang="en-US" dirty="0" err="1" smtClean="0"/>
              <a:t>Quân</a:t>
            </a:r>
            <a:endParaRPr lang="en-US" dirty="0"/>
          </a:p>
        </p:txBody>
      </p:sp>
      <p:sp>
        <p:nvSpPr>
          <p:cNvPr id="4" name="Slide Number Placeholder 3"/>
          <p:cNvSpPr>
            <a:spLocks noGrp="1"/>
          </p:cNvSpPr>
          <p:nvPr>
            <p:ph type="sldNum" sz="quarter" idx="10"/>
          </p:nvPr>
        </p:nvSpPr>
        <p:spPr/>
        <p:txBody>
          <a:bodyPr/>
          <a:lstStyle/>
          <a:p>
            <a:fld id="{E1450DF8-DE33-1E4F-BF5D-94E5BA93E504}" type="slidenum">
              <a:rPr lang="en-US" smtClean="0"/>
              <a:t>110</a:t>
            </a:fld>
            <a:endParaRPr lang="en-US"/>
          </a:p>
        </p:txBody>
      </p:sp>
    </p:spTree>
    <p:extLst>
      <p:ext uri="{BB962C8B-B14F-4D97-AF65-F5344CB8AC3E}">
        <p14:creationId xmlns:p14="http://schemas.microsoft.com/office/powerpoint/2010/main" val="3328399854"/>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a:xfrm>
            <a:off x="685800" y="4400550"/>
            <a:ext cx="5486400" cy="3600450"/>
          </a:xfrm>
          <a:prstGeom prst="rect">
            <a:avLst/>
          </a:prstGeom>
        </p:spPr>
        <p:txBody>
          <a:bodyPr/>
          <a:lstStyle/>
          <a:p>
            <a:r>
              <a:rPr lang="en-US" dirty="0" err="1" smtClean="0"/>
              <a:t>Quân</a:t>
            </a:r>
            <a:endParaRPr lang="en-US" dirty="0"/>
          </a:p>
        </p:txBody>
      </p:sp>
      <p:sp>
        <p:nvSpPr>
          <p:cNvPr id="4" name="Slide Number Placeholder 3"/>
          <p:cNvSpPr>
            <a:spLocks noGrp="1"/>
          </p:cNvSpPr>
          <p:nvPr>
            <p:ph type="sldNum" sz="quarter" idx="10"/>
          </p:nvPr>
        </p:nvSpPr>
        <p:spPr/>
        <p:txBody>
          <a:bodyPr/>
          <a:lstStyle/>
          <a:p>
            <a:fld id="{E1450DF8-DE33-1E4F-BF5D-94E5BA93E504}" type="slidenum">
              <a:rPr lang="en-US" smtClean="0"/>
              <a:t>111</a:t>
            </a:fld>
            <a:endParaRPr lang="en-US"/>
          </a:p>
        </p:txBody>
      </p:sp>
    </p:spTree>
    <p:extLst>
      <p:ext uri="{BB962C8B-B14F-4D97-AF65-F5344CB8AC3E}">
        <p14:creationId xmlns:p14="http://schemas.microsoft.com/office/powerpoint/2010/main" val="813943653"/>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p:cNvSpPr>
            <a:spLocks noGrp="1"/>
          </p:cNvSpPr>
          <p:nvPr>
            <p:ph type="sldNum" sz="quarter" idx="10"/>
          </p:nvPr>
        </p:nvSpPr>
        <p:spPr/>
        <p:txBody>
          <a:bodyPr/>
          <a:lstStyle/>
          <a:p>
            <a:fld id="{E1450DF8-DE33-1E4F-BF5D-94E5BA93E504}" type="slidenum">
              <a:rPr lang="en-US" smtClean="0"/>
              <a:t>112</a:t>
            </a:fld>
            <a:endParaRPr lang="en-US"/>
          </a:p>
        </p:txBody>
      </p:sp>
    </p:spTree>
    <p:extLst>
      <p:ext uri="{BB962C8B-B14F-4D97-AF65-F5344CB8AC3E}">
        <p14:creationId xmlns:p14="http://schemas.microsoft.com/office/powerpoint/2010/main" val="191296905"/>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p:cNvSpPr>
            <a:spLocks noGrp="1"/>
          </p:cNvSpPr>
          <p:nvPr>
            <p:ph type="sldNum" sz="quarter" idx="10"/>
          </p:nvPr>
        </p:nvSpPr>
        <p:spPr/>
        <p:txBody>
          <a:bodyPr/>
          <a:lstStyle/>
          <a:p>
            <a:fld id="{E1450DF8-DE33-1E4F-BF5D-94E5BA93E504}" type="slidenum">
              <a:rPr lang="en-US" smtClean="0"/>
              <a:t>113</a:t>
            </a:fld>
            <a:endParaRPr lang="en-US"/>
          </a:p>
        </p:txBody>
      </p:sp>
    </p:spTree>
    <p:extLst>
      <p:ext uri="{BB962C8B-B14F-4D97-AF65-F5344CB8AC3E}">
        <p14:creationId xmlns:p14="http://schemas.microsoft.com/office/powerpoint/2010/main" val="38449866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a:xfrm>
            <a:off x="685800" y="4400550"/>
            <a:ext cx="5486400" cy="3600450"/>
          </a:xfrm>
          <a:prstGeom prst="rect">
            <a:avLst/>
          </a:prstGeom>
        </p:spPr>
        <p:txBody>
          <a:bodyPr/>
          <a:lstStyle/>
          <a:p>
            <a:r>
              <a:rPr lang="vi-VN" dirty="0" smtClean="0"/>
              <a:t>Sau khi kiểm duyệt xong, quản trị viên sẽ tiến hành xét duyệt hoặc từ chối chiến dịch đó</a:t>
            </a:r>
            <a:endParaRPr lang="en-US" dirty="0"/>
          </a:p>
        </p:txBody>
      </p:sp>
      <p:sp>
        <p:nvSpPr>
          <p:cNvPr id="4" name="Slide Number Placeholder 3"/>
          <p:cNvSpPr>
            <a:spLocks noGrp="1"/>
          </p:cNvSpPr>
          <p:nvPr>
            <p:ph type="sldNum" sz="quarter" idx="10"/>
          </p:nvPr>
        </p:nvSpPr>
        <p:spPr/>
        <p:txBody>
          <a:bodyPr/>
          <a:lstStyle/>
          <a:p>
            <a:fld id="{E1450DF8-DE33-1E4F-BF5D-94E5BA93E504}" type="slidenum">
              <a:rPr lang="en-US" smtClean="0"/>
              <a:t>12</a:t>
            </a:fld>
            <a:endParaRPr lang="en-US"/>
          </a:p>
        </p:txBody>
      </p:sp>
    </p:spTree>
    <p:extLst>
      <p:ext uri="{BB962C8B-B14F-4D97-AF65-F5344CB8AC3E}">
        <p14:creationId xmlns:p14="http://schemas.microsoft.com/office/powerpoint/2010/main" val="38184994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a:xfrm>
            <a:off x="685800" y="4400550"/>
            <a:ext cx="5486400" cy="3600450"/>
          </a:xfrm>
          <a:prstGeom prst="rect">
            <a:avLst/>
          </a:prstGeom>
        </p:spPr>
        <p:txBody>
          <a:bodyPr/>
          <a:lstStyle/>
          <a:p>
            <a:r>
              <a:rPr lang="vi-VN" dirty="0" smtClean="0"/>
              <a:t>Lúc này, những chiến dịch đã dc duyệt sẽ dc hiển thị trên hệ thống ARG và người dùng sẽ đăng nhập vào hệ thống để tham gia</a:t>
            </a:r>
            <a:endParaRPr lang="en-US" dirty="0"/>
          </a:p>
        </p:txBody>
      </p:sp>
      <p:sp>
        <p:nvSpPr>
          <p:cNvPr id="4" name="Slide Number Placeholder 3"/>
          <p:cNvSpPr>
            <a:spLocks noGrp="1"/>
          </p:cNvSpPr>
          <p:nvPr>
            <p:ph type="sldNum" sz="quarter" idx="10"/>
          </p:nvPr>
        </p:nvSpPr>
        <p:spPr/>
        <p:txBody>
          <a:bodyPr/>
          <a:lstStyle/>
          <a:p>
            <a:fld id="{E1450DF8-DE33-1E4F-BF5D-94E5BA93E504}" type="slidenum">
              <a:rPr lang="en-US" smtClean="0"/>
              <a:t>13</a:t>
            </a:fld>
            <a:endParaRPr lang="en-US"/>
          </a:p>
        </p:txBody>
      </p:sp>
    </p:spTree>
    <p:extLst>
      <p:ext uri="{BB962C8B-B14F-4D97-AF65-F5344CB8AC3E}">
        <p14:creationId xmlns:p14="http://schemas.microsoft.com/office/powerpoint/2010/main" val="16955098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a:xfrm>
            <a:off x="685800" y="4400550"/>
            <a:ext cx="5486400" cy="3600450"/>
          </a:xfrm>
          <a:prstGeom prst="rect">
            <a:avLst/>
          </a:prstGeom>
        </p:spPr>
        <p:txBody>
          <a:bodyPr/>
          <a:lstStyle/>
          <a:p>
            <a:r>
              <a:rPr lang="en-US" dirty="0" err="1" smtClean="0"/>
              <a:t>Tiếp</a:t>
            </a:r>
            <a:r>
              <a:rPr lang="en-US" baseline="0" dirty="0" smtClean="0"/>
              <a:t> </a:t>
            </a:r>
            <a:r>
              <a:rPr lang="en-US" baseline="0" dirty="0" err="1" smtClean="0"/>
              <a:t>theo</a:t>
            </a:r>
            <a:r>
              <a:rPr lang="en-US" baseline="0" dirty="0" smtClean="0"/>
              <a:t>, </a:t>
            </a: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giới</a:t>
            </a:r>
            <a:r>
              <a:rPr lang="en-US" baseline="0" dirty="0" smtClean="0"/>
              <a:t> </a:t>
            </a:r>
            <a:r>
              <a:rPr lang="en-US" baseline="0" dirty="0" err="1" smtClean="0"/>
              <a:t>thiệu</a:t>
            </a:r>
            <a:r>
              <a:rPr lang="en-US" baseline="0" dirty="0" smtClean="0"/>
              <a:t> </a:t>
            </a:r>
            <a:r>
              <a:rPr lang="en-US" baseline="0" dirty="0" err="1" smtClean="0"/>
              <a:t>về</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các</a:t>
            </a:r>
            <a:r>
              <a:rPr lang="en-US" baseline="0" dirty="0" smtClean="0"/>
              <a:t> </a:t>
            </a:r>
            <a:r>
              <a:rPr lang="en-US" baseline="0" dirty="0" err="1" smtClean="0"/>
              <a:t>hoạt</a:t>
            </a:r>
            <a:r>
              <a:rPr lang="en-US" baseline="0" dirty="0" smtClean="0"/>
              <a:t> </a:t>
            </a:r>
            <a:r>
              <a:rPr lang="en-US" baseline="0" dirty="0" err="1" smtClean="0"/>
              <a:t>động</a:t>
            </a:r>
            <a:r>
              <a:rPr lang="en-US" baseline="0" dirty="0" smtClean="0"/>
              <a:t> </a:t>
            </a:r>
            <a:r>
              <a:rPr lang="en-US" baseline="0" dirty="0" err="1" smtClean="0"/>
              <a:t>trong</a:t>
            </a:r>
            <a:r>
              <a:rPr lang="en-US" baseline="0" dirty="0" smtClean="0"/>
              <a:t> </a:t>
            </a:r>
            <a:r>
              <a:rPr lang="en-US" baseline="0" dirty="0" err="1" smtClean="0"/>
              <a:t>chiến</a:t>
            </a:r>
            <a:r>
              <a:rPr lang="en-US" baseline="0" dirty="0" smtClean="0"/>
              <a:t> </a:t>
            </a:r>
            <a:r>
              <a:rPr lang="en-US" baseline="0" dirty="0" err="1" smtClean="0"/>
              <a:t>dịch</a:t>
            </a:r>
            <a:r>
              <a:rPr lang="en-US" baseline="0" dirty="0" smtClean="0"/>
              <a:t>. </a:t>
            </a:r>
            <a:r>
              <a:rPr lang="en-US" baseline="0" dirty="0" err="1" smtClean="0"/>
              <a:t>Thông</a:t>
            </a:r>
            <a:r>
              <a:rPr lang="en-US" baseline="0" dirty="0" smtClean="0"/>
              <a:t> qua </a:t>
            </a:r>
            <a:r>
              <a:rPr lang="en-US" baseline="0" dirty="0" err="1" smtClean="0"/>
              <a:t>các</a:t>
            </a:r>
            <a:r>
              <a:rPr lang="en-US" baseline="0" dirty="0" smtClean="0"/>
              <a:t> </a:t>
            </a:r>
            <a:r>
              <a:rPr lang="en-US" baseline="0" dirty="0" err="1" smtClean="0"/>
              <a:t>chiến</a:t>
            </a:r>
            <a:r>
              <a:rPr lang="en-US" baseline="0" dirty="0" smtClean="0"/>
              <a:t> </a:t>
            </a:r>
            <a:r>
              <a:rPr lang="en-US" baseline="0" dirty="0" err="1" smtClean="0"/>
              <a:t>dịch</a:t>
            </a:r>
            <a:r>
              <a:rPr lang="en-US" baseline="0" dirty="0" smtClean="0"/>
              <a:t> </a:t>
            </a:r>
            <a:r>
              <a:rPr lang="en-US" baseline="0" dirty="0" err="1" smtClean="0"/>
              <a:t>này</a:t>
            </a:r>
            <a:r>
              <a:rPr lang="en-US" baseline="0" dirty="0" smtClean="0"/>
              <a:t>, </a:t>
            </a:r>
            <a:r>
              <a:rPr lang="en-US" baseline="0" dirty="0" err="1" smtClean="0"/>
              <a:t>người</a:t>
            </a:r>
            <a:r>
              <a:rPr lang="en-US" baseline="0" dirty="0" smtClean="0"/>
              <a:t> </a:t>
            </a:r>
            <a:r>
              <a:rPr lang="en-US" baseline="0" dirty="0" err="1" smtClean="0"/>
              <a:t>dùng</a:t>
            </a:r>
            <a:r>
              <a:rPr lang="en-US" baseline="0" dirty="0" smtClean="0"/>
              <a:t> </a:t>
            </a:r>
            <a:r>
              <a:rPr lang="en-US" baseline="0" dirty="0" err="1" smtClean="0"/>
              <a:t>sẽ</a:t>
            </a:r>
            <a:r>
              <a:rPr lang="en-US" baseline="0" dirty="0" smtClean="0"/>
              <a:t> </a:t>
            </a:r>
            <a:r>
              <a:rPr lang="en-US" baseline="0" dirty="0" err="1" smtClean="0"/>
              <a:t>có</a:t>
            </a:r>
            <a:r>
              <a:rPr lang="en-US" baseline="0" dirty="0" smtClean="0"/>
              <a:t> </a:t>
            </a:r>
            <a:r>
              <a:rPr lang="en-US" baseline="0" dirty="0" err="1" smtClean="0"/>
              <a:t>thể</a:t>
            </a:r>
            <a:r>
              <a:rPr lang="en-US" baseline="0" dirty="0" smtClean="0"/>
              <a:t> </a:t>
            </a:r>
            <a:r>
              <a:rPr lang="en-US" baseline="0" dirty="0" err="1" smtClean="0"/>
              <a:t>có</a:t>
            </a:r>
            <a:r>
              <a:rPr lang="en-US" baseline="0" dirty="0" smtClean="0"/>
              <a:t> </a:t>
            </a:r>
            <a:r>
              <a:rPr lang="en-US" baseline="0" dirty="0" err="1" smtClean="0"/>
              <a:t>được</a:t>
            </a:r>
            <a:r>
              <a:rPr lang="en-US" baseline="0" dirty="0" smtClean="0"/>
              <a:t> </a:t>
            </a:r>
            <a:r>
              <a:rPr lang="en-US" baseline="0" dirty="0" err="1" smtClean="0"/>
              <a:t>những</a:t>
            </a:r>
            <a:r>
              <a:rPr lang="en-US" baseline="0" dirty="0" smtClean="0"/>
              <a:t> </a:t>
            </a:r>
            <a:r>
              <a:rPr lang="en-US" baseline="0" dirty="0" err="1" smtClean="0"/>
              <a:t>vật</a:t>
            </a:r>
            <a:r>
              <a:rPr lang="en-US" baseline="0" dirty="0" smtClean="0"/>
              <a:t> </a:t>
            </a:r>
            <a:r>
              <a:rPr lang="en-US" baseline="0" dirty="0" err="1" smtClean="0"/>
              <a:t>phẩm</a:t>
            </a:r>
            <a:r>
              <a:rPr lang="en-US" baseline="0" dirty="0" smtClean="0"/>
              <a:t> </a:t>
            </a:r>
            <a:r>
              <a:rPr lang="en-US" baseline="0" dirty="0" err="1" smtClean="0"/>
              <a:t>cần</a:t>
            </a:r>
            <a:r>
              <a:rPr lang="en-US" baseline="0" dirty="0" smtClean="0"/>
              <a:t> </a:t>
            </a:r>
            <a:r>
              <a:rPr lang="en-US" baseline="0" dirty="0" err="1" smtClean="0"/>
              <a:t>thiết</a:t>
            </a:r>
            <a:r>
              <a:rPr lang="en-US" baseline="0" dirty="0" smtClean="0"/>
              <a:t> </a:t>
            </a:r>
            <a:r>
              <a:rPr lang="en-US" baseline="0" dirty="0" err="1" smtClean="0"/>
              <a:t>để</a:t>
            </a:r>
            <a:r>
              <a:rPr lang="en-US" baseline="0" dirty="0" smtClean="0"/>
              <a:t> </a:t>
            </a:r>
            <a:r>
              <a:rPr lang="en-US" baseline="0" dirty="0" err="1" smtClean="0"/>
              <a:t>đổi</a:t>
            </a:r>
            <a:r>
              <a:rPr lang="en-US" baseline="0" dirty="0" smtClean="0"/>
              <a:t> </a:t>
            </a:r>
            <a:r>
              <a:rPr lang="en-US" baseline="0" dirty="0" err="1" smtClean="0"/>
              <a:t>các</a:t>
            </a:r>
            <a:r>
              <a:rPr lang="en-US" baseline="0" dirty="0" smtClean="0"/>
              <a:t> </a:t>
            </a:r>
            <a:r>
              <a:rPr lang="en-US" baseline="0" dirty="0" err="1" smtClean="0"/>
              <a:t>phần</a:t>
            </a:r>
            <a:r>
              <a:rPr lang="en-US" baseline="0" dirty="0" smtClean="0"/>
              <a:t> </a:t>
            </a:r>
            <a:r>
              <a:rPr lang="en-US" baseline="0" dirty="0" err="1" smtClean="0"/>
              <a:t>quà</a:t>
            </a:r>
            <a:r>
              <a:rPr lang="en-US" baseline="0" dirty="0" smtClean="0"/>
              <a:t> </a:t>
            </a:r>
            <a:r>
              <a:rPr lang="en-US" baseline="0" dirty="0" err="1" smtClean="0"/>
              <a:t>có</a:t>
            </a:r>
            <a:r>
              <a:rPr lang="en-US" baseline="0" dirty="0" smtClean="0"/>
              <a:t> </a:t>
            </a:r>
            <a:r>
              <a:rPr lang="en-US" baseline="0" dirty="0" err="1" smtClean="0"/>
              <a:t>giá</a:t>
            </a:r>
            <a:r>
              <a:rPr lang="en-US" baseline="0" dirty="0" smtClean="0"/>
              <a:t> </a:t>
            </a:r>
            <a:r>
              <a:rPr lang="en-US" baseline="0" dirty="0" err="1" smtClean="0"/>
              <a:t>trị</a:t>
            </a:r>
            <a:endParaRPr lang="en-US" dirty="0"/>
          </a:p>
        </p:txBody>
      </p:sp>
      <p:sp>
        <p:nvSpPr>
          <p:cNvPr id="4" name="Slide Number Placeholder 3"/>
          <p:cNvSpPr>
            <a:spLocks noGrp="1"/>
          </p:cNvSpPr>
          <p:nvPr>
            <p:ph type="sldNum" sz="quarter" idx="10"/>
          </p:nvPr>
        </p:nvSpPr>
        <p:spPr/>
        <p:txBody>
          <a:bodyPr/>
          <a:lstStyle/>
          <a:p>
            <a:fld id="{E1450DF8-DE33-1E4F-BF5D-94E5BA93E504}" type="slidenum">
              <a:rPr lang="en-US" smtClean="0"/>
              <a:t>14</a:t>
            </a:fld>
            <a:endParaRPr lang="en-US"/>
          </a:p>
        </p:txBody>
      </p:sp>
    </p:spTree>
    <p:extLst>
      <p:ext uri="{BB962C8B-B14F-4D97-AF65-F5344CB8AC3E}">
        <p14:creationId xmlns:p14="http://schemas.microsoft.com/office/powerpoint/2010/main" val="21102531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a:xfrm>
            <a:off x="685800" y="4400550"/>
            <a:ext cx="5486400" cy="3600450"/>
          </a:xfrm>
          <a:prstGeom prst="rect">
            <a:avLst/>
          </a:prstGeom>
        </p:spPr>
        <p:txBody>
          <a:bodyPr/>
          <a:lstStyle/>
          <a:p>
            <a:r>
              <a:rPr lang="en-US" dirty="0" err="1" smtClean="0"/>
              <a:t>Đầu</a:t>
            </a:r>
            <a:r>
              <a:rPr lang="en-US" dirty="0" smtClean="0"/>
              <a:t> </a:t>
            </a:r>
            <a:r>
              <a:rPr lang="en-US" dirty="0" err="1" smtClean="0"/>
              <a:t>tiên</a:t>
            </a:r>
            <a:r>
              <a:rPr lang="en-US" baseline="0" dirty="0" smtClean="0"/>
              <a:t>, </a:t>
            </a:r>
            <a:r>
              <a:rPr lang="en-US" baseline="0" dirty="0" err="1" smtClean="0"/>
              <a:t>người</a:t>
            </a:r>
            <a:r>
              <a:rPr lang="en-US" baseline="0" dirty="0" smtClean="0"/>
              <a:t> </a:t>
            </a:r>
            <a:r>
              <a:rPr lang="en-US" baseline="0" dirty="0" err="1" smtClean="0"/>
              <a:t>tổ</a:t>
            </a:r>
            <a:r>
              <a:rPr lang="en-US" baseline="0" dirty="0" smtClean="0"/>
              <a:t> </a:t>
            </a:r>
            <a:r>
              <a:rPr lang="en-US" baseline="0" dirty="0" err="1" smtClean="0"/>
              <a:t>chức</a:t>
            </a:r>
            <a:r>
              <a:rPr lang="en-US" baseline="0" dirty="0" smtClean="0"/>
              <a:t> </a:t>
            </a:r>
            <a:r>
              <a:rPr lang="en-US" baseline="0" dirty="0" err="1" smtClean="0"/>
              <a:t>sự</a:t>
            </a:r>
            <a:r>
              <a:rPr lang="en-US" baseline="0" dirty="0" smtClean="0"/>
              <a:t> </a:t>
            </a:r>
            <a:r>
              <a:rPr lang="en-US" baseline="0" dirty="0" err="1" smtClean="0"/>
              <a:t>kiện</a:t>
            </a:r>
            <a:r>
              <a:rPr lang="en-US" baseline="0" dirty="0" smtClean="0"/>
              <a:t> </a:t>
            </a:r>
            <a:r>
              <a:rPr lang="en-US" baseline="0" dirty="0" err="1" smtClean="0"/>
              <a:t>sẽ</a:t>
            </a:r>
            <a:r>
              <a:rPr lang="en-US" baseline="0" dirty="0" smtClean="0"/>
              <a:t> </a:t>
            </a:r>
            <a:r>
              <a:rPr lang="en-US" baseline="0" dirty="0" err="1" smtClean="0"/>
              <a:t>tạo</a:t>
            </a:r>
            <a:r>
              <a:rPr lang="en-US" baseline="0" dirty="0" smtClean="0"/>
              <a:t> 1 </a:t>
            </a:r>
            <a:r>
              <a:rPr lang="en-US" baseline="0" dirty="0" err="1" smtClean="0"/>
              <a:t>hoạt</a:t>
            </a:r>
            <a:r>
              <a:rPr lang="en-US" baseline="0" dirty="0" smtClean="0"/>
              <a:t> </a:t>
            </a:r>
            <a:r>
              <a:rPr lang="en-US" baseline="0" dirty="0" err="1" smtClean="0"/>
              <a:t>động</a:t>
            </a:r>
            <a:r>
              <a:rPr lang="en-US" baseline="0" dirty="0" smtClean="0"/>
              <a:t> </a:t>
            </a:r>
            <a:r>
              <a:rPr lang="en-US" baseline="0" dirty="0" err="1" smtClean="0"/>
              <a:t>trên</a:t>
            </a:r>
            <a:r>
              <a:rPr lang="en-US" baseline="0" dirty="0" smtClean="0"/>
              <a:t> </a:t>
            </a:r>
            <a:r>
              <a:rPr lang="en-US" baseline="0" dirty="0" err="1" smtClean="0"/>
              <a:t>chiến</a:t>
            </a:r>
            <a:r>
              <a:rPr lang="en-US" baseline="0" dirty="0" smtClean="0"/>
              <a:t> </a:t>
            </a:r>
            <a:r>
              <a:rPr lang="en-US" baseline="0" dirty="0" err="1" smtClean="0"/>
              <a:t>dịch</a:t>
            </a:r>
            <a:r>
              <a:rPr lang="en-US" baseline="0" dirty="0" smtClean="0"/>
              <a:t> </a:t>
            </a:r>
            <a:r>
              <a:rPr lang="en-US" baseline="0" dirty="0" err="1" smtClean="0"/>
              <a:t>mà</a:t>
            </a:r>
            <a:r>
              <a:rPr lang="en-US" baseline="0" dirty="0" smtClean="0"/>
              <a:t> </a:t>
            </a:r>
            <a:r>
              <a:rPr lang="en-US" baseline="0" dirty="0" err="1" smtClean="0"/>
              <a:t>anh</a:t>
            </a:r>
            <a:r>
              <a:rPr lang="en-US" baseline="0" dirty="0" smtClean="0"/>
              <a:t> ta </a:t>
            </a:r>
            <a:r>
              <a:rPr lang="en-US" baseline="0" dirty="0" err="1" smtClean="0"/>
              <a:t>đã</a:t>
            </a:r>
            <a:r>
              <a:rPr lang="en-US" baseline="0" dirty="0" smtClean="0"/>
              <a:t> </a:t>
            </a:r>
            <a:r>
              <a:rPr lang="en-US" baseline="0" dirty="0" err="1" smtClean="0"/>
              <a:t>chọn</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E1450DF8-DE33-1E4F-BF5D-94E5BA93E504}" type="slidenum">
              <a:rPr lang="en-US" smtClean="0"/>
              <a:t>15</a:t>
            </a:fld>
            <a:endParaRPr lang="en-US"/>
          </a:p>
        </p:txBody>
      </p:sp>
    </p:spTree>
    <p:extLst>
      <p:ext uri="{BB962C8B-B14F-4D97-AF65-F5344CB8AC3E}">
        <p14:creationId xmlns:p14="http://schemas.microsoft.com/office/powerpoint/2010/main" val="6282333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a:xfrm>
            <a:off x="685800" y="4400550"/>
            <a:ext cx="5486400" cy="3600450"/>
          </a:xfrm>
          <a:prstGeom prst="rect">
            <a:avLst/>
          </a:prstGeom>
        </p:spPr>
        <p:txBody>
          <a:bodyPr/>
          <a:lstStyle/>
          <a:p>
            <a:r>
              <a:rPr lang="en-US" dirty="0" smtClean="0"/>
              <a:t>Sau </a:t>
            </a:r>
            <a:r>
              <a:rPr lang="en-US" dirty="0" err="1" smtClean="0"/>
              <a:t>đó</a:t>
            </a:r>
            <a:r>
              <a:rPr lang="en-US" baseline="0" dirty="0" smtClean="0"/>
              <a:t>, </a:t>
            </a:r>
            <a:r>
              <a:rPr lang="en-US" baseline="0" dirty="0" err="1" smtClean="0"/>
              <a:t>người</a:t>
            </a:r>
            <a:r>
              <a:rPr lang="en-US" baseline="0" dirty="0" smtClean="0"/>
              <a:t> </a:t>
            </a:r>
            <a:r>
              <a:rPr lang="en-US" baseline="0" dirty="0" err="1" smtClean="0"/>
              <a:t>tổ</a:t>
            </a:r>
            <a:r>
              <a:rPr lang="en-US" baseline="0" dirty="0" smtClean="0"/>
              <a:t> </a:t>
            </a:r>
            <a:r>
              <a:rPr lang="en-US" baseline="0" dirty="0" err="1" smtClean="0"/>
              <a:t>chức</a:t>
            </a:r>
            <a:r>
              <a:rPr lang="en-US" baseline="0" dirty="0" smtClean="0"/>
              <a:t> </a:t>
            </a:r>
            <a:r>
              <a:rPr lang="en-US" baseline="0" dirty="0" err="1" smtClean="0"/>
              <a:t>sự</a:t>
            </a:r>
            <a:r>
              <a:rPr lang="en-US" baseline="0" dirty="0" smtClean="0"/>
              <a:t> </a:t>
            </a:r>
            <a:r>
              <a:rPr lang="en-US" baseline="0" dirty="0" err="1" smtClean="0"/>
              <a:t>kiện</a:t>
            </a:r>
            <a:r>
              <a:rPr lang="en-US" baseline="0" dirty="0" smtClean="0"/>
              <a:t> </a:t>
            </a:r>
            <a:r>
              <a:rPr lang="en-US" baseline="0" dirty="0" err="1" smtClean="0"/>
              <a:t>sẽ</a:t>
            </a:r>
            <a:r>
              <a:rPr lang="en-US" baseline="0" dirty="0" smtClean="0"/>
              <a:t> </a:t>
            </a:r>
            <a:r>
              <a:rPr lang="en-US" baseline="0" dirty="0" err="1" smtClean="0"/>
              <a:t>ấn</a:t>
            </a:r>
            <a:r>
              <a:rPr lang="en-US" baseline="0" dirty="0" smtClean="0"/>
              <a:t> </a:t>
            </a:r>
            <a:r>
              <a:rPr lang="en-US" baseline="0" dirty="0" err="1" smtClean="0"/>
              <a:t>định</a:t>
            </a:r>
            <a:r>
              <a:rPr lang="en-US" baseline="0" dirty="0" smtClean="0"/>
              <a:t> </a:t>
            </a:r>
            <a:r>
              <a:rPr lang="en-US" baseline="0" dirty="0" err="1" smtClean="0"/>
              <a:t>thời</a:t>
            </a:r>
            <a:r>
              <a:rPr lang="en-US" baseline="0" dirty="0" smtClean="0"/>
              <a:t> </a:t>
            </a:r>
            <a:r>
              <a:rPr lang="en-US" baseline="0" dirty="0" err="1" smtClean="0"/>
              <a:t>gian</a:t>
            </a:r>
            <a:r>
              <a:rPr lang="en-US" baseline="0" dirty="0" smtClean="0"/>
              <a:t> </a:t>
            </a:r>
            <a:r>
              <a:rPr lang="en-US" baseline="0" dirty="0" err="1" smtClean="0"/>
              <a:t>bắt</a:t>
            </a:r>
            <a:r>
              <a:rPr lang="en-US" baseline="0" dirty="0" smtClean="0"/>
              <a:t> </a:t>
            </a:r>
            <a:r>
              <a:rPr lang="en-US" baseline="0" dirty="0" err="1" smtClean="0"/>
              <a:t>đầu</a:t>
            </a:r>
            <a:r>
              <a:rPr lang="en-US" baseline="0" dirty="0" smtClean="0"/>
              <a:t> </a:t>
            </a:r>
            <a:r>
              <a:rPr lang="en-US" baseline="0" dirty="0" err="1" smtClean="0"/>
              <a:t>và</a:t>
            </a:r>
            <a:r>
              <a:rPr lang="en-US" baseline="0" dirty="0" smtClean="0"/>
              <a:t> </a:t>
            </a:r>
            <a:r>
              <a:rPr lang="en-US" baseline="0" dirty="0" err="1" smtClean="0"/>
              <a:t>kết</a:t>
            </a:r>
            <a:r>
              <a:rPr lang="en-US" baseline="0" dirty="0" smtClean="0"/>
              <a:t> </a:t>
            </a:r>
            <a:r>
              <a:rPr lang="en-US" baseline="0" dirty="0" err="1" smtClean="0"/>
              <a:t>thúc</a:t>
            </a:r>
            <a:r>
              <a:rPr lang="en-US" baseline="0" dirty="0" smtClean="0"/>
              <a:t> </a:t>
            </a:r>
            <a:r>
              <a:rPr lang="en-US" baseline="0" dirty="0" err="1" smtClean="0"/>
              <a:t>của</a:t>
            </a:r>
            <a:r>
              <a:rPr lang="en-US" baseline="0" dirty="0" smtClean="0"/>
              <a:t> </a:t>
            </a:r>
            <a:r>
              <a:rPr lang="en-US" baseline="0" dirty="0" err="1" smtClean="0"/>
              <a:t>hoạt</a:t>
            </a:r>
            <a:r>
              <a:rPr lang="en-US" baseline="0" dirty="0" smtClean="0"/>
              <a:t> </a:t>
            </a:r>
            <a:r>
              <a:rPr lang="en-US" baseline="0" dirty="0" err="1" smtClean="0"/>
              <a:t>động</a:t>
            </a:r>
            <a:r>
              <a:rPr lang="en-US" baseline="0" dirty="0" smtClean="0"/>
              <a:t> </a:t>
            </a:r>
            <a:r>
              <a:rPr lang="en-US" baseline="0" dirty="0" err="1" smtClean="0"/>
              <a:t>khi</a:t>
            </a:r>
            <a:r>
              <a:rPr lang="en-US" baseline="0" dirty="0" smtClean="0"/>
              <a:t> </a:t>
            </a:r>
            <a:r>
              <a:rPr lang="en-US" baseline="0" dirty="0" err="1" smtClean="0"/>
              <a:t>xuất</a:t>
            </a:r>
            <a:r>
              <a:rPr lang="en-US" baseline="0" dirty="0" smtClean="0"/>
              <a:t> </a:t>
            </a:r>
            <a:r>
              <a:rPr lang="en-US" baseline="0" dirty="0" err="1" smtClean="0"/>
              <a:t>bản</a:t>
            </a:r>
            <a:r>
              <a:rPr lang="en-US" baseline="0" dirty="0" smtClean="0"/>
              <a:t> </a:t>
            </a:r>
            <a:r>
              <a:rPr lang="en-US" baseline="0" dirty="0" err="1" smtClean="0"/>
              <a:t>hoạt</a:t>
            </a:r>
            <a:r>
              <a:rPr lang="en-US" baseline="0" dirty="0" smtClean="0"/>
              <a:t> </a:t>
            </a:r>
            <a:r>
              <a:rPr lang="en-US" baseline="0" dirty="0" err="1" smtClean="0"/>
              <a:t>động</a:t>
            </a:r>
            <a:r>
              <a:rPr lang="en-US" baseline="0" dirty="0" smtClean="0"/>
              <a:t> </a:t>
            </a:r>
            <a:r>
              <a:rPr lang="en-US" baseline="0" dirty="0" err="1" smtClean="0"/>
              <a:t>đó</a:t>
            </a:r>
            <a:endParaRPr lang="en-US" dirty="0"/>
          </a:p>
        </p:txBody>
      </p:sp>
      <p:sp>
        <p:nvSpPr>
          <p:cNvPr id="4" name="Slide Number Placeholder 3"/>
          <p:cNvSpPr>
            <a:spLocks noGrp="1"/>
          </p:cNvSpPr>
          <p:nvPr>
            <p:ph type="sldNum" sz="quarter" idx="10"/>
          </p:nvPr>
        </p:nvSpPr>
        <p:spPr/>
        <p:txBody>
          <a:bodyPr/>
          <a:lstStyle/>
          <a:p>
            <a:fld id="{E1450DF8-DE33-1E4F-BF5D-94E5BA93E504}" type="slidenum">
              <a:rPr lang="en-US" smtClean="0"/>
              <a:t>16</a:t>
            </a:fld>
            <a:endParaRPr lang="en-US"/>
          </a:p>
        </p:txBody>
      </p:sp>
    </p:spTree>
    <p:extLst>
      <p:ext uri="{BB962C8B-B14F-4D97-AF65-F5344CB8AC3E}">
        <p14:creationId xmlns:p14="http://schemas.microsoft.com/office/powerpoint/2010/main" val="39544001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a:xfrm>
            <a:off x="685800" y="4400550"/>
            <a:ext cx="5486400" cy="3600450"/>
          </a:xfrm>
          <a:prstGeom prst="rect">
            <a:avLst/>
          </a:prstGeom>
        </p:spPr>
        <p:txBody>
          <a:bodyPr/>
          <a:lstStyle/>
          <a:p>
            <a:r>
              <a:rPr lang="en-US" dirty="0" err="1" smtClean="0"/>
              <a:t>Người</a:t>
            </a:r>
            <a:r>
              <a:rPr lang="en-US" baseline="0" dirty="0" smtClean="0"/>
              <a:t> </a:t>
            </a:r>
            <a:r>
              <a:rPr lang="en-US" baseline="0" dirty="0" err="1" smtClean="0"/>
              <a:t>dùng</a:t>
            </a:r>
            <a:r>
              <a:rPr lang="en-US" baseline="0" dirty="0" smtClean="0"/>
              <a:t> </a:t>
            </a:r>
            <a:r>
              <a:rPr lang="en-US" baseline="0" dirty="0" err="1" smtClean="0"/>
              <a:t>sẽ</a:t>
            </a:r>
            <a:r>
              <a:rPr lang="en-US" baseline="0" dirty="0" smtClean="0"/>
              <a:t> </a:t>
            </a:r>
            <a:r>
              <a:rPr lang="en-US" baseline="0" dirty="0" err="1" smtClean="0"/>
              <a:t>truy</a:t>
            </a:r>
            <a:r>
              <a:rPr lang="en-US" baseline="0" dirty="0" smtClean="0"/>
              <a:t> </a:t>
            </a:r>
            <a:r>
              <a:rPr lang="en-US" baseline="0" dirty="0" err="1" smtClean="0"/>
              <a:t>cập</a:t>
            </a:r>
            <a:r>
              <a:rPr lang="en-US" baseline="0" dirty="0" smtClean="0"/>
              <a:t> </a:t>
            </a:r>
            <a:r>
              <a:rPr lang="en-US" baseline="0" dirty="0" err="1" smtClean="0"/>
              <a:t>vào</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ARG </a:t>
            </a:r>
            <a:r>
              <a:rPr lang="en-US" baseline="0" dirty="0" err="1" smtClean="0"/>
              <a:t>và</a:t>
            </a:r>
            <a:r>
              <a:rPr lang="en-US" baseline="0" dirty="0" smtClean="0"/>
              <a:t> </a:t>
            </a:r>
            <a:r>
              <a:rPr lang="en-US" baseline="0" dirty="0" err="1" smtClean="0"/>
              <a:t>thực</a:t>
            </a:r>
            <a:r>
              <a:rPr lang="en-US" baseline="0" dirty="0" smtClean="0"/>
              <a:t> </a:t>
            </a:r>
            <a:r>
              <a:rPr lang="en-US" baseline="0" dirty="0" err="1" smtClean="0"/>
              <a:t>hiện</a:t>
            </a:r>
            <a:r>
              <a:rPr lang="en-US" baseline="0" dirty="0" smtClean="0"/>
              <a:t> </a:t>
            </a:r>
            <a:r>
              <a:rPr lang="en-US" baseline="0" dirty="0" err="1" smtClean="0"/>
              <a:t>các</a:t>
            </a:r>
            <a:r>
              <a:rPr lang="en-US" baseline="0" dirty="0" smtClean="0"/>
              <a:t> </a:t>
            </a:r>
            <a:r>
              <a:rPr lang="en-US" baseline="0" dirty="0" err="1" smtClean="0"/>
              <a:t>hoạt</a:t>
            </a:r>
            <a:r>
              <a:rPr lang="en-US" baseline="0" dirty="0" smtClean="0"/>
              <a:t> </a:t>
            </a:r>
            <a:r>
              <a:rPr lang="en-US" baseline="0" dirty="0" err="1" smtClean="0"/>
              <a:t>động</a:t>
            </a:r>
            <a:r>
              <a:rPr lang="en-US" baseline="0" dirty="0" smtClean="0"/>
              <a:t> </a:t>
            </a:r>
            <a:r>
              <a:rPr lang="en-US" baseline="0" dirty="0" err="1" smtClean="0"/>
              <a:t>để</a:t>
            </a:r>
            <a:r>
              <a:rPr lang="en-US" baseline="0" dirty="0" smtClean="0"/>
              <a:t> </a:t>
            </a:r>
            <a:r>
              <a:rPr lang="en-US" baseline="0" dirty="0" err="1" smtClean="0"/>
              <a:t>có</a:t>
            </a:r>
            <a:r>
              <a:rPr lang="en-US" baseline="0" dirty="0" smtClean="0"/>
              <a:t> dc </a:t>
            </a:r>
            <a:r>
              <a:rPr lang="en-US" baseline="0" dirty="0" err="1" smtClean="0"/>
              <a:t>những</a:t>
            </a:r>
            <a:r>
              <a:rPr lang="en-US" baseline="0" dirty="0" smtClean="0"/>
              <a:t> </a:t>
            </a:r>
            <a:r>
              <a:rPr lang="en-US" baseline="0" dirty="0" err="1" smtClean="0"/>
              <a:t>vật</a:t>
            </a:r>
            <a:r>
              <a:rPr lang="en-US" baseline="0" dirty="0" smtClean="0"/>
              <a:t> </a:t>
            </a:r>
            <a:r>
              <a:rPr lang="en-US" baseline="0" dirty="0" err="1" smtClean="0"/>
              <a:t>phẩm</a:t>
            </a:r>
            <a:r>
              <a:rPr lang="en-US" baseline="0" dirty="0" smtClean="0"/>
              <a:t> </a:t>
            </a:r>
            <a:r>
              <a:rPr lang="en-US" baseline="0" dirty="0" err="1" smtClean="0"/>
              <a:t>mà</a:t>
            </a:r>
            <a:r>
              <a:rPr lang="en-US" baseline="0" dirty="0" smtClean="0"/>
              <a:t> </a:t>
            </a:r>
            <a:r>
              <a:rPr lang="en-US" baseline="0" dirty="0" err="1" smtClean="0"/>
              <a:t>người</a:t>
            </a:r>
            <a:r>
              <a:rPr lang="en-US" baseline="0" dirty="0" smtClean="0"/>
              <a:t> </a:t>
            </a:r>
            <a:r>
              <a:rPr lang="en-US" baseline="0" dirty="0" err="1" smtClean="0"/>
              <a:t>tổ</a:t>
            </a:r>
            <a:r>
              <a:rPr lang="en-US" baseline="0" dirty="0" smtClean="0"/>
              <a:t> </a:t>
            </a:r>
            <a:r>
              <a:rPr lang="en-US" baseline="0" dirty="0" err="1" smtClean="0"/>
              <a:t>chức</a:t>
            </a:r>
            <a:r>
              <a:rPr lang="en-US" baseline="0" dirty="0" smtClean="0"/>
              <a:t> </a:t>
            </a:r>
            <a:r>
              <a:rPr lang="en-US" baseline="0" dirty="0" err="1" smtClean="0"/>
              <a:t>sự</a:t>
            </a:r>
            <a:r>
              <a:rPr lang="en-US" baseline="0" dirty="0" smtClean="0"/>
              <a:t> </a:t>
            </a:r>
            <a:r>
              <a:rPr lang="en-US" baseline="0" dirty="0" err="1" smtClean="0"/>
              <a:t>kiện</a:t>
            </a:r>
            <a:r>
              <a:rPr lang="en-US" baseline="0" dirty="0" smtClean="0"/>
              <a:t> </a:t>
            </a:r>
            <a:r>
              <a:rPr lang="en-US" baseline="0" dirty="0" err="1" smtClean="0"/>
              <a:t>đã</a:t>
            </a:r>
            <a:r>
              <a:rPr lang="en-US" baseline="0" dirty="0" smtClean="0"/>
              <a:t> </a:t>
            </a:r>
            <a:r>
              <a:rPr lang="en-US" baseline="0" dirty="0" err="1" smtClean="0"/>
              <a:t>cài</a:t>
            </a:r>
            <a:r>
              <a:rPr lang="en-US" baseline="0" dirty="0" smtClean="0"/>
              <a:t> </a:t>
            </a:r>
            <a:r>
              <a:rPr lang="en-US" baseline="0" dirty="0" err="1" smtClean="0"/>
              <a:t>đặt</a:t>
            </a:r>
            <a:r>
              <a:rPr lang="en-US" baseline="0" dirty="0" smtClean="0"/>
              <a:t> </a:t>
            </a:r>
            <a:r>
              <a:rPr lang="en-US" baseline="0" dirty="0" err="1" smtClean="0"/>
              <a:t>trc</a:t>
            </a:r>
            <a:r>
              <a:rPr lang="en-US" baseline="0" dirty="0" smtClean="0"/>
              <a:t> </a:t>
            </a:r>
            <a:r>
              <a:rPr lang="en-US" baseline="0" dirty="0" err="1" smtClean="0"/>
              <a:t>đó</a:t>
            </a:r>
            <a:endParaRPr lang="en-US" dirty="0"/>
          </a:p>
        </p:txBody>
      </p:sp>
      <p:sp>
        <p:nvSpPr>
          <p:cNvPr id="4" name="Slide Number Placeholder 3"/>
          <p:cNvSpPr>
            <a:spLocks noGrp="1"/>
          </p:cNvSpPr>
          <p:nvPr>
            <p:ph type="sldNum" sz="quarter" idx="10"/>
          </p:nvPr>
        </p:nvSpPr>
        <p:spPr/>
        <p:txBody>
          <a:bodyPr/>
          <a:lstStyle/>
          <a:p>
            <a:fld id="{E1450DF8-DE33-1E4F-BF5D-94E5BA93E504}" type="slidenum">
              <a:rPr lang="en-US" smtClean="0"/>
              <a:t>17</a:t>
            </a:fld>
            <a:endParaRPr lang="en-US"/>
          </a:p>
        </p:txBody>
      </p:sp>
    </p:spTree>
    <p:extLst>
      <p:ext uri="{BB962C8B-B14F-4D97-AF65-F5344CB8AC3E}">
        <p14:creationId xmlns:p14="http://schemas.microsoft.com/office/powerpoint/2010/main" val="39139347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a:xfrm>
            <a:off x="685800" y="4400550"/>
            <a:ext cx="5486400" cy="3600450"/>
          </a:xfrm>
          <a:prstGeom prst="rect">
            <a:avLst/>
          </a:prstGeom>
        </p:spPr>
        <p:txBody>
          <a:bodyPr/>
          <a:lstStyle/>
          <a:p>
            <a:r>
              <a:rPr lang="en-US" dirty="0" err="1" smtClean="0"/>
              <a:t>Khi</a:t>
            </a:r>
            <a:r>
              <a:rPr lang="en-US" dirty="0" smtClean="0"/>
              <a:t> </a:t>
            </a:r>
            <a:r>
              <a:rPr lang="en-US" dirty="0" err="1" smtClean="0"/>
              <a:t>tích</a:t>
            </a:r>
            <a:r>
              <a:rPr lang="en-US" baseline="0" dirty="0" smtClean="0"/>
              <a:t> </a:t>
            </a:r>
            <a:r>
              <a:rPr lang="en-US" baseline="0" dirty="0" err="1" smtClean="0"/>
              <a:t>đủ</a:t>
            </a:r>
            <a:r>
              <a:rPr lang="en-US" baseline="0" dirty="0" smtClean="0"/>
              <a:t> </a:t>
            </a:r>
            <a:r>
              <a:rPr lang="en-US" baseline="0" dirty="0" err="1" smtClean="0"/>
              <a:t>vật</a:t>
            </a:r>
            <a:r>
              <a:rPr lang="en-US" baseline="0" dirty="0" smtClean="0"/>
              <a:t> </a:t>
            </a:r>
            <a:r>
              <a:rPr lang="en-US" baseline="0" dirty="0" err="1" smtClean="0"/>
              <a:t>phẩm</a:t>
            </a:r>
            <a:r>
              <a:rPr lang="en-US" baseline="0" dirty="0" smtClean="0"/>
              <a:t>, </a:t>
            </a:r>
            <a:r>
              <a:rPr lang="en-US" baseline="0" dirty="0" err="1" smtClean="0"/>
              <a:t>người</a:t>
            </a:r>
            <a:r>
              <a:rPr lang="en-US" baseline="0" dirty="0" smtClean="0"/>
              <a:t> </a:t>
            </a:r>
            <a:r>
              <a:rPr lang="en-US" baseline="0" dirty="0" err="1" smtClean="0"/>
              <a:t>dùng</a:t>
            </a:r>
            <a:r>
              <a:rPr lang="en-US" baseline="0" dirty="0" smtClean="0"/>
              <a:t> </a:t>
            </a:r>
            <a:r>
              <a:rPr lang="en-US" baseline="0" dirty="0" err="1" smtClean="0"/>
              <a:t>sẽ</a:t>
            </a:r>
            <a:r>
              <a:rPr lang="en-US" baseline="0" dirty="0" smtClean="0"/>
              <a:t> </a:t>
            </a:r>
            <a:r>
              <a:rPr lang="en-US" baseline="0" dirty="0" err="1" smtClean="0"/>
              <a:t>dùng</a:t>
            </a:r>
            <a:r>
              <a:rPr lang="en-US" baseline="0" dirty="0" smtClean="0"/>
              <a:t> </a:t>
            </a:r>
            <a:r>
              <a:rPr lang="en-US" baseline="0" dirty="0" err="1" smtClean="0"/>
              <a:t>nó</a:t>
            </a:r>
            <a:r>
              <a:rPr lang="en-US" baseline="0" dirty="0" smtClean="0"/>
              <a:t> </a:t>
            </a:r>
            <a:r>
              <a:rPr lang="en-US" baseline="0" dirty="0" err="1" smtClean="0"/>
              <a:t>để</a:t>
            </a:r>
            <a:r>
              <a:rPr lang="en-US" baseline="0" dirty="0" smtClean="0"/>
              <a:t> </a:t>
            </a:r>
            <a:r>
              <a:rPr lang="en-US" baseline="0" dirty="0" err="1" smtClean="0"/>
              <a:t>đổi</a:t>
            </a:r>
            <a:r>
              <a:rPr lang="en-US" baseline="0" dirty="0" smtClean="0"/>
              <a:t> sang </a:t>
            </a:r>
            <a:r>
              <a:rPr lang="en-US" baseline="0" dirty="0" err="1" smtClean="0"/>
              <a:t>các</a:t>
            </a:r>
            <a:r>
              <a:rPr lang="en-US" baseline="0" dirty="0" smtClean="0"/>
              <a:t> </a:t>
            </a:r>
            <a:r>
              <a:rPr lang="en-US" baseline="0" dirty="0" err="1" smtClean="0"/>
              <a:t>phần</a:t>
            </a:r>
            <a:r>
              <a:rPr lang="en-US" baseline="0" dirty="0" smtClean="0"/>
              <a:t> </a:t>
            </a:r>
            <a:r>
              <a:rPr lang="en-US" baseline="0" dirty="0" err="1" smtClean="0"/>
              <a:t>quà</a:t>
            </a:r>
            <a:r>
              <a:rPr lang="en-US" baseline="0" dirty="0" smtClean="0"/>
              <a:t> </a:t>
            </a:r>
            <a:r>
              <a:rPr lang="en-US" baseline="0" dirty="0" err="1" smtClean="0"/>
              <a:t>đang</a:t>
            </a:r>
            <a:r>
              <a:rPr lang="en-US" baseline="0" dirty="0" smtClean="0"/>
              <a:t> </a:t>
            </a:r>
            <a:r>
              <a:rPr lang="en-US" baseline="0" dirty="0" err="1" smtClean="0"/>
              <a:t>có</a:t>
            </a:r>
            <a:r>
              <a:rPr lang="en-US" baseline="0" dirty="0" smtClean="0"/>
              <a:t> </a:t>
            </a:r>
            <a:r>
              <a:rPr lang="en-US" baseline="0" dirty="0" err="1" smtClean="0"/>
              <a:t>trong</a:t>
            </a:r>
            <a:r>
              <a:rPr lang="en-US" baseline="0" dirty="0" smtClean="0"/>
              <a:t> </a:t>
            </a:r>
            <a:r>
              <a:rPr lang="en-US" baseline="0" dirty="0" err="1" smtClean="0"/>
              <a:t>chiến</a:t>
            </a:r>
            <a:r>
              <a:rPr lang="en-US" baseline="0" dirty="0" smtClean="0"/>
              <a:t> </a:t>
            </a:r>
            <a:r>
              <a:rPr lang="en-US" baseline="0" dirty="0" err="1" smtClean="0"/>
              <a:t>dịch</a:t>
            </a:r>
            <a:endParaRPr lang="en-US" dirty="0"/>
          </a:p>
        </p:txBody>
      </p:sp>
      <p:sp>
        <p:nvSpPr>
          <p:cNvPr id="4" name="Slide Number Placeholder 3"/>
          <p:cNvSpPr>
            <a:spLocks noGrp="1"/>
          </p:cNvSpPr>
          <p:nvPr>
            <p:ph type="sldNum" sz="quarter" idx="10"/>
          </p:nvPr>
        </p:nvSpPr>
        <p:spPr/>
        <p:txBody>
          <a:bodyPr/>
          <a:lstStyle/>
          <a:p>
            <a:fld id="{E1450DF8-DE33-1E4F-BF5D-94E5BA93E504}" type="slidenum">
              <a:rPr lang="en-US" smtClean="0"/>
              <a:t>18</a:t>
            </a:fld>
            <a:endParaRPr lang="en-US"/>
          </a:p>
        </p:txBody>
      </p:sp>
    </p:spTree>
    <p:extLst>
      <p:ext uri="{BB962C8B-B14F-4D97-AF65-F5344CB8AC3E}">
        <p14:creationId xmlns:p14="http://schemas.microsoft.com/office/powerpoint/2010/main" val="12785550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a:xfrm>
            <a:off x="685800" y="4400550"/>
            <a:ext cx="5486400" cy="3600450"/>
          </a:xfrm>
          <a:prstGeom prst="rect">
            <a:avLst/>
          </a:prstGeom>
        </p:spPr>
        <p:txBody>
          <a:bodyPr/>
          <a:lstStyle/>
          <a:p>
            <a:r>
              <a:rPr lang="en-US" dirty="0" err="1" smtClean="0"/>
              <a:t>Thông</a:t>
            </a:r>
            <a:endParaRPr lang="en-US" dirty="0"/>
          </a:p>
        </p:txBody>
      </p:sp>
      <p:sp>
        <p:nvSpPr>
          <p:cNvPr id="4" name="Slide Number Placeholder 3"/>
          <p:cNvSpPr>
            <a:spLocks noGrp="1"/>
          </p:cNvSpPr>
          <p:nvPr>
            <p:ph type="sldNum" sz="quarter" idx="10"/>
          </p:nvPr>
        </p:nvSpPr>
        <p:spPr/>
        <p:txBody>
          <a:bodyPr/>
          <a:lstStyle/>
          <a:p>
            <a:fld id="{E1450DF8-DE33-1E4F-BF5D-94E5BA93E504}" type="slidenum">
              <a:rPr lang="en-US" smtClean="0"/>
              <a:t>19</a:t>
            </a:fld>
            <a:endParaRPr lang="en-US"/>
          </a:p>
        </p:txBody>
      </p:sp>
    </p:spTree>
    <p:extLst>
      <p:ext uri="{BB962C8B-B14F-4D97-AF65-F5344CB8AC3E}">
        <p14:creationId xmlns:p14="http://schemas.microsoft.com/office/powerpoint/2010/main" val="27719985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a:xfrm>
            <a:off x="685800" y="4400550"/>
            <a:ext cx="5486400" cy="3600450"/>
          </a:xfrm>
          <a:prstGeom prst="rect">
            <a:avLst/>
          </a:prstGeom>
        </p:spPr>
        <p:txBody>
          <a:bodyPr/>
          <a:lstStyle/>
          <a:p>
            <a:r>
              <a:rPr lang="en-US" dirty="0" err="1" smtClean="0"/>
              <a:t>Quân</a:t>
            </a:r>
            <a:endParaRPr lang="en-US" dirty="0"/>
          </a:p>
        </p:txBody>
      </p:sp>
      <p:sp>
        <p:nvSpPr>
          <p:cNvPr id="4" name="Slide Number Placeholder 3"/>
          <p:cNvSpPr>
            <a:spLocks noGrp="1"/>
          </p:cNvSpPr>
          <p:nvPr>
            <p:ph type="sldNum" sz="quarter" idx="10"/>
          </p:nvPr>
        </p:nvSpPr>
        <p:spPr/>
        <p:txBody>
          <a:bodyPr/>
          <a:lstStyle/>
          <a:p>
            <a:fld id="{E1450DF8-DE33-1E4F-BF5D-94E5BA93E504}" type="slidenum">
              <a:rPr lang="en-US" smtClean="0"/>
              <a:t>2</a:t>
            </a:fld>
            <a:endParaRPr lang="en-US"/>
          </a:p>
        </p:txBody>
      </p:sp>
    </p:spTree>
    <p:extLst>
      <p:ext uri="{BB962C8B-B14F-4D97-AF65-F5344CB8AC3E}">
        <p14:creationId xmlns:p14="http://schemas.microsoft.com/office/powerpoint/2010/main" val="171156748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a:xfrm>
            <a:off x="685800" y="4400550"/>
            <a:ext cx="5486400" cy="3600450"/>
          </a:xfrm>
          <a:prstGeom prst="rect">
            <a:avLst/>
          </a:prstGeom>
        </p:spPr>
        <p:txBody>
          <a:bodyPr/>
          <a:lstStyle/>
          <a:p>
            <a:r>
              <a:rPr lang="en-US" dirty="0" err="1" smtClean="0"/>
              <a:t>Thông</a:t>
            </a:r>
            <a:endParaRPr lang="en-US" dirty="0"/>
          </a:p>
        </p:txBody>
      </p:sp>
      <p:sp>
        <p:nvSpPr>
          <p:cNvPr id="4" name="Slide Number Placeholder 3"/>
          <p:cNvSpPr>
            <a:spLocks noGrp="1"/>
          </p:cNvSpPr>
          <p:nvPr>
            <p:ph type="sldNum" sz="quarter" idx="10"/>
          </p:nvPr>
        </p:nvSpPr>
        <p:spPr/>
        <p:txBody>
          <a:bodyPr/>
          <a:lstStyle/>
          <a:p>
            <a:fld id="{E1450DF8-DE33-1E4F-BF5D-94E5BA93E504}" type="slidenum">
              <a:rPr lang="en-US" smtClean="0"/>
              <a:t>20</a:t>
            </a:fld>
            <a:endParaRPr lang="en-US"/>
          </a:p>
        </p:txBody>
      </p:sp>
    </p:spTree>
    <p:extLst>
      <p:ext uri="{BB962C8B-B14F-4D97-AF65-F5344CB8AC3E}">
        <p14:creationId xmlns:p14="http://schemas.microsoft.com/office/powerpoint/2010/main" val="153344403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a:xfrm>
            <a:off x="685800" y="4400550"/>
            <a:ext cx="5486400" cy="3600450"/>
          </a:xfrm>
          <a:prstGeom prst="rect">
            <a:avLst/>
          </a:prstGeom>
        </p:spPr>
        <p:txBody>
          <a:bodyPr/>
          <a:lstStyle/>
          <a:p>
            <a:r>
              <a:rPr lang="en-US" dirty="0" err="1" smtClean="0"/>
              <a:t>Thông</a:t>
            </a:r>
            <a:endParaRPr lang="en-US" dirty="0"/>
          </a:p>
        </p:txBody>
      </p:sp>
      <p:sp>
        <p:nvSpPr>
          <p:cNvPr id="4" name="Slide Number Placeholder 3"/>
          <p:cNvSpPr>
            <a:spLocks noGrp="1"/>
          </p:cNvSpPr>
          <p:nvPr>
            <p:ph type="sldNum" sz="quarter" idx="10"/>
          </p:nvPr>
        </p:nvSpPr>
        <p:spPr/>
        <p:txBody>
          <a:bodyPr/>
          <a:lstStyle/>
          <a:p>
            <a:fld id="{E1450DF8-DE33-1E4F-BF5D-94E5BA93E504}" type="slidenum">
              <a:rPr lang="en-US" smtClean="0"/>
              <a:t>21</a:t>
            </a:fld>
            <a:endParaRPr lang="en-US"/>
          </a:p>
        </p:txBody>
      </p:sp>
    </p:spTree>
    <p:extLst>
      <p:ext uri="{BB962C8B-B14F-4D97-AF65-F5344CB8AC3E}">
        <p14:creationId xmlns:p14="http://schemas.microsoft.com/office/powerpoint/2010/main" val="16905658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a:xfrm>
            <a:off x="685800" y="4400550"/>
            <a:ext cx="5486400" cy="3600450"/>
          </a:xfrm>
          <a:prstGeom prst="rect">
            <a:avLst/>
          </a:prstGeom>
        </p:spPr>
        <p:txBody>
          <a:bodyPr/>
          <a:lstStyle/>
          <a:p>
            <a:r>
              <a:rPr lang="en-US" dirty="0" err="1" smtClean="0"/>
              <a:t>Thông</a:t>
            </a:r>
            <a:endParaRPr lang="en-US" dirty="0"/>
          </a:p>
        </p:txBody>
      </p:sp>
      <p:sp>
        <p:nvSpPr>
          <p:cNvPr id="4" name="Slide Number Placeholder 3"/>
          <p:cNvSpPr>
            <a:spLocks noGrp="1"/>
          </p:cNvSpPr>
          <p:nvPr>
            <p:ph type="sldNum" sz="quarter" idx="10"/>
          </p:nvPr>
        </p:nvSpPr>
        <p:spPr/>
        <p:txBody>
          <a:bodyPr/>
          <a:lstStyle/>
          <a:p>
            <a:fld id="{E1450DF8-DE33-1E4F-BF5D-94E5BA93E504}" type="slidenum">
              <a:rPr lang="en-US" smtClean="0"/>
              <a:t>22</a:t>
            </a:fld>
            <a:endParaRPr lang="en-US"/>
          </a:p>
        </p:txBody>
      </p:sp>
    </p:spTree>
    <p:extLst>
      <p:ext uri="{BB962C8B-B14F-4D97-AF65-F5344CB8AC3E}">
        <p14:creationId xmlns:p14="http://schemas.microsoft.com/office/powerpoint/2010/main" val="191519795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a:xfrm>
            <a:off x="685800" y="4400550"/>
            <a:ext cx="5486400" cy="3600450"/>
          </a:xfrm>
          <a:prstGeom prst="rect">
            <a:avLst/>
          </a:prstGeom>
        </p:spPr>
        <p:txBody>
          <a:bodyPr/>
          <a:lstStyle/>
          <a:p>
            <a:r>
              <a:rPr lang="en-US" dirty="0" err="1" smtClean="0"/>
              <a:t>Thông</a:t>
            </a:r>
            <a:endParaRPr lang="en-US" dirty="0"/>
          </a:p>
        </p:txBody>
      </p:sp>
      <p:sp>
        <p:nvSpPr>
          <p:cNvPr id="4" name="Slide Number Placeholder 3"/>
          <p:cNvSpPr>
            <a:spLocks noGrp="1"/>
          </p:cNvSpPr>
          <p:nvPr>
            <p:ph type="sldNum" sz="quarter" idx="10"/>
          </p:nvPr>
        </p:nvSpPr>
        <p:spPr/>
        <p:txBody>
          <a:bodyPr/>
          <a:lstStyle/>
          <a:p>
            <a:fld id="{E1450DF8-DE33-1E4F-BF5D-94E5BA93E504}" type="slidenum">
              <a:rPr lang="en-US" smtClean="0"/>
              <a:t>23</a:t>
            </a:fld>
            <a:endParaRPr lang="en-US"/>
          </a:p>
        </p:txBody>
      </p:sp>
    </p:spTree>
    <p:extLst>
      <p:ext uri="{BB962C8B-B14F-4D97-AF65-F5344CB8AC3E}">
        <p14:creationId xmlns:p14="http://schemas.microsoft.com/office/powerpoint/2010/main" val="19051079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a:xfrm>
            <a:off x="685800" y="4400550"/>
            <a:ext cx="5486400" cy="3600450"/>
          </a:xfrm>
          <a:prstGeom prst="rect">
            <a:avLst/>
          </a:prstGeom>
        </p:spPr>
        <p:txBody>
          <a:bodyPr/>
          <a:lstStyle/>
          <a:p>
            <a:r>
              <a:rPr lang="en-US" dirty="0" err="1" smtClean="0"/>
              <a:t>Thông</a:t>
            </a:r>
            <a:endParaRPr lang="en-US" dirty="0"/>
          </a:p>
        </p:txBody>
      </p:sp>
      <p:sp>
        <p:nvSpPr>
          <p:cNvPr id="4" name="Slide Number Placeholder 3"/>
          <p:cNvSpPr>
            <a:spLocks noGrp="1"/>
          </p:cNvSpPr>
          <p:nvPr>
            <p:ph type="sldNum" sz="quarter" idx="10"/>
          </p:nvPr>
        </p:nvSpPr>
        <p:spPr/>
        <p:txBody>
          <a:bodyPr/>
          <a:lstStyle/>
          <a:p>
            <a:fld id="{E1450DF8-DE33-1E4F-BF5D-94E5BA93E504}" type="slidenum">
              <a:rPr lang="en-US" smtClean="0"/>
              <a:t>24</a:t>
            </a:fld>
            <a:endParaRPr lang="en-US"/>
          </a:p>
        </p:txBody>
      </p:sp>
    </p:spTree>
    <p:extLst>
      <p:ext uri="{BB962C8B-B14F-4D97-AF65-F5344CB8AC3E}">
        <p14:creationId xmlns:p14="http://schemas.microsoft.com/office/powerpoint/2010/main" val="106144885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a:xfrm>
            <a:off x="685800" y="4400550"/>
            <a:ext cx="5486400" cy="3600450"/>
          </a:xfrm>
          <a:prstGeom prst="rect">
            <a:avLst/>
          </a:prstGeom>
        </p:spPr>
        <p:txBody>
          <a:bodyPr/>
          <a:lstStyle/>
          <a:p>
            <a:r>
              <a:rPr lang="en-US" dirty="0" err="1" smtClean="0"/>
              <a:t>Thông</a:t>
            </a:r>
            <a:endParaRPr lang="en-US" dirty="0"/>
          </a:p>
        </p:txBody>
      </p:sp>
      <p:sp>
        <p:nvSpPr>
          <p:cNvPr id="4" name="Slide Number Placeholder 3"/>
          <p:cNvSpPr>
            <a:spLocks noGrp="1"/>
          </p:cNvSpPr>
          <p:nvPr>
            <p:ph type="sldNum" sz="quarter" idx="10"/>
          </p:nvPr>
        </p:nvSpPr>
        <p:spPr/>
        <p:txBody>
          <a:bodyPr/>
          <a:lstStyle/>
          <a:p>
            <a:fld id="{E1450DF8-DE33-1E4F-BF5D-94E5BA93E504}" type="slidenum">
              <a:rPr lang="en-US" smtClean="0"/>
              <a:t>25</a:t>
            </a:fld>
            <a:endParaRPr lang="en-US"/>
          </a:p>
        </p:txBody>
      </p:sp>
    </p:spTree>
    <p:extLst>
      <p:ext uri="{BB962C8B-B14F-4D97-AF65-F5344CB8AC3E}">
        <p14:creationId xmlns:p14="http://schemas.microsoft.com/office/powerpoint/2010/main" val="77920139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a:xfrm>
            <a:off x="685800" y="4400550"/>
            <a:ext cx="5486400" cy="3600450"/>
          </a:xfrm>
          <a:prstGeom prst="rect">
            <a:avLst/>
          </a:prstGeom>
        </p:spPr>
        <p:txBody>
          <a:bodyPr/>
          <a:lstStyle/>
          <a:p>
            <a:r>
              <a:rPr lang="en-US" dirty="0" err="1" smtClean="0"/>
              <a:t>Thông</a:t>
            </a:r>
            <a:endParaRPr lang="en-US" dirty="0"/>
          </a:p>
        </p:txBody>
      </p:sp>
      <p:sp>
        <p:nvSpPr>
          <p:cNvPr id="4" name="Slide Number Placeholder 3"/>
          <p:cNvSpPr>
            <a:spLocks noGrp="1"/>
          </p:cNvSpPr>
          <p:nvPr>
            <p:ph type="sldNum" sz="quarter" idx="10"/>
          </p:nvPr>
        </p:nvSpPr>
        <p:spPr/>
        <p:txBody>
          <a:bodyPr/>
          <a:lstStyle/>
          <a:p>
            <a:fld id="{E1450DF8-DE33-1E4F-BF5D-94E5BA93E504}" type="slidenum">
              <a:rPr lang="en-US" smtClean="0"/>
              <a:t>26</a:t>
            </a:fld>
            <a:endParaRPr lang="en-US"/>
          </a:p>
        </p:txBody>
      </p:sp>
    </p:spTree>
    <p:extLst>
      <p:ext uri="{BB962C8B-B14F-4D97-AF65-F5344CB8AC3E}">
        <p14:creationId xmlns:p14="http://schemas.microsoft.com/office/powerpoint/2010/main" val="31388830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a:xfrm>
            <a:off x="685800" y="4400550"/>
            <a:ext cx="5486400" cy="3600450"/>
          </a:xfrm>
          <a:prstGeom prst="rect">
            <a:avLst/>
          </a:prstGeom>
        </p:spPr>
        <p:txBody>
          <a:bodyPr/>
          <a:lstStyle/>
          <a:p>
            <a:r>
              <a:rPr lang="en-US" dirty="0" err="1" smtClean="0"/>
              <a:t>Thông</a:t>
            </a:r>
            <a:endParaRPr lang="en-US" dirty="0"/>
          </a:p>
        </p:txBody>
      </p:sp>
      <p:sp>
        <p:nvSpPr>
          <p:cNvPr id="4" name="Slide Number Placeholder 3"/>
          <p:cNvSpPr>
            <a:spLocks noGrp="1"/>
          </p:cNvSpPr>
          <p:nvPr>
            <p:ph type="sldNum" sz="quarter" idx="10"/>
          </p:nvPr>
        </p:nvSpPr>
        <p:spPr/>
        <p:txBody>
          <a:bodyPr/>
          <a:lstStyle/>
          <a:p>
            <a:fld id="{E1450DF8-DE33-1E4F-BF5D-94E5BA93E504}" type="slidenum">
              <a:rPr lang="en-US" smtClean="0"/>
              <a:t>27</a:t>
            </a:fld>
            <a:endParaRPr lang="en-US"/>
          </a:p>
        </p:txBody>
      </p:sp>
    </p:spTree>
    <p:extLst>
      <p:ext uri="{BB962C8B-B14F-4D97-AF65-F5344CB8AC3E}">
        <p14:creationId xmlns:p14="http://schemas.microsoft.com/office/powerpoint/2010/main" val="227215341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a:xfrm>
            <a:off x="685800" y="4400550"/>
            <a:ext cx="5486400" cy="3600450"/>
          </a:xfrm>
          <a:prstGeom prst="rect">
            <a:avLst/>
          </a:prstGeom>
        </p:spPr>
        <p:txBody>
          <a:bodyPr/>
          <a:lstStyle/>
          <a:p>
            <a:r>
              <a:rPr lang="en-US" dirty="0" err="1" smtClean="0"/>
              <a:t>Thông</a:t>
            </a:r>
            <a:endParaRPr lang="en-US" dirty="0"/>
          </a:p>
        </p:txBody>
      </p:sp>
      <p:sp>
        <p:nvSpPr>
          <p:cNvPr id="4" name="Slide Number Placeholder 3"/>
          <p:cNvSpPr>
            <a:spLocks noGrp="1"/>
          </p:cNvSpPr>
          <p:nvPr>
            <p:ph type="sldNum" sz="quarter" idx="10"/>
          </p:nvPr>
        </p:nvSpPr>
        <p:spPr/>
        <p:txBody>
          <a:bodyPr/>
          <a:lstStyle/>
          <a:p>
            <a:fld id="{E1450DF8-DE33-1E4F-BF5D-94E5BA93E504}" type="slidenum">
              <a:rPr lang="en-US" smtClean="0"/>
              <a:t>28</a:t>
            </a:fld>
            <a:endParaRPr lang="en-US"/>
          </a:p>
        </p:txBody>
      </p:sp>
    </p:spTree>
    <p:extLst>
      <p:ext uri="{BB962C8B-B14F-4D97-AF65-F5344CB8AC3E}">
        <p14:creationId xmlns:p14="http://schemas.microsoft.com/office/powerpoint/2010/main" val="56796069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a:xfrm>
            <a:off x="685800" y="4400550"/>
            <a:ext cx="5486400" cy="3600450"/>
          </a:xfrm>
          <a:prstGeom prst="rect">
            <a:avLst/>
          </a:prstGeom>
        </p:spPr>
        <p:txBody>
          <a:bodyPr/>
          <a:lstStyle/>
          <a:p>
            <a:r>
              <a:rPr lang="en-US" dirty="0" err="1" smtClean="0"/>
              <a:t>Thông</a:t>
            </a:r>
            <a:endParaRPr lang="en-US" dirty="0"/>
          </a:p>
        </p:txBody>
      </p:sp>
      <p:sp>
        <p:nvSpPr>
          <p:cNvPr id="4" name="Slide Number Placeholder 3"/>
          <p:cNvSpPr>
            <a:spLocks noGrp="1"/>
          </p:cNvSpPr>
          <p:nvPr>
            <p:ph type="sldNum" sz="quarter" idx="10"/>
          </p:nvPr>
        </p:nvSpPr>
        <p:spPr/>
        <p:txBody>
          <a:bodyPr/>
          <a:lstStyle/>
          <a:p>
            <a:fld id="{E1450DF8-DE33-1E4F-BF5D-94E5BA93E504}" type="slidenum">
              <a:rPr lang="en-US" smtClean="0"/>
              <a:t>29</a:t>
            </a:fld>
            <a:endParaRPr lang="en-US"/>
          </a:p>
        </p:txBody>
      </p:sp>
    </p:spTree>
    <p:extLst>
      <p:ext uri="{BB962C8B-B14F-4D97-AF65-F5344CB8AC3E}">
        <p14:creationId xmlns:p14="http://schemas.microsoft.com/office/powerpoint/2010/main" val="14969888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a:xfrm>
            <a:off x="685800" y="4400550"/>
            <a:ext cx="5486400" cy="3600450"/>
          </a:xfrm>
          <a:prstGeom prst="rect">
            <a:avLst/>
          </a:prstGeom>
        </p:spPr>
        <p:txBody>
          <a:bodyPr/>
          <a:lstStyle/>
          <a:p>
            <a:r>
              <a:rPr lang="en-US" dirty="0" err="1" smtClean="0"/>
              <a:t>Phong</a:t>
            </a:r>
            <a:endParaRPr lang="en-US" dirty="0"/>
          </a:p>
        </p:txBody>
      </p:sp>
      <p:sp>
        <p:nvSpPr>
          <p:cNvPr id="4" name="Slide Number Placeholder 3"/>
          <p:cNvSpPr>
            <a:spLocks noGrp="1"/>
          </p:cNvSpPr>
          <p:nvPr>
            <p:ph type="sldNum" sz="quarter" idx="10"/>
          </p:nvPr>
        </p:nvSpPr>
        <p:spPr/>
        <p:txBody>
          <a:bodyPr/>
          <a:lstStyle/>
          <a:p>
            <a:fld id="{E1450DF8-DE33-1E4F-BF5D-94E5BA93E504}" type="slidenum">
              <a:rPr lang="en-US" smtClean="0"/>
              <a:t>3</a:t>
            </a:fld>
            <a:endParaRPr lang="en-US"/>
          </a:p>
        </p:txBody>
      </p:sp>
    </p:spTree>
    <p:extLst>
      <p:ext uri="{BB962C8B-B14F-4D97-AF65-F5344CB8AC3E}">
        <p14:creationId xmlns:p14="http://schemas.microsoft.com/office/powerpoint/2010/main" val="342118544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a:xfrm>
            <a:off x="685800" y="4400550"/>
            <a:ext cx="5486400" cy="3600450"/>
          </a:xfrm>
          <a:prstGeom prst="rect">
            <a:avLst/>
          </a:prstGeom>
        </p:spPr>
        <p:txBody>
          <a:bodyPr/>
          <a:lstStyle/>
          <a:p>
            <a:r>
              <a:rPr lang="en-US" dirty="0" err="1" smtClean="0"/>
              <a:t>Thông</a:t>
            </a:r>
            <a:endParaRPr lang="en-US" dirty="0"/>
          </a:p>
        </p:txBody>
      </p:sp>
      <p:sp>
        <p:nvSpPr>
          <p:cNvPr id="4" name="Slide Number Placeholder 3"/>
          <p:cNvSpPr>
            <a:spLocks noGrp="1"/>
          </p:cNvSpPr>
          <p:nvPr>
            <p:ph type="sldNum" sz="quarter" idx="10"/>
          </p:nvPr>
        </p:nvSpPr>
        <p:spPr/>
        <p:txBody>
          <a:bodyPr/>
          <a:lstStyle/>
          <a:p>
            <a:fld id="{E1450DF8-DE33-1E4F-BF5D-94E5BA93E504}" type="slidenum">
              <a:rPr lang="en-US" smtClean="0"/>
              <a:t>30</a:t>
            </a:fld>
            <a:endParaRPr lang="en-US"/>
          </a:p>
        </p:txBody>
      </p:sp>
    </p:spTree>
    <p:extLst>
      <p:ext uri="{BB962C8B-B14F-4D97-AF65-F5344CB8AC3E}">
        <p14:creationId xmlns:p14="http://schemas.microsoft.com/office/powerpoint/2010/main" val="391015596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a:xfrm>
            <a:off x="685800" y="4400550"/>
            <a:ext cx="5486400" cy="3600450"/>
          </a:xfrm>
          <a:prstGeom prst="rect">
            <a:avLst/>
          </a:prstGeom>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vi-VN" dirty="0" smtClean="0"/>
              <a:t>Những ứng dụng VR sẽ đưa bạn vào một thế giới mới, một thế giới ảo hoàn toàn và khi đó gần như bạn không còn nhận thức gì về thế giới thật xung quanh mình nữa</a:t>
            </a:r>
            <a:endParaRPr lang="en-US" dirty="0" smtClean="0"/>
          </a:p>
          <a:p>
            <a:endParaRPr lang="en-US" dirty="0"/>
          </a:p>
        </p:txBody>
      </p:sp>
      <p:sp>
        <p:nvSpPr>
          <p:cNvPr id="4" name="Slide Number Placeholder 3"/>
          <p:cNvSpPr>
            <a:spLocks noGrp="1"/>
          </p:cNvSpPr>
          <p:nvPr>
            <p:ph type="sldNum" sz="quarter" idx="10"/>
          </p:nvPr>
        </p:nvSpPr>
        <p:spPr/>
        <p:txBody>
          <a:bodyPr/>
          <a:lstStyle/>
          <a:p>
            <a:fld id="{E1450DF8-DE33-1E4F-BF5D-94E5BA93E504}" type="slidenum">
              <a:rPr lang="en-US" smtClean="0"/>
              <a:t>31</a:t>
            </a:fld>
            <a:endParaRPr lang="en-US"/>
          </a:p>
        </p:txBody>
      </p:sp>
    </p:spTree>
    <p:extLst>
      <p:ext uri="{BB962C8B-B14F-4D97-AF65-F5344CB8AC3E}">
        <p14:creationId xmlns:p14="http://schemas.microsoft.com/office/powerpoint/2010/main" val="111927312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a:xfrm>
            <a:off x="685800" y="4400550"/>
            <a:ext cx="5486400" cy="3600450"/>
          </a:xfrm>
          <a:prstGeom prst="rect">
            <a:avLst/>
          </a:prstGeom>
        </p:spPr>
        <p:txBody>
          <a:bodyPr/>
          <a:lstStyle/>
          <a:p>
            <a:r>
              <a:rPr lang="vi-VN" dirty="0" smtClean="0"/>
              <a:t>AR tập trung vào việc kết hợp giữa thế giới thật với thông tin ảo, không phải tách bạn ra một không gian riêng như VR. AR cũng sẽ cho phép bạn tương tác với nội dung ảo ngay trong đời thật, có thể là chạm vào, có thể phủ một lớp hình ảnh lên trên...</a:t>
            </a:r>
            <a:endParaRPr lang="en-US" dirty="0" smtClean="0"/>
          </a:p>
          <a:p>
            <a:r>
              <a:rPr lang="vi-VN" dirty="0" smtClean="0"/>
              <a:t>Ví dụ dễ thấy nhất: trò chơi Pokemon Go. Nó là một trò chơi trên smartphone, rõ ràng là ảo. Nhưng tọa độ của bạn trong game lại chính là tọa độ của bạn ngoài đời, bản đồ trong game chính là bản đồ thành phố bạn đang ở</a:t>
            </a:r>
            <a:endParaRPr lang="en-US" dirty="0"/>
          </a:p>
        </p:txBody>
      </p:sp>
      <p:sp>
        <p:nvSpPr>
          <p:cNvPr id="4" name="Slide Number Placeholder 3"/>
          <p:cNvSpPr>
            <a:spLocks noGrp="1"/>
          </p:cNvSpPr>
          <p:nvPr>
            <p:ph type="sldNum" sz="quarter" idx="10"/>
          </p:nvPr>
        </p:nvSpPr>
        <p:spPr/>
        <p:txBody>
          <a:bodyPr/>
          <a:lstStyle/>
          <a:p>
            <a:fld id="{E1450DF8-DE33-1E4F-BF5D-94E5BA93E504}" type="slidenum">
              <a:rPr lang="en-US" smtClean="0"/>
              <a:t>32</a:t>
            </a:fld>
            <a:endParaRPr lang="en-US"/>
          </a:p>
        </p:txBody>
      </p:sp>
    </p:spTree>
    <p:extLst>
      <p:ext uri="{BB962C8B-B14F-4D97-AF65-F5344CB8AC3E}">
        <p14:creationId xmlns:p14="http://schemas.microsoft.com/office/powerpoint/2010/main" val="409451064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p:cNvSpPr>
            <a:spLocks noGrp="1"/>
          </p:cNvSpPr>
          <p:nvPr>
            <p:ph type="sldNum" sz="quarter" idx="10"/>
          </p:nvPr>
        </p:nvSpPr>
        <p:spPr/>
        <p:txBody>
          <a:bodyPr/>
          <a:lstStyle/>
          <a:p>
            <a:fld id="{E1450DF8-DE33-1E4F-BF5D-94E5BA93E504}" type="slidenum">
              <a:rPr lang="en-US" smtClean="0"/>
              <a:t>33</a:t>
            </a:fld>
            <a:endParaRPr lang="en-US"/>
          </a:p>
        </p:txBody>
      </p:sp>
    </p:spTree>
    <p:extLst>
      <p:ext uri="{BB962C8B-B14F-4D97-AF65-F5344CB8AC3E}">
        <p14:creationId xmlns:p14="http://schemas.microsoft.com/office/powerpoint/2010/main" val="376995488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p:cNvSpPr>
            <a:spLocks noGrp="1"/>
          </p:cNvSpPr>
          <p:nvPr>
            <p:ph type="sldNum" sz="quarter" idx="10"/>
          </p:nvPr>
        </p:nvSpPr>
        <p:spPr/>
        <p:txBody>
          <a:bodyPr/>
          <a:lstStyle/>
          <a:p>
            <a:fld id="{E1450DF8-DE33-1E4F-BF5D-94E5BA93E504}" type="slidenum">
              <a:rPr lang="en-US" smtClean="0"/>
              <a:t>34</a:t>
            </a:fld>
            <a:endParaRPr lang="en-US"/>
          </a:p>
        </p:txBody>
      </p:sp>
    </p:spTree>
    <p:extLst>
      <p:ext uri="{BB962C8B-B14F-4D97-AF65-F5344CB8AC3E}">
        <p14:creationId xmlns:p14="http://schemas.microsoft.com/office/powerpoint/2010/main" val="303748484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p:cNvSpPr>
            <a:spLocks noGrp="1"/>
          </p:cNvSpPr>
          <p:nvPr>
            <p:ph type="sldNum" sz="quarter" idx="10"/>
          </p:nvPr>
        </p:nvSpPr>
        <p:spPr/>
        <p:txBody>
          <a:bodyPr/>
          <a:lstStyle/>
          <a:p>
            <a:fld id="{E1450DF8-DE33-1E4F-BF5D-94E5BA93E504}" type="slidenum">
              <a:rPr lang="en-US" smtClean="0"/>
              <a:t>35</a:t>
            </a:fld>
            <a:endParaRPr lang="en-US"/>
          </a:p>
        </p:txBody>
      </p:sp>
    </p:spTree>
    <p:extLst>
      <p:ext uri="{BB962C8B-B14F-4D97-AF65-F5344CB8AC3E}">
        <p14:creationId xmlns:p14="http://schemas.microsoft.com/office/powerpoint/2010/main" val="114350007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a:xfrm>
            <a:off x="685800" y="4400550"/>
            <a:ext cx="5486400" cy="3600450"/>
          </a:xfrm>
          <a:prstGeom prst="rect">
            <a:avLst/>
          </a:prstGeom>
        </p:spPr>
        <p:txBody>
          <a:bodyPr/>
          <a:lstStyle/>
          <a:p>
            <a:r>
              <a:rPr lang="en-US" dirty="0" err="1" smtClean="0"/>
              <a:t>Thông</a:t>
            </a:r>
            <a:endParaRPr lang="en-US" dirty="0"/>
          </a:p>
        </p:txBody>
      </p:sp>
      <p:sp>
        <p:nvSpPr>
          <p:cNvPr id="4" name="Slide Number Placeholder 3"/>
          <p:cNvSpPr>
            <a:spLocks noGrp="1"/>
          </p:cNvSpPr>
          <p:nvPr>
            <p:ph type="sldNum" sz="quarter" idx="10"/>
          </p:nvPr>
        </p:nvSpPr>
        <p:spPr/>
        <p:txBody>
          <a:bodyPr/>
          <a:lstStyle/>
          <a:p>
            <a:fld id="{E1450DF8-DE33-1E4F-BF5D-94E5BA93E504}" type="slidenum">
              <a:rPr lang="en-US" smtClean="0"/>
              <a:t>36</a:t>
            </a:fld>
            <a:endParaRPr lang="en-US"/>
          </a:p>
        </p:txBody>
      </p:sp>
    </p:spTree>
    <p:extLst>
      <p:ext uri="{BB962C8B-B14F-4D97-AF65-F5344CB8AC3E}">
        <p14:creationId xmlns:p14="http://schemas.microsoft.com/office/powerpoint/2010/main" val="17806800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p:cNvSpPr>
            <a:spLocks noGrp="1"/>
          </p:cNvSpPr>
          <p:nvPr>
            <p:ph type="sldNum" sz="quarter" idx="10"/>
          </p:nvPr>
        </p:nvSpPr>
        <p:spPr/>
        <p:txBody>
          <a:bodyPr/>
          <a:lstStyle/>
          <a:p>
            <a:fld id="{E1450DF8-DE33-1E4F-BF5D-94E5BA93E504}" type="slidenum">
              <a:rPr lang="en-US" smtClean="0"/>
              <a:t>37</a:t>
            </a:fld>
            <a:endParaRPr lang="en-US"/>
          </a:p>
        </p:txBody>
      </p:sp>
    </p:spTree>
    <p:extLst>
      <p:ext uri="{BB962C8B-B14F-4D97-AF65-F5344CB8AC3E}">
        <p14:creationId xmlns:p14="http://schemas.microsoft.com/office/powerpoint/2010/main" val="325965447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p:cNvSpPr>
            <a:spLocks noGrp="1"/>
          </p:cNvSpPr>
          <p:nvPr>
            <p:ph type="sldNum" sz="quarter" idx="10"/>
          </p:nvPr>
        </p:nvSpPr>
        <p:spPr/>
        <p:txBody>
          <a:bodyPr/>
          <a:lstStyle/>
          <a:p>
            <a:fld id="{E1450DF8-DE33-1E4F-BF5D-94E5BA93E504}" type="slidenum">
              <a:rPr lang="en-US" smtClean="0"/>
              <a:t>38</a:t>
            </a:fld>
            <a:endParaRPr lang="en-US"/>
          </a:p>
        </p:txBody>
      </p:sp>
    </p:spTree>
    <p:extLst>
      <p:ext uri="{BB962C8B-B14F-4D97-AF65-F5344CB8AC3E}">
        <p14:creationId xmlns:p14="http://schemas.microsoft.com/office/powerpoint/2010/main" val="237341774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p:cNvSpPr>
            <a:spLocks noGrp="1"/>
          </p:cNvSpPr>
          <p:nvPr>
            <p:ph type="sldNum" sz="quarter" idx="10"/>
          </p:nvPr>
        </p:nvSpPr>
        <p:spPr/>
        <p:txBody>
          <a:bodyPr/>
          <a:lstStyle/>
          <a:p>
            <a:fld id="{E1450DF8-DE33-1E4F-BF5D-94E5BA93E504}" type="slidenum">
              <a:rPr lang="en-US" smtClean="0"/>
              <a:t>39</a:t>
            </a:fld>
            <a:endParaRPr lang="en-US"/>
          </a:p>
        </p:txBody>
      </p:sp>
    </p:spTree>
    <p:extLst>
      <p:ext uri="{BB962C8B-B14F-4D97-AF65-F5344CB8AC3E}">
        <p14:creationId xmlns:p14="http://schemas.microsoft.com/office/powerpoint/2010/main" val="3728630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a:xfrm>
            <a:off x="685800" y="4400550"/>
            <a:ext cx="5486400" cy="3600450"/>
          </a:xfrm>
          <a:prstGeom prst="rect">
            <a:avLst/>
          </a:prstGeom>
        </p:spPr>
        <p:txBody>
          <a:bodyPr/>
          <a:lstStyle/>
          <a:p>
            <a:r>
              <a:rPr lang="en-US" dirty="0" err="1" smtClean="0"/>
              <a:t>Phong</a:t>
            </a:r>
            <a:endParaRPr lang="en-US" dirty="0"/>
          </a:p>
        </p:txBody>
      </p:sp>
      <p:sp>
        <p:nvSpPr>
          <p:cNvPr id="4" name="Slide Number Placeholder 3"/>
          <p:cNvSpPr>
            <a:spLocks noGrp="1"/>
          </p:cNvSpPr>
          <p:nvPr>
            <p:ph type="sldNum" sz="quarter" idx="10"/>
          </p:nvPr>
        </p:nvSpPr>
        <p:spPr/>
        <p:txBody>
          <a:bodyPr/>
          <a:lstStyle/>
          <a:p>
            <a:fld id="{E1450DF8-DE33-1E4F-BF5D-94E5BA93E504}" type="slidenum">
              <a:rPr lang="en-US" smtClean="0"/>
              <a:t>4</a:t>
            </a:fld>
            <a:endParaRPr lang="en-US"/>
          </a:p>
        </p:txBody>
      </p:sp>
    </p:spTree>
    <p:extLst>
      <p:ext uri="{BB962C8B-B14F-4D97-AF65-F5344CB8AC3E}">
        <p14:creationId xmlns:p14="http://schemas.microsoft.com/office/powerpoint/2010/main" val="251842404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p:cNvSpPr>
            <a:spLocks noGrp="1"/>
          </p:cNvSpPr>
          <p:nvPr>
            <p:ph type="sldNum" sz="quarter" idx="10"/>
          </p:nvPr>
        </p:nvSpPr>
        <p:spPr/>
        <p:txBody>
          <a:bodyPr/>
          <a:lstStyle/>
          <a:p>
            <a:fld id="{E1450DF8-DE33-1E4F-BF5D-94E5BA93E504}" type="slidenum">
              <a:rPr lang="en-US" smtClean="0"/>
              <a:t>40</a:t>
            </a:fld>
            <a:endParaRPr lang="en-US"/>
          </a:p>
        </p:txBody>
      </p:sp>
    </p:spTree>
    <p:extLst>
      <p:ext uri="{BB962C8B-B14F-4D97-AF65-F5344CB8AC3E}">
        <p14:creationId xmlns:p14="http://schemas.microsoft.com/office/powerpoint/2010/main" val="314507863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p:cNvSpPr>
            <a:spLocks noGrp="1"/>
          </p:cNvSpPr>
          <p:nvPr>
            <p:ph type="sldNum" sz="quarter" idx="10"/>
          </p:nvPr>
        </p:nvSpPr>
        <p:spPr/>
        <p:txBody>
          <a:bodyPr/>
          <a:lstStyle/>
          <a:p>
            <a:fld id="{E1450DF8-DE33-1E4F-BF5D-94E5BA93E504}" type="slidenum">
              <a:rPr lang="en-US" smtClean="0"/>
              <a:t>41</a:t>
            </a:fld>
            <a:endParaRPr lang="en-US"/>
          </a:p>
        </p:txBody>
      </p:sp>
    </p:spTree>
    <p:extLst>
      <p:ext uri="{BB962C8B-B14F-4D97-AF65-F5344CB8AC3E}">
        <p14:creationId xmlns:p14="http://schemas.microsoft.com/office/powerpoint/2010/main" val="295869046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a:xfrm>
            <a:off x="685800" y="4400550"/>
            <a:ext cx="5486400" cy="3600450"/>
          </a:xfrm>
          <a:prstGeom prst="rect">
            <a:avLst/>
          </a:prstGeom>
        </p:spPr>
        <p:txBody>
          <a:bodyPr/>
          <a:lstStyle/>
          <a:p>
            <a:r>
              <a:rPr lang="en-US" dirty="0" err="1" smtClean="0"/>
              <a:t>Thông</a:t>
            </a:r>
            <a:endParaRPr lang="en-US" dirty="0"/>
          </a:p>
        </p:txBody>
      </p:sp>
      <p:sp>
        <p:nvSpPr>
          <p:cNvPr id="4" name="Slide Number Placeholder 3"/>
          <p:cNvSpPr>
            <a:spLocks noGrp="1"/>
          </p:cNvSpPr>
          <p:nvPr>
            <p:ph type="sldNum" sz="quarter" idx="10"/>
          </p:nvPr>
        </p:nvSpPr>
        <p:spPr/>
        <p:txBody>
          <a:bodyPr/>
          <a:lstStyle/>
          <a:p>
            <a:fld id="{E1450DF8-DE33-1E4F-BF5D-94E5BA93E504}" type="slidenum">
              <a:rPr lang="en-US" smtClean="0"/>
              <a:t>42</a:t>
            </a:fld>
            <a:endParaRPr lang="en-US"/>
          </a:p>
        </p:txBody>
      </p:sp>
    </p:spTree>
    <p:extLst>
      <p:ext uri="{BB962C8B-B14F-4D97-AF65-F5344CB8AC3E}">
        <p14:creationId xmlns:p14="http://schemas.microsoft.com/office/powerpoint/2010/main" val="150073617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a:xfrm>
            <a:off x="685800" y="4400550"/>
            <a:ext cx="5486400" cy="3600450"/>
          </a:xfrm>
          <a:prstGeom prst="rect">
            <a:avLst/>
          </a:prstGeom>
        </p:spPr>
        <p:txBody>
          <a:bodyPr/>
          <a:lstStyle/>
          <a:p>
            <a:r>
              <a:rPr lang="en-US" dirty="0" err="1" smtClean="0"/>
              <a:t>Thông</a:t>
            </a:r>
            <a:endParaRPr lang="en-US" dirty="0"/>
          </a:p>
        </p:txBody>
      </p:sp>
      <p:sp>
        <p:nvSpPr>
          <p:cNvPr id="4" name="Slide Number Placeholder 3"/>
          <p:cNvSpPr>
            <a:spLocks noGrp="1"/>
          </p:cNvSpPr>
          <p:nvPr>
            <p:ph type="sldNum" sz="quarter" idx="10"/>
          </p:nvPr>
        </p:nvSpPr>
        <p:spPr/>
        <p:txBody>
          <a:bodyPr/>
          <a:lstStyle/>
          <a:p>
            <a:fld id="{E1450DF8-DE33-1E4F-BF5D-94E5BA93E504}" type="slidenum">
              <a:rPr lang="en-US" smtClean="0"/>
              <a:t>43</a:t>
            </a:fld>
            <a:endParaRPr lang="en-US"/>
          </a:p>
        </p:txBody>
      </p:sp>
    </p:spTree>
    <p:extLst>
      <p:ext uri="{BB962C8B-B14F-4D97-AF65-F5344CB8AC3E}">
        <p14:creationId xmlns:p14="http://schemas.microsoft.com/office/powerpoint/2010/main" val="13071623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a:xfrm>
            <a:off x="685800" y="4400550"/>
            <a:ext cx="5486400" cy="3600450"/>
          </a:xfrm>
          <a:prstGeom prst="rect">
            <a:avLst/>
          </a:prstGeom>
        </p:spPr>
        <p:txBody>
          <a:bodyPr/>
          <a:lstStyle/>
          <a:p>
            <a:r>
              <a:rPr lang="en-US" dirty="0" smtClean="0"/>
              <a:t>Thank</a:t>
            </a:r>
            <a:r>
              <a:rPr lang="en-US" baseline="0" dirty="0" smtClean="0"/>
              <a:t> …. </a:t>
            </a:r>
          </a:p>
          <a:p>
            <a:r>
              <a:rPr lang="en-US" baseline="0" dirty="0" err="1" smtClean="0"/>
              <a:t>Kính</a:t>
            </a:r>
            <a:r>
              <a:rPr lang="en-US" baseline="0" dirty="0" smtClean="0"/>
              <a:t> </a:t>
            </a:r>
            <a:r>
              <a:rPr lang="en-US" baseline="0" dirty="0" err="1" smtClean="0"/>
              <a:t>chào</a:t>
            </a:r>
            <a:r>
              <a:rPr lang="en-US" baseline="0" dirty="0" smtClean="0"/>
              <a:t> </a:t>
            </a:r>
            <a:r>
              <a:rPr lang="en-US" baseline="0" dirty="0" err="1" smtClean="0"/>
              <a:t>quý</a:t>
            </a:r>
            <a:r>
              <a:rPr lang="en-US" baseline="0" dirty="0" smtClean="0"/>
              <a:t> </a:t>
            </a:r>
            <a:r>
              <a:rPr lang="en-US" baseline="0" dirty="0" err="1" smtClean="0"/>
              <a:t>hội</a:t>
            </a:r>
            <a:r>
              <a:rPr lang="en-US" baseline="0" dirty="0" smtClean="0"/>
              <a:t> </a:t>
            </a:r>
            <a:r>
              <a:rPr lang="en-US" baseline="0" dirty="0" err="1" smtClean="0"/>
              <a:t>đồng</a:t>
            </a:r>
            <a:r>
              <a:rPr lang="en-US" baseline="0" dirty="0" smtClean="0"/>
              <a:t> </a:t>
            </a:r>
            <a:r>
              <a:rPr lang="en-US" baseline="0" dirty="0" err="1" smtClean="0"/>
              <a:t>và</a:t>
            </a:r>
            <a:r>
              <a:rPr lang="en-US" baseline="0" dirty="0" smtClean="0"/>
              <a:t> </a:t>
            </a:r>
            <a:r>
              <a:rPr lang="en-US" baseline="0" dirty="0" err="1" smtClean="0"/>
              <a:t>các</a:t>
            </a:r>
            <a:r>
              <a:rPr lang="en-US" baseline="0" dirty="0" smtClean="0"/>
              <a:t> </a:t>
            </a:r>
            <a:r>
              <a:rPr lang="en-US" baseline="0" dirty="0" err="1" smtClean="0"/>
              <a:t>bạn</a:t>
            </a:r>
            <a:endParaRPr lang="en-US" baseline="0" dirty="0" smtClean="0"/>
          </a:p>
          <a:p>
            <a:r>
              <a:rPr lang="en-US" baseline="0" dirty="0" err="1" smtClean="0"/>
              <a:t>Bla</a:t>
            </a:r>
            <a:r>
              <a:rPr lang="en-US" baseline="0" dirty="0" smtClean="0"/>
              <a:t> </a:t>
            </a:r>
            <a:r>
              <a:rPr lang="en-US" baseline="0" dirty="0" err="1" smtClean="0"/>
              <a:t>bla</a:t>
            </a:r>
            <a:endParaRPr lang="en-US" baseline="0" dirty="0" smtClean="0"/>
          </a:p>
          <a:p>
            <a:r>
              <a:rPr lang="en-US" baseline="0" dirty="0" smtClean="0"/>
              <a:t>Sau </a:t>
            </a:r>
            <a:r>
              <a:rPr lang="en-US" baseline="0" dirty="0" err="1" smtClean="0"/>
              <a:t>đây</a:t>
            </a:r>
            <a:r>
              <a:rPr lang="en-US" baseline="0" dirty="0" smtClean="0"/>
              <a:t> </a:t>
            </a:r>
            <a:r>
              <a:rPr lang="en-US" baseline="0" dirty="0" err="1" smtClean="0"/>
              <a:t>khách</a:t>
            </a:r>
            <a:r>
              <a:rPr lang="en-US" baseline="0" dirty="0" smtClean="0"/>
              <a:t> </a:t>
            </a:r>
            <a:r>
              <a:rPr lang="en-US" baseline="0" dirty="0" err="1" smtClean="0"/>
              <a:t>hàng</a:t>
            </a:r>
            <a:r>
              <a:rPr lang="en-US" baseline="0" dirty="0" smtClean="0"/>
              <a:t> </a:t>
            </a:r>
            <a:r>
              <a:rPr lang="en-US" baseline="0" dirty="0" err="1" smtClean="0"/>
              <a:t>xin</a:t>
            </a:r>
            <a:r>
              <a:rPr lang="en-US" baseline="0" dirty="0" smtClean="0"/>
              <a:t> </a:t>
            </a:r>
            <a:r>
              <a:rPr lang="en-US" baseline="0" dirty="0" err="1" smtClean="0"/>
              <a:t>trình</a:t>
            </a:r>
            <a:r>
              <a:rPr lang="en-US" baseline="0" dirty="0" smtClean="0"/>
              <a:t> </a:t>
            </a:r>
            <a:r>
              <a:rPr lang="en-US" baseline="0" dirty="0" err="1" smtClean="0"/>
              <a:t>bày</a:t>
            </a:r>
            <a:r>
              <a:rPr lang="en-US" baseline="0" dirty="0" smtClean="0"/>
              <a:t> </a:t>
            </a:r>
            <a:r>
              <a:rPr lang="en-US" baseline="0" dirty="0" err="1" smtClean="0"/>
              <a:t>về</a:t>
            </a:r>
            <a:r>
              <a:rPr lang="en-US" baseline="0" dirty="0" smtClean="0"/>
              <a:t> </a:t>
            </a:r>
            <a:r>
              <a:rPr lang="en-US" baseline="0" dirty="0" err="1" smtClean="0"/>
              <a:t>quá</a:t>
            </a:r>
            <a:r>
              <a:rPr lang="en-US" baseline="0" dirty="0" smtClean="0"/>
              <a:t> </a:t>
            </a:r>
            <a:r>
              <a:rPr lang="en-US" baseline="0" dirty="0" err="1" smtClean="0"/>
              <a:t>trình</a:t>
            </a:r>
            <a:r>
              <a:rPr lang="en-US" baseline="0" dirty="0" smtClean="0"/>
              <a:t> </a:t>
            </a:r>
            <a:r>
              <a:rPr lang="en-US" baseline="0" dirty="0" err="1" smtClean="0"/>
              <a:t>nhận</a:t>
            </a:r>
            <a:r>
              <a:rPr lang="en-US" baseline="0" dirty="0" smtClean="0"/>
              <a:t> </a:t>
            </a:r>
            <a:r>
              <a:rPr lang="en-US" baseline="0" dirty="0" err="1" smtClean="0"/>
              <a:t>quà</a:t>
            </a:r>
            <a:r>
              <a:rPr lang="en-US" baseline="0" dirty="0" smtClean="0"/>
              <a:t>. </a:t>
            </a:r>
          </a:p>
          <a:p>
            <a:r>
              <a:rPr lang="en-US" baseline="0" dirty="0" err="1" smtClean="0"/>
              <a:t>Quá</a:t>
            </a:r>
            <a:r>
              <a:rPr lang="en-US" baseline="0" dirty="0" smtClean="0"/>
              <a:t> </a:t>
            </a:r>
            <a:r>
              <a:rPr lang="en-US" baseline="0" dirty="0" err="1" smtClean="0"/>
              <a:t>trình</a:t>
            </a:r>
            <a:r>
              <a:rPr lang="en-US" baseline="0" dirty="0" smtClean="0"/>
              <a:t> </a:t>
            </a:r>
            <a:r>
              <a:rPr lang="en-US" baseline="0" dirty="0" err="1" smtClean="0"/>
              <a:t>này</a:t>
            </a:r>
            <a:r>
              <a:rPr lang="en-US" baseline="0" dirty="0" smtClean="0"/>
              <a:t> </a:t>
            </a:r>
            <a:r>
              <a:rPr lang="en-US" baseline="0" dirty="0" err="1" smtClean="0"/>
              <a:t>gồm</a:t>
            </a:r>
            <a:r>
              <a:rPr lang="en-US" baseline="0" dirty="0" smtClean="0"/>
              <a:t> 2 </a:t>
            </a:r>
            <a:r>
              <a:rPr lang="en-US" baseline="0" dirty="0" err="1" smtClean="0"/>
              <a:t>luồng</a:t>
            </a:r>
            <a:r>
              <a:rPr lang="en-US" baseline="0" dirty="0" smtClean="0"/>
              <a:t> . </a:t>
            </a:r>
          </a:p>
          <a:p>
            <a:r>
              <a:rPr lang="en-US" baseline="0" dirty="0" err="1" smtClean="0"/>
              <a:t>Luồng</a:t>
            </a:r>
            <a:r>
              <a:rPr lang="en-US" baseline="0" dirty="0" smtClean="0"/>
              <a:t> </a:t>
            </a:r>
            <a:r>
              <a:rPr lang="en-US" baseline="0" dirty="0" err="1" smtClean="0"/>
              <a:t>thứ</a:t>
            </a:r>
            <a:r>
              <a:rPr lang="en-US" baseline="0" dirty="0" smtClean="0"/>
              <a:t> </a:t>
            </a:r>
            <a:r>
              <a:rPr lang="en-US" baseline="0" dirty="0" err="1" smtClean="0"/>
              <a:t>nhất</a:t>
            </a:r>
            <a:r>
              <a:rPr lang="en-US" baseline="0" dirty="0" smtClean="0"/>
              <a:t> </a:t>
            </a:r>
            <a:r>
              <a:rPr lang="en-US" baseline="0" dirty="0" err="1" smtClean="0"/>
              <a:t>là</a:t>
            </a:r>
            <a:r>
              <a:rPr lang="en-US" baseline="0" dirty="0" smtClean="0"/>
              <a:t> </a:t>
            </a:r>
            <a:r>
              <a:rPr lang="en-US" baseline="0" dirty="0" err="1" smtClean="0"/>
              <a:t>nhận</a:t>
            </a:r>
            <a:r>
              <a:rPr lang="en-US" baseline="0" dirty="0" smtClean="0"/>
              <a:t> </a:t>
            </a:r>
            <a:r>
              <a:rPr lang="en-US" baseline="0" dirty="0" err="1" smtClean="0"/>
              <a:t>Teek</a:t>
            </a:r>
            <a:r>
              <a:rPr lang="en-US" baseline="0" dirty="0" smtClean="0"/>
              <a:t> </a:t>
            </a:r>
            <a:r>
              <a:rPr lang="en-US" baseline="0" dirty="0" err="1" smtClean="0"/>
              <a:t>khi</a:t>
            </a:r>
            <a:r>
              <a:rPr lang="en-US" baseline="0" dirty="0" smtClean="0"/>
              <a:t> </a:t>
            </a:r>
            <a:r>
              <a:rPr lang="en-US" baseline="0" dirty="0" err="1" smtClean="0"/>
              <a:t>mua</a:t>
            </a:r>
            <a:r>
              <a:rPr lang="en-US" baseline="0" dirty="0" smtClean="0"/>
              <a:t> </a:t>
            </a:r>
            <a:r>
              <a:rPr lang="en-US" baseline="0" dirty="0" err="1" smtClean="0"/>
              <a:t>một</a:t>
            </a:r>
            <a:r>
              <a:rPr lang="en-US" baseline="0" dirty="0" smtClean="0"/>
              <a:t> </a:t>
            </a:r>
            <a:r>
              <a:rPr lang="en-US" baseline="0" dirty="0" err="1" smtClean="0"/>
              <a:t>sản</a:t>
            </a:r>
            <a:r>
              <a:rPr lang="en-US" baseline="0" dirty="0" smtClean="0"/>
              <a:t> </a:t>
            </a:r>
            <a:r>
              <a:rPr lang="en-US" baseline="0" dirty="0" err="1" smtClean="0"/>
              <a:t>phẩm</a:t>
            </a:r>
            <a:r>
              <a:rPr lang="en-US" baseline="0" dirty="0" smtClean="0"/>
              <a:t> café.</a:t>
            </a:r>
            <a:endParaRPr lang="en-US" dirty="0"/>
          </a:p>
        </p:txBody>
      </p:sp>
      <p:sp>
        <p:nvSpPr>
          <p:cNvPr id="4" name="Slide Number Placeholder 3"/>
          <p:cNvSpPr>
            <a:spLocks noGrp="1"/>
          </p:cNvSpPr>
          <p:nvPr>
            <p:ph type="sldNum" sz="quarter" idx="10"/>
          </p:nvPr>
        </p:nvSpPr>
        <p:spPr/>
        <p:txBody>
          <a:bodyPr/>
          <a:lstStyle/>
          <a:p>
            <a:fld id="{E1450DF8-DE33-1E4F-BF5D-94E5BA93E504}" type="slidenum">
              <a:rPr lang="en-US" smtClean="0"/>
              <a:t>44</a:t>
            </a:fld>
            <a:endParaRPr lang="en-US"/>
          </a:p>
        </p:txBody>
      </p:sp>
    </p:spTree>
    <p:extLst>
      <p:ext uri="{BB962C8B-B14F-4D97-AF65-F5344CB8AC3E}">
        <p14:creationId xmlns:p14="http://schemas.microsoft.com/office/powerpoint/2010/main" val="168326301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a:xfrm>
            <a:off x="685800" y="4400550"/>
            <a:ext cx="5486400" cy="3600450"/>
          </a:xfrm>
          <a:prstGeom prst="rect">
            <a:avLst/>
          </a:prstGeom>
        </p:spPr>
        <p:txBody>
          <a:bodyPr/>
          <a:lstStyle/>
          <a:p>
            <a:r>
              <a:rPr lang="en-US" dirty="0" smtClean="0"/>
              <a:t>Thank</a:t>
            </a:r>
            <a:r>
              <a:rPr lang="en-US" baseline="0" dirty="0" smtClean="0"/>
              <a:t> …. </a:t>
            </a:r>
          </a:p>
          <a:p>
            <a:r>
              <a:rPr lang="en-US" baseline="0" dirty="0" err="1" smtClean="0"/>
              <a:t>Kính</a:t>
            </a:r>
            <a:r>
              <a:rPr lang="en-US" baseline="0" dirty="0" smtClean="0"/>
              <a:t> </a:t>
            </a:r>
            <a:r>
              <a:rPr lang="en-US" baseline="0" dirty="0" err="1" smtClean="0"/>
              <a:t>chào</a:t>
            </a:r>
            <a:r>
              <a:rPr lang="en-US" baseline="0" dirty="0" smtClean="0"/>
              <a:t> </a:t>
            </a:r>
            <a:r>
              <a:rPr lang="en-US" baseline="0" dirty="0" err="1" smtClean="0"/>
              <a:t>quý</a:t>
            </a:r>
            <a:r>
              <a:rPr lang="en-US" baseline="0" dirty="0" smtClean="0"/>
              <a:t> </a:t>
            </a:r>
            <a:r>
              <a:rPr lang="en-US" baseline="0" dirty="0" err="1" smtClean="0"/>
              <a:t>hội</a:t>
            </a:r>
            <a:r>
              <a:rPr lang="en-US" baseline="0" dirty="0" smtClean="0"/>
              <a:t> </a:t>
            </a:r>
            <a:r>
              <a:rPr lang="en-US" baseline="0" dirty="0" err="1" smtClean="0"/>
              <a:t>đồng</a:t>
            </a:r>
            <a:r>
              <a:rPr lang="en-US" baseline="0" dirty="0" smtClean="0"/>
              <a:t> </a:t>
            </a:r>
            <a:r>
              <a:rPr lang="en-US" baseline="0" dirty="0" err="1" smtClean="0"/>
              <a:t>và</a:t>
            </a:r>
            <a:r>
              <a:rPr lang="en-US" baseline="0" dirty="0" smtClean="0"/>
              <a:t> </a:t>
            </a:r>
            <a:r>
              <a:rPr lang="en-US" baseline="0" dirty="0" err="1" smtClean="0"/>
              <a:t>các</a:t>
            </a:r>
            <a:r>
              <a:rPr lang="en-US" baseline="0" dirty="0" smtClean="0"/>
              <a:t> </a:t>
            </a:r>
            <a:r>
              <a:rPr lang="en-US" baseline="0" dirty="0" err="1" smtClean="0"/>
              <a:t>bạn</a:t>
            </a:r>
            <a:endParaRPr lang="en-US" baseline="0" dirty="0" smtClean="0"/>
          </a:p>
          <a:p>
            <a:r>
              <a:rPr lang="en-US" baseline="0" dirty="0" err="1" smtClean="0"/>
              <a:t>Bla</a:t>
            </a:r>
            <a:r>
              <a:rPr lang="en-US" baseline="0" dirty="0" smtClean="0"/>
              <a:t> </a:t>
            </a:r>
            <a:r>
              <a:rPr lang="en-US" baseline="0" dirty="0" err="1" smtClean="0"/>
              <a:t>bla</a:t>
            </a:r>
            <a:endParaRPr lang="en-US" baseline="0" dirty="0" smtClean="0"/>
          </a:p>
          <a:p>
            <a:r>
              <a:rPr lang="en-US" baseline="0" dirty="0" smtClean="0"/>
              <a:t>Sau </a:t>
            </a:r>
            <a:r>
              <a:rPr lang="en-US" baseline="0" dirty="0" err="1" smtClean="0"/>
              <a:t>đây</a:t>
            </a:r>
            <a:r>
              <a:rPr lang="en-US" baseline="0" dirty="0" smtClean="0"/>
              <a:t> </a:t>
            </a:r>
            <a:r>
              <a:rPr lang="en-US" baseline="0" dirty="0" err="1" smtClean="0"/>
              <a:t>khách</a:t>
            </a:r>
            <a:r>
              <a:rPr lang="en-US" baseline="0" dirty="0" smtClean="0"/>
              <a:t> </a:t>
            </a:r>
            <a:r>
              <a:rPr lang="en-US" baseline="0" dirty="0" err="1" smtClean="0"/>
              <a:t>hàng</a:t>
            </a:r>
            <a:r>
              <a:rPr lang="en-US" baseline="0" dirty="0" smtClean="0"/>
              <a:t> </a:t>
            </a:r>
            <a:r>
              <a:rPr lang="en-US" baseline="0" dirty="0" err="1" smtClean="0"/>
              <a:t>xin</a:t>
            </a:r>
            <a:r>
              <a:rPr lang="en-US" baseline="0" dirty="0" smtClean="0"/>
              <a:t> </a:t>
            </a:r>
            <a:r>
              <a:rPr lang="en-US" baseline="0" dirty="0" err="1" smtClean="0"/>
              <a:t>trình</a:t>
            </a:r>
            <a:r>
              <a:rPr lang="en-US" baseline="0" dirty="0" smtClean="0"/>
              <a:t> </a:t>
            </a:r>
            <a:r>
              <a:rPr lang="en-US" baseline="0" dirty="0" err="1" smtClean="0"/>
              <a:t>bày</a:t>
            </a:r>
            <a:r>
              <a:rPr lang="en-US" baseline="0" dirty="0" smtClean="0"/>
              <a:t> </a:t>
            </a:r>
            <a:r>
              <a:rPr lang="en-US" baseline="0" dirty="0" err="1" smtClean="0"/>
              <a:t>về</a:t>
            </a:r>
            <a:r>
              <a:rPr lang="en-US" baseline="0" dirty="0" smtClean="0"/>
              <a:t> </a:t>
            </a:r>
            <a:r>
              <a:rPr lang="en-US" baseline="0" dirty="0" err="1" smtClean="0"/>
              <a:t>quá</a:t>
            </a:r>
            <a:r>
              <a:rPr lang="en-US" baseline="0" dirty="0" smtClean="0"/>
              <a:t> </a:t>
            </a:r>
            <a:r>
              <a:rPr lang="en-US" baseline="0" dirty="0" err="1" smtClean="0"/>
              <a:t>trình</a:t>
            </a:r>
            <a:r>
              <a:rPr lang="en-US" baseline="0" dirty="0" smtClean="0"/>
              <a:t> </a:t>
            </a:r>
            <a:r>
              <a:rPr lang="en-US" baseline="0" dirty="0" err="1" smtClean="0"/>
              <a:t>nhận</a:t>
            </a:r>
            <a:r>
              <a:rPr lang="en-US" baseline="0" dirty="0" smtClean="0"/>
              <a:t> </a:t>
            </a:r>
            <a:r>
              <a:rPr lang="en-US" baseline="0" dirty="0" err="1" smtClean="0"/>
              <a:t>quà</a:t>
            </a:r>
            <a:r>
              <a:rPr lang="en-US" baseline="0" dirty="0" smtClean="0"/>
              <a:t>. </a:t>
            </a:r>
          </a:p>
          <a:p>
            <a:r>
              <a:rPr lang="en-US" baseline="0" dirty="0" err="1" smtClean="0"/>
              <a:t>Quá</a:t>
            </a:r>
            <a:r>
              <a:rPr lang="en-US" baseline="0" dirty="0" smtClean="0"/>
              <a:t> </a:t>
            </a:r>
            <a:r>
              <a:rPr lang="en-US" baseline="0" dirty="0" err="1" smtClean="0"/>
              <a:t>trình</a:t>
            </a:r>
            <a:r>
              <a:rPr lang="en-US" baseline="0" dirty="0" smtClean="0"/>
              <a:t> </a:t>
            </a:r>
            <a:r>
              <a:rPr lang="en-US" baseline="0" dirty="0" err="1" smtClean="0"/>
              <a:t>này</a:t>
            </a:r>
            <a:r>
              <a:rPr lang="en-US" baseline="0" dirty="0" smtClean="0"/>
              <a:t> </a:t>
            </a:r>
            <a:r>
              <a:rPr lang="en-US" baseline="0" dirty="0" err="1" smtClean="0"/>
              <a:t>gồm</a:t>
            </a:r>
            <a:r>
              <a:rPr lang="en-US" baseline="0" dirty="0" smtClean="0"/>
              <a:t> 2 </a:t>
            </a:r>
            <a:r>
              <a:rPr lang="en-US" baseline="0" dirty="0" err="1" smtClean="0"/>
              <a:t>luồng</a:t>
            </a:r>
            <a:r>
              <a:rPr lang="en-US" baseline="0" dirty="0" smtClean="0"/>
              <a:t> . </a:t>
            </a:r>
          </a:p>
          <a:p>
            <a:r>
              <a:rPr lang="en-US" baseline="0" dirty="0" err="1" smtClean="0"/>
              <a:t>Luồng</a:t>
            </a:r>
            <a:r>
              <a:rPr lang="en-US" baseline="0" dirty="0" smtClean="0"/>
              <a:t> </a:t>
            </a:r>
            <a:r>
              <a:rPr lang="en-US" baseline="0" dirty="0" err="1" smtClean="0"/>
              <a:t>thứ</a:t>
            </a:r>
            <a:r>
              <a:rPr lang="en-US" baseline="0" dirty="0" smtClean="0"/>
              <a:t> </a:t>
            </a:r>
            <a:r>
              <a:rPr lang="en-US" baseline="0" dirty="0" err="1" smtClean="0"/>
              <a:t>nhất</a:t>
            </a:r>
            <a:r>
              <a:rPr lang="en-US" baseline="0" dirty="0" smtClean="0"/>
              <a:t> </a:t>
            </a:r>
            <a:r>
              <a:rPr lang="en-US" baseline="0" dirty="0" err="1" smtClean="0"/>
              <a:t>là</a:t>
            </a:r>
            <a:r>
              <a:rPr lang="en-US" baseline="0" dirty="0" smtClean="0"/>
              <a:t> </a:t>
            </a:r>
            <a:r>
              <a:rPr lang="en-US" baseline="0" dirty="0" err="1" smtClean="0"/>
              <a:t>nhận</a:t>
            </a:r>
            <a:r>
              <a:rPr lang="en-US" baseline="0" dirty="0" smtClean="0"/>
              <a:t> </a:t>
            </a:r>
            <a:r>
              <a:rPr lang="en-US" baseline="0" dirty="0" err="1" smtClean="0"/>
              <a:t>Teek</a:t>
            </a:r>
            <a:r>
              <a:rPr lang="en-US" baseline="0" dirty="0" smtClean="0"/>
              <a:t> </a:t>
            </a:r>
            <a:r>
              <a:rPr lang="en-US" baseline="0" dirty="0" err="1" smtClean="0"/>
              <a:t>khi</a:t>
            </a:r>
            <a:r>
              <a:rPr lang="en-US" baseline="0" dirty="0" smtClean="0"/>
              <a:t> </a:t>
            </a:r>
            <a:r>
              <a:rPr lang="en-US" baseline="0" dirty="0" err="1" smtClean="0"/>
              <a:t>mua</a:t>
            </a:r>
            <a:r>
              <a:rPr lang="en-US" baseline="0" dirty="0" smtClean="0"/>
              <a:t> </a:t>
            </a:r>
            <a:r>
              <a:rPr lang="en-US" baseline="0" dirty="0" err="1" smtClean="0"/>
              <a:t>một</a:t>
            </a:r>
            <a:r>
              <a:rPr lang="en-US" baseline="0" dirty="0" smtClean="0"/>
              <a:t> </a:t>
            </a:r>
            <a:r>
              <a:rPr lang="en-US" baseline="0" dirty="0" err="1" smtClean="0"/>
              <a:t>sản</a:t>
            </a:r>
            <a:r>
              <a:rPr lang="en-US" baseline="0" dirty="0" smtClean="0"/>
              <a:t> </a:t>
            </a:r>
            <a:r>
              <a:rPr lang="en-US" baseline="0" dirty="0" err="1" smtClean="0"/>
              <a:t>phẩm</a:t>
            </a:r>
            <a:r>
              <a:rPr lang="en-US" baseline="0" dirty="0" smtClean="0"/>
              <a:t> café.</a:t>
            </a:r>
            <a:endParaRPr lang="en-US" dirty="0"/>
          </a:p>
        </p:txBody>
      </p:sp>
      <p:sp>
        <p:nvSpPr>
          <p:cNvPr id="4" name="Slide Number Placeholder 3"/>
          <p:cNvSpPr>
            <a:spLocks noGrp="1"/>
          </p:cNvSpPr>
          <p:nvPr>
            <p:ph type="sldNum" sz="quarter" idx="10"/>
          </p:nvPr>
        </p:nvSpPr>
        <p:spPr/>
        <p:txBody>
          <a:bodyPr/>
          <a:lstStyle/>
          <a:p>
            <a:fld id="{E1450DF8-DE33-1E4F-BF5D-94E5BA93E504}" type="slidenum">
              <a:rPr lang="en-US" smtClean="0"/>
              <a:t>45</a:t>
            </a:fld>
            <a:endParaRPr lang="en-US"/>
          </a:p>
        </p:txBody>
      </p:sp>
    </p:spTree>
    <p:extLst>
      <p:ext uri="{BB962C8B-B14F-4D97-AF65-F5344CB8AC3E}">
        <p14:creationId xmlns:p14="http://schemas.microsoft.com/office/powerpoint/2010/main" val="204572067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p:cNvSpPr>
            <a:spLocks noGrp="1"/>
          </p:cNvSpPr>
          <p:nvPr>
            <p:ph type="sldNum" sz="quarter" idx="10"/>
          </p:nvPr>
        </p:nvSpPr>
        <p:spPr/>
        <p:txBody>
          <a:bodyPr/>
          <a:lstStyle/>
          <a:p>
            <a:fld id="{E1450DF8-DE33-1E4F-BF5D-94E5BA93E504}" type="slidenum">
              <a:rPr lang="en-US" smtClean="0"/>
              <a:t>46</a:t>
            </a:fld>
            <a:endParaRPr lang="en-US"/>
          </a:p>
        </p:txBody>
      </p:sp>
    </p:spTree>
    <p:extLst>
      <p:ext uri="{BB962C8B-B14F-4D97-AF65-F5344CB8AC3E}">
        <p14:creationId xmlns:p14="http://schemas.microsoft.com/office/powerpoint/2010/main" val="302801928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p:cNvSpPr>
            <a:spLocks noGrp="1"/>
          </p:cNvSpPr>
          <p:nvPr>
            <p:ph type="sldNum" sz="quarter" idx="10"/>
          </p:nvPr>
        </p:nvSpPr>
        <p:spPr/>
        <p:txBody>
          <a:bodyPr/>
          <a:lstStyle/>
          <a:p>
            <a:fld id="{E1450DF8-DE33-1E4F-BF5D-94E5BA93E504}" type="slidenum">
              <a:rPr lang="en-US" smtClean="0"/>
              <a:t>47</a:t>
            </a:fld>
            <a:endParaRPr lang="en-US"/>
          </a:p>
        </p:txBody>
      </p:sp>
    </p:spTree>
    <p:extLst>
      <p:ext uri="{BB962C8B-B14F-4D97-AF65-F5344CB8AC3E}">
        <p14:creationId xmlns:p14="http://schemas.microsoft.com/office/powerpoint/2010/main" val="180281442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a:xfrm>
            <a:off x="685800" y="4400550"/>
            <a:ext cx="5486400" cy="3600450"/>
          </a:xfrm>
          <a:prstGeom prst="rect">
            <a:avLst/>
          </a:prstGeom>
        </p:spPr>
        <p:txBody>
          <a:bodyPr/>
          <a:lstStyle/>
          <a:p>
            <a:r>
              <a:rPr lang="en-US" dirty="0" smtClean="0"/>
              <a:t>Thank</a:t>
            </a:r>
            <a:r>
              <a:rPr lang="en-US" baseline="0" dirty="0" smtClean="0"/>
              <a:t> …. </a:t>
            </a:r>
          </a:p>
          <a:p>
            <a:r>
              <a:rPr lang="en-US" baseline="0" dirty="0" err="1" smtClean="0"/>
              <a:t>Kính</a:t>
            </a:r>
            <a:r>
              <a:rPr lang="en-US" baseline="0" dirty="0" smtClean="0"/>
              <a:t> </a:t>
            </a:r>
            <a:r>
              <a:rPr lang="en-US" baseline="0" dirty="0" err="1" smtClean="0"/>
              <a:t>chào</a:t>
            </a:r>
            <a:r>
              <a:rPr lang="en-US" baseline="0" dirty="0" smtClean="0"/>
              <a:t> </a:t>
            </a:r>
            <a:r>
              <a:rPr lang="en-US" baseline="0" dirty="0" err="1" smtClean="0"/>
              <a:t>quý</a:t>
            </a:r>
            <a:r>
              <a:rPr lang="en-US" baseline="0" dirty="0" smtClean="0"/>
              <a:t> </a:t>
            </a:r>
            <a:r>
              <a:rPr lang="en-US" baseline="0" dirty="0" err="1" smtClean="0"/>
              <a:t>hội</a:t>
            </a:r>
            <a:r>
              <a:rPr lang="en-US" baseline="0" dirty="0" smtClean="0"/>
              <a:t> </a:t>
            </a:r>
            <a:r>
              <a:rPr lang="en-US" baseline="0" dirty="0" err="1" smtClean="0"/>
              <a:t>đồng</a:t>
            </a:r>
            <a:r>
              <a:rPr lang="en-US" baseline="0" dirty="0" smtClean="0"/>
              <a:t> </a:t>
            </a:r>
            <a:r>
              <a:rPr lang="en-US" baseline="0" dirty="0" err="1" smtClean="0"/>
              <a:t>và</a:t>
            </a:r>
            <a:r>
              <a:rPr lang="en-US" baseline="0" dirty="0" smtClean="0"/>
              <a:t> </a:t>
            </a:r>
            <a:r>
              <a:rPr lang="en-US" baseline="0" dirty="0" err="1" smtClean="0"/>
              <a:t>các</a:t>
            </a:r>
            <a:r>
              <a:rPr lang="en-US" baseline="0" dirty="0" smtClean="0"/>
              <a:t> </a:t>
            </a:r>
            <a:r>
              <a:rPr lang="en-US" baseline="0" dirty="0" err="1" smtClean="0"/>
              <a:t>bạn</a:t>
            </a:r>
            <a:endParaRPr lang="en-US" baseline="0" dirty="0" smtClean="0"/>
          </a:p>
          <a:p>
            <a:r>
              <a:rPr lang="en-US" baseline="0" dirty="0" err="1" smtClean="0"/>
              <a:t>Bla</a:t>
            </a:r>
            <a:r>
              <a:rPr lang="en-US" baseline="0" dirty="0" smtClean="0"/>
              <a:t> </a:t>
            </a:r>
            <a:r>
              <a:rPr lang="en-US" baseline="0" dirty="0" err="1" smtClean="0"/>
              <a:t>bla</a:t>
            </a:r>
            <a:endParaRPr lang="en-US" baseline="0" dirty="0" smtClean="0"/>
          </a:p>
          <a:p>
            <a:r>
              <a:rPr lang="en-US" baseline="0" dirty="0" smtClean="0"/>
              <a:t>Sau </a:t>
            </a:r>
            <a:r>
              <a:rPr lang="en-US" baseline="0" dirty="0" err="1" smtClean="0"/>
              <a:t>đây</a:t>
            </a:r>
            <a:r>
              <a:rPr lang="en-US" baseline="0" dirty="0" smtClean="0"/>
              <a:t> </a:t>
            </a:r>
            <a:r>
              <a:rPr lang="en-US" baseline="0" dirty="0" err="1" smtClean="0"/>
              <a:t>khách</a:t>
            </a:r>
            <a:r>
              <a:rPr lang="en-US" baseline="0" dirty="0" smtClean="0"/>
              <a:t> </a:t>
            </a:r>
            <a:r>
              <a:rPr lang="en-US" baseline="0" dirty="0" err="1" smtClean="0"/>
              <a:t>hàng</a:t>
            </a:r>
            <a:r>
              <a:rPr lang="en-US" baseline="0" dirty="0" smtClean="0"/>
              <a:t> </a:t>
            </a:r>
            <a:r>
              <a:rPr lang="en-US" baseline="0" dirty="0" err="1" smtClean="0"/>
              <a:t>xin</a:t>
            </a:r>
            <a:r>
              <a:rPr lang="en-US" baseline="0" dirty="0" smtClean="0"/>
              <a:t> </a:t>
            </a:r>
            <a:r>
              <a:rPr lang="en-US" baseline="0" dirty="0" err="1" smtClean="0"/>
              <a:t>trình</a:t>
            </a:r>
            <a:r>
              <a:rPr lang="en-US" baseline="0" dirty="0" smtClean="0"/>
              <a:t> </a:t>
            </a:r>
            <a:r>
              <a:rPr lang="en-US" baseline="0" dirty="0" err="1" smtClean="0"/>
              <a:t>bày</a:t>
            </a:r>
            <a:r>
              <a:rPr lang="en-US" baseline="0" dirty="0" smtClean="0"/>
              <a:t> </a:t>
            </a:r>
            <a:r>
              <a:rPr lang="en-US" baseline="0" dirty="0" err="1" smtClean="0"/>
              <a:t>về</a:t>
            </a:r>
            <a:r>
              <a:rPr lang="en-US" baseline="0" dirty="0" smtClean="0"/>
              <a:t> </a:t>
            </a:r>
            <a:r>
              <a:rPr lang="en-US" baseline="0" dirty="0" err="1" smtClean="0"/>
              <a:t>quá</a:t>
            </a:r>
            <a:r>
              <a:rPr lang="en-US" baseline="0" dirty="0" smtClean="0"/>
              <a:t> </a:t>
            </a:r>
            <a:r>
              <a:rPr lang="en-US" baseline="0" dirty="0" err="1" smtClean="0"/>
              <a:t>trình</a:t>
            </a:r>
            <a:r>
              <a:rPr lang="en-US" baseline="0" dirty="0" smtClean="0"/>
              <a:t> </a:t>
            </a:r>
            <a:r>
              <a:rPr lang="en-US" baseline="0" dirty="0" err="1" smtClean="0"/>
              <a:t>nhận</a:t>
            </a:r>
            <a:r>
              <a:rPr lang="en-US" baseline="0" dirty="0" smtClean="0"/>
              <a:t> </a:t>
            </a:r>
            <a:r>
              <a:rPr lang="en-US" baseline="0" dirty="0" err="1" smtClean="0"/>
              <a:t>quà</a:t>
            </a:r>
            <a:r>
              <a:rPr lang="en-US" baseline="0" dirty="0" smtClean="0"/>
              <a:t>. </a:t>
            </a:r>
          </a:p>
          <a:p>
            <a:r>
              <a:rPr lang="en-US" baseline="0" dirty="0" err="1" smtClean="0"/>
              <a:t>Quá</a:t>
            </a:r>
            <a:r>
              <a:rPr lang="en-US" baseline="0" dirty="0" smtClean="0"/>
              <a:t> </a:t>
            </a:r>
            <a:r>
              <a:rPr lang="en-US" baseline="0" dirty="0" err="1" smtClean="0"/>
              <a:t>trình</a:t>
            </a:r>
            <a:r>
              <a:rPr lang="en-US" baseline="0" dirty="0" smtClean="0"/>
              <a:t> </a:t>
            </a:r>
            <a:r>
              <a:rPr lang="en-US" baseline="0" dirty="0" err="1" smtClean="0"/>
              <a:t>này</a:t>
            </a:r>
            <a:r>
              <a:rPr lang="en-US" baseline="0" dirty="0" smtClean="0"/>
              <a:t> </a:t>
            </a:r>
            <a:r>
              <a:rPr lang="en-US" baseline="0" dirty="0" err="1" smtClean="0"/>
              <a:t>gồm</a:t>
            </a:r>
            <a:r>
              <a:rPr lang="en-US" baseline="0" dirty="0" smtClean="0"/>
              <a:t> 2 </a:t>
            </a:r>
            <a:r>
              <a:rPr lang="en-US" baseline="0" dirty="0" err="1" smtClean="0"/>
              <a:t>luồng</a:t>
            </a:r>
            <a:r>
              <a:rPr lang="en-US" baseline="0" dirty="0" smtClean="0"/>
              <a:t> . </a:t>
            </a:r>
          </a:p>
          <a:p>
            <a:r>
              <a:rPr lang="en-US" baseline="0" dirty="0" err="1" smtClean="0"/>
              <a:t>Luồng</a:t>
            </a:r>
            <a:r>
              <a:rPr lang="en-US" baseline="0" dirty="0" smtClean="0"/>
              <a:t> </a:t>
            </a:r>
            <a:r>
              <a:rPr lang="en-US" baseline="0" dirty="0" err="1" smtClean="0"/>
              <a:t>thứ</a:t>
            </a:r>
            <a:r>
              <a:rPr lang="en-US" baseline="0" dirty="0" smtClean="0"/>
              <a:t> </a:t>
            </a:r>
            <a:r>
              <a:rPr lang="en-US" baseline="0" dirty="0" err="1" smtClean="0"/>
              <a:t>nhất</a:t>
            </a:r>
            <a:r>
              <a:rPr lang="en-US" baseline="0" dirty="0" smtClean="0"/>
              <a:t> </a:t>
            </a:r>
            <a:r>
              <a:rPr lang="en-US" baseline="0" dirty="0" err="1" smtClean="0"/>
              <a:t>là</a:t>
            </a:r>
            <a:r>
              <a:rPr lang="en-US" baseline="0" dirty="0" smtClean="0"/>
              <a:t> </a:t>
            </a:r>
            <a:r>
              <a:rPr lang="en-US" baseline="0" dirty="0" err="1" smtClean="0"/>
              <a:t>nhận</a:t>
            </a:r>
            <a:r>
              <a:rPr lang="en-US" baseline="0" dirty="0" smtClean="0"/>
              <a:t> </a:t>
            </a:r>
            <a:r>
              <a:rPr lang="en-US" baseline="0" dirty="0" err="1" smtClean="0"/>
              <a:t>Teek</a:t>
            </a:r>
            <a:r>
              <a:rPr lang="en-US" baseline="0" dirty="0" smtClean="0"/>
              <a:t> </a:t>
            </a:r>
            <a:r>
              <a:rPr lang="en-US" baseline="0" dirty="0" err="1" smtClean="0"/>
              <a:t>khi</a:t>
            </a:r>
            <a:r>
              <a:rPr lang="en-US" baseline="0" dirty="0" smtClean="0"/>
              <a:t> </a:t>
            </a:r>
            <a:r>
              <a:rPr lang="en-US" baseline="0" dirty="0" err="1" smtClean="0"/>
              <a:t>mua</a:t>
            </a:r>
            <a:r>
              <a:rPr lang="en-US" baseline="0" dirty="0" smtClean="0"/>
              <a:t> </a:t>
            </a:r>
            <a:r>
              <a:rPr lang="en-US" baseline="0" dirty="0" err="1" smtClean="0"/>
              <a:t>một</a:t>
            </a:r>
            <a:r>
              <a:rPr lang="en-US" baseline="0" dirty="0" smtClean="0"/>
              <a:t> </a:t>
            </a:r>
            <a:r>
              <a:rPr lang="en-US" baseline="0" dirty="0" err="1" smtClean="0"/>
              <a:t>sản</a:t>
            </a:r>
            <a:r>
              <a:rPr lang="en-US" baseline="0" dirty="0" smtClean="0"/>
              <a:t> </a:t>
            </a:r>
            <a:r>
              <a:rPr lang="en-US" baseline="0" dirty="0" err="1" smtClean="0"/>
              <a:t>phẩm</a:t>
            </a:r>
            <a:r>
              <a:rPr lang="en-US" baseline="0" dirty="0" smtClean="0"/>
              <a:t> café.</a:t>
            </a:r>
            <a:endParaRPr lang="en-US" dirty="0"/>
          </a:p>
        </p:txBody>
      </p:sp>
      <p:sp>
        <p:nvSpPr>
          <p:cNvPr id="4" name="Slide Number Placeholder 3"/>
          <p:cNvSpPr>
            <a:spLocks noGrp="1"/>
          </p:cNvSpPr>
          <p:nvPr>
            <p:ph type="sldNum" sz="quarter" idx="10"/>
          </p:nvPr>
        </p:nvSpPr>
        <p:spPr/>
        <p:txBody>
          <a:bodyPr/>
          <a:lstStyle/>
          <a:p>
            <a:fld id="{E1450DF8-DE33-1E4F-BF5D-94E5BA93E504}" type="slidenum">
              <a:rPr lang="en-US" smtClean="0"/>
              <a:t>48</a:t>
            </a:fld>
            <a:endParaRPr lang="en-US"/>
          </a:p>
        </p:txBody>
      </p:sp>
    </p:spTree>
    <p:extLst>
      <p:ext uri="{BB962C8B-B14F-4D97-AF65-F5344CB8AC3E}">
        <p14:creationId xmlns:p14="http://schemas.microsoft.com/office/powerpoint/2010/main" val="346884014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a:xfrm>
            <a:off x="685800" y="4400550"/>
            <a:ext cx="5486400" cy="3600450"/>
          </a:xfrm>
          <a:prstGeom prst="rect">
            <a:avLst/>
          </a:prstGeom>
        </p:spPr>
        <p:txBody>
          <a:bodyPr/>
          <a:lstStyle/>
          <a:p>
            <a:r>
              <a:rPr lang="en-US" dirty="0" smtClean="0"/>
              <a:t>Thank</a:t>
            </a:r>
            <a:r>
              <a:rPr lang="en-US" baseline="0" dirty="0" smtClean="0"/>
              <a:t> …. </a:t>
            </a:r>
          </a:p>
          <a:p>
            <a:r>
              <a:rPr lang="en-US" baseline="0" dirty="0" err="1" smtClean="0"/>
              <a:t>Kính</a:t>
            </a:r>
            <a:r>
              <a:rPr lang="en-US" baseline="0" dirty="0" smtClean="0"/>
              <a:t> </a:t>
            </a:r>
            <a:r>
              <a:rPr lang="en-US" baseline="0" dirty="0" err="1" smtClean="0"/>
              <a:t>chào</a:t>
            </a:r>
            <a:r>
              <a:rPr lang="en-US" baseline="0" dirty="0" smtClean="0"/>
              <a:t> </a:t>
            </a:r>
            <a:r>
              <a:rPr lang="en-US" baseline="0" dirty="0" err="1" smtClean="0"/>
              <a:t>quý</a:t>
            </a:r>
            <a:r>
              <a:rPr lang="en-US" baseline="0" dirty="0" smtClean="0"/>
              <a:t> </a:t>
            </a:r>
            <a:r>
              <a:rPr lang="en-US" baseline="0" dirty="0" err="1" smtClean="0"/>
              <a:t>hội</a:t>
            </a:r>
            <a:r>
              <a:rPr lang="en-US" baseline="0" dirty="0" smtClean="0"/>
              <a:t> </a:t>
            </a:r>
            <a:r>
              <a:rPr lang="en-US" baseline="0" dirty="0" err="1" smtClean="0"/>
              <a:t>đồng</a:t>
            </a:r>
            <a:r>
              <a:rPr lang="en-US" baseline="0" dirty="0" smtClean="0"/>
              <a:t> </a:t>
            </a:r>
            <a:r>
              <a:rPr lang="en-US" baseline="0" dirty="0" err="1" smtClean="0"/>
              <a:t>và</a:t>
            </a:r>
            <a:r>
              <a:rPr lang="en-US" baseline="0" dirty="0" smtClean="0"/>
              <a:t> </a:t>
            </a:r>
            <a:r>
              <a:rPr lang="en-US" baseline="0" dirty="0" err="1" smtClean="0"/>
              <a:t>các</a:t>
            </a:r>
            <a:r>
              <a:rPr lang="en-US" baseline="0" dirty="0" smtClean="0"/>
              <a:t> </a:t>
            </a:r>
            <a:r>
              <a:rPr lang="en-US" baseline="0" dirty="0" err="1" smtClean="0"/>
              <a:t>bạn</a:t>
            </a:r>
            <a:endParaRPr lang="en-US" baseline="0" dirty="0" smtClean="0"/>
          </a:p>
          <a:p>
            <a:r>
              <a:rPr lang="en-US" baseline="0" dirty="0" err="1" smtClean="0"/>
              <a:t>Bla</a:t>
            </a:r>
            <a:r>
              <a:rPr lang="en-US" baseline="0" dirty="0" smtClean="0"/>
              <a:t> </a:t>
            </a:r>
            <a:r>
              <a:rPr lang="en-US" baseline="0" dirty="0" err="1" smtClean="0"/>
              <a:t>bla</a:t>
            </a:r>
            <a:endParaRPr lang="en-US" baseline="0" dirty="0" smtClean="0"/>
          </a:p>
          <a:p>
            <a:r>
              <a:rPr lang="en-US" baseline="0" dirty="0" smtClean="0"/>
              <a:t>Sau </a:t>
            </a:r>
            <a:r>
              <a:rPr lang="en-US" baseline="0" dirty="0" err="1" smtClean="0"/>
              <a:t>đây</a:t>
            </a:r>
            <a:r>
              <a:rPr lang="en-US" baseline="0" dirty="0" smtClean="0"/>
              <a:t> </a:t>
            </a:r>
            <a:r>
              <a:rPr lang="en-US" baseline="0" dirty="0" err="1" smtClean="0"/>
              <a:t>khách</a:t>
            </a:r>
            <a:r>
              <a:rPr lang="en-US" baseline="0" dirty="0" smtClean="0"/>
              <a:t> </a:t>
            </a:r>
            <a:r>
              <a:rPr lang="en-US" baseline="0" dirty="0" err="1" smtClean="0"/>
              <a:t>hàng</a:t>
            </a:r>
            <a:r>
              <a:rPr lang="en-US" baseline="0" dirty="0" smtClean="0"/>
              <a:t> </a:t>
            </a:r>
            <a:r>
              <a:rPr lang="en-US" baseline="0" dirty="0" err="1" smtClean="0"/>
              <a:t>xin</a:t>
            </a:r>
            <a:r>
              <a:rPr lang="en-US" baseline="0" dirty="0" smtClean="0"/>
              <a:t> </a:t>
            </a:r>
            <a:r>
              <a:rPr lang="en-US" baseline="0" dirty="0" err="1" smtClean="0"/>
              <a:t>trình</a:t>
            </a:r>
            <a:r>
              <a:rPr lang="en-US" baseline="0" dirty="0" smtClean="0"/>
              <a:t> </a:t>
            </a:r>
            <a:r>
              <a:rPr lang="en-US" baseline="0" dirty="0" err="1" smtClean="0"/>
              <a:t>bày</a:t>
            </a:r>
            <a:r>
              <a:rPr lang="en-US" baseline="0" dirty="0" smtClean="0"/>
              <a:t> </a:t>
            </a:r>
            <a:r>
              <a:rPr lang="en-US" baseline="0" dirty="0" err="1" smtClean="0"/>
              <a:t>về</a:t>
            </a:r>
            <a:r>
              <a:rPr lang="en-US" baseline="0" dirty="0" smtClean="0"/>
              <a:t> </a:t>
            </a:r>
            <a:r>
              <a:rPr lang="en-US" baseline="0" dirty="0" err="1" smtClean="0"/>
              <a:t>quá</a:t>
            </a:r>
            <a:r>
              <a:rPr lang="en-US" baseline="0" dirty="0" smtClean="0"/>
              <a:t> </a:t>
            </a:r>
            <a:r>
              <a:rPr lang="en-US" baseline="0" dirty="0" err="1" smtClean="0"/>
              <a:t>trình</a:t>
            </a:r>
            <a:r>
              <a:rPr lang="en-US" baseline="0" dirty="0" smtClean="0"/>
              <a:t> </a:t>
            </a:r>
            <a:r>
              <a:rPr lang="en-US" baseline="0" dirty="0" err="1" smtClean="0"/>
              <a:t>nhận</a:t>
            </a:r>
            <a:r>
              <a:rPr lang="en-US" baseline="0" dirty="0" smtClean="0"/>
              <a:t> </a:t>
            </a:r>
            <a:r>
              <a:rPr lang="en-US" baseline="0" dirty="0" err="1" smtClean="0"/>
              <a:t>quà</a:t>
            </a:r>
            <a:r>
              <a:rPr lang="en-US" baseline="0" dirty="0" smtClean="0"/>
              <a:t>. </a:t>
            </a:r>
          </a:p>
          <a:p>
            <a:r>
              <a:rPr lang="en-US" baseline="0" dirty="0" err="1" smtClean="0"/>
              <a:t>Quá</a:t>
            </a:r>
            <a:r>
              <a:rPr lang="en-US" baseline="0" dirty="0" smtClean="0"/>
              <a:t> </a:t>
            </a:r>
            <a:r>
              <a:rPr lang="en-US" baseline="0" dirty="0" err="1" smtClean="0"/>
              <a:t>trình</a:t>
            </a:r>
            <a:r>
              <a:rPr lang="en-US" baseline="0" dirty="0" smtClean="0"/>
              <a:t> </a:t>
            </a:r>
            <a:r>
              <a:rPr lang="en-US" baseline="0" dirty="0" err="1" smtClean="0"/>
              <a:t>này</a:t>
            </a:r>
            <a:r>
              <a:rPr lang="en-US" baseline="0" dirty="0" smtClean="0"/>
              <a:t> </a:t>
            </a:r>
            <a:r>
              <a:rPr lang="en-US" baseline="0" dirty="0" err="1" smtClean="0"/>
              <a:t>gồm</a:t>
            </a:r>
            <a:r>
              <a:rPr lang="en-US" baseline="0" dirty="0" smtClean="0"/>
              <a:t> 2 </a:t>
            </a:r>
            <a:r>
              <a:rPr lang="en-US" baseline="0" dirty="0" err="1" smtClean="0"/>
              <a:t>luồng</a:t>
            </a:r>
            <a:r>
              <a:rPr lang="en-US" baseline="0" dirty="0" smtClean="0"/>
              <a:t> . </a:t>
            </a:r>
          </a:p>
          <a:p>
            <a:r>
              <a:rPr lang="en-US" baseline="0" dirty="0" err="1" smtClean="0"/>
              <a:t>Luồng</a:t>
            </a:r>
            <a:r>
              <a:rPr lang="en-US" baseline="0" dirty="0" smtClean="0"/>
              <a:t> </a:t>
            </a:r>
            <a:r>
              <a:rPr lang="en-US" baseline="0" dirty="0" err="1" smtClean="0"/>
              <a:t>thứ</a:t>
            </a:r>
            <a:r>
              <a:rPr lang="en-US" baseline="0" dirty="0" smtClean="0"/>
              <a:t> </a:t>
            </a:r>
            <a:r>
              <a:rPr lang="en-US" baseline="0" dirty="0" err="1" smtClean="0"/>
              <a:t>nhất</a:t>
            </a:r>
            <a:r>
              <a:rPr lang="en-US" baseline="0" dirty="0" smtClean="0"/>
              <a:t> </a:t>
            </a:r>
            <a:r>
              <a:rPr lang="en-US" baseline="0" dirty="0" err="1" smtClean="0"/>
              <a:t>là</a:t>
            </a:r>
            <a:r>
              <a:rPr lang="en-US" baseline="0" dirty="0" smtClean="0"/>
              <a:t> </a:t>
            </a:r>
            <a:r>
              <a:rPr lang="en-US" baseline="0" dirty="0" err="1" smtClean="0"/>
              <a:t>nhận</a:t>
            </a:r>
            <a:r>
              <a:rPr lang="en-US" baseline="0" dirty="0" smtClean="0"/>
              <a:t> </a:t>
            </a:r>
            <a:r>
              <a:rPr lang="en-US" baseline="0" dirty="0" err="1" smtClean="0"/>
              <a:t>Teek</a:t>
            </a:r>
            <a:r>
              <a:rPr lang="en-US" baseline="0" dirty="0" smtClean="0"/>
              <a:t> </a:t>
            </a:r>
            <a:r>
              <a:rPr lang="en-US" baseline="0" dirty="0" err="1" smtClean="0"/>
              <a:t>khi</a:t>
            </a:r>
            <a:r>
              <a:rPr lang="en-US" baseline="0" dirty="0" smtClean="0"/>
              <a:t> </a:t>
            </a:r>
            <a:r>
              <a:rPr lang="en-US" baseline="0" dirty="0" err="1" smtClean="0"/>
              <a:t>mua</a:t>
            </a:r>
            <a:r>
              <a:rPr lang="en-US" baseline="0" dirty="0" smtClean="0"/>
              <a:t> </a:t>
            </a:r>
            <a:r>
              <a:rPr lang="en-US" baseline="0" dirty="0" err="1" smtClean="0"/>
              <a:t>một</a:t>
            </a:r>
            <a:r>
              <a:rPr lang="en-US" baseline="0" dirty="0" smtClean="0"/>
              <a:t> </a:t>
            </a:r>
            <a:r>
              <a:rPr lang="en-US" baseline="0" dirty="0" err="1" smtClean="0"/>
              <a:t>sản</a:t>
            </a:r>
            <a:r>
              <a:rPr lang="en-US" baseline="0" dirty="0" smtClean="0"/>
              <a:t> </a:t>
            </a:r>
            <a:r>
              <a:rPr lang="en-US" baseline="0" dirty="0" err="1" smtClean="0"/>
              <a:t>phẩm</a:t>
            </a:r>
            <a:r>
              <a:rPr lang="en-US" baseline="0" dirty="0" smtClean="0"/>
              <a:t> café.</a:t>
            </a:r>
            <a:endParaRPr lang="en-US" dirty="0"/>
          </a:p>
        </p:txBody>
      </p:sp>
      <p:sp>
        <p:nvSpPr>
          <p:cNvPr id="4" name="Slide Number Placeholder 3"/>
          <p:cNvSpPr>
            <a:spLocks noGrp="1"/>
          </p:cNvSpPr>
          <p:nvPr>
            <p:ph type="sldNum" sz="quarter" idx="10"/>
          </p:nvPr>
        </p:nvSpPr>
        <p:spPr/>
        <p:txBody>
          <a:bodyPr/>
          <a:lstStyle/>
          <a:p>
            <a:fld id="{E1450DF8-DE33-1E4F-BF5D-94E5BA93E504}" type="slidenum">
              <a:rPr lang="en-US" smtClean="0"/>
              <a:t>49</a:t>
            </a:fld>
            <a:endParaRPr lang="en-US"/>
          </a:p>
        </p:txBody>
      </p:sp>
    </p:spTree>
    <p:extLst>
      <p:ext uri="{BB962C8B-B14F-4D97-AF65-F5344CB8AC3E}">
        <p14:creationId xmlns:p14="http://schemas.microsoft.com/office/powerpoint/2010/main" val="17924605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a:xfrm>
            <a:off x="685800" y="4400550"/>
            <a:ext cx="5486400" cy="3600450"/>
          </a:xfrm>
          <a:prstGeom prst="rect">
            <a:avLst/>
          </a:prstGeom>
        </p:spPr>
        <p:txBody>
          <a:bodyPr/>
          <a:lstStyle/>
          <a:p>
            <a:r>
              <a:rPr lang="en-US" dirty="0" err="1" smtClean="0"/>
              <a:t>Phong</a:t>
            </a:r>
            <a:endParaRPr lang="en-US" dirty="0"/>
          </a:p>
        </p:txBody>
      </p:sp>
      <p:sp>
        <p:nvSpPr>
          <p:cNvPr id="4" name="Slide Number Placeholder 3"/>
          <p:cNvSpPr>
            <a:spLocks noGrp="1"/>
          </p:cNvSpPr>
          <p:nvPr>
            <p:ph type="sldNum" sz="quarter" idx="10"/>
          </p:nvPr>
        </p:nvSpPr>
        <p:spPr/>
        <p:txBody>
          <a:bodyPr/>
          <a:lstStyle/>
          <a:p>
            <a:fld id="{E1450DF8-DE33-1E4F-BF5D-94E5BA93E504}" type="slidenum">
              <a:rPr lang="en-US" smtClean="0"/>
              <a:t>5</a:t>
            </a:fld>
            <a:endParaRPr lang="en-US"/>
          </a:p>
        </p:txBody>
      </p:sp>
    </p:spTree>
    <p:extLst>
      <p:ext uri="{BB962C8B-B14F-4D97-AF65-F5344CB8AC3E}">
        <p14:creationId xmlns:p14="http://schemas.microsoft.com/office/powerpoint/2010/main" val="262749311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a:xfrm>
            <a:off x="685800" y="4400550"/>
            <a:ext cx="5486400" cy="3600450"/>
          </a:xfrm>
          <a:prstGeom prst="rect">
            <a:avLst/>
          </a:prstGeom>
        </p:spPr>
        <p:txBody>
          <a:bodyPr/>
          <a:lstStyle/>
          <a:p>
            <a:r>
              <a:rPr lang="en-US" dirty="0" err="1" smtClean="0"/>
              <a:t>Thông</a:t>
            </a:r>
            <a:endParaRPr lang="en-US" dirty="0"/>
          </a:p>
        </p:txBody>
      </p:sp>
      <p:sp>
        <p:nvSpPr>
          <p:cNvPr id="4" name="Slide Number Placeholder 3"/>
          <p:cNvSpPr>
            <a:spLocks noGrp="1"/>
          </p:cNvSpPr>
          <p:nvPr>
            <p:ph type="sldNum" sz="quarter" idx="10"/>
          </p:nvPr>
        </p:nvSpPr>
        <p:spPr/>
        <p:txBody>
          <a:bodyPr/>
          <a:lstStyle/>
          <a:p>
            <a:fld id="{E1450DF8-DE33-1E4F-BF5D-94E5BA93E504}" type="slidenum">
              <a:rPr lang="en-US" smtClean="0"/>
              <a:t>50</a:t>
            </a:fld>
            <a:endParaRPr lang="en-US"/>
          </a:p>
        </p:txBody>
      </p:sp>
    </p:spTree>
    <p:extLst>
      <p:ext uri="{BB962C8B-B14F-4D97-AF65-F5344CB8AC3E}">
        <p14:creationId xmlns:p14="http://schemas.microsoft.com/office/powerpoint/2010/main" val="413954564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a:xfrm>
            <a:off x="685800" y="4400550"/>
            <a:ext cx="5486400" cy="3600450"/>
          </a:xfrm>
          <a:prstGeom prst="rect">
            <a:avLst/>
          </a:prstGeom>
        </p:spPr>
        <p:txBody>
          <a:bodyPr/>
          <a:lstStyle/>
          <a:p>
            <a:r>
              <a:rPr lang="en-US" dirty="0" err="1" smtClean="0"/>
              <a:t>Thông</a:t>
            </a:r>
            <a:endParaRPr lang="en-US" dirty="0"/>
          </a:p>
        </p:txBody>
      </p:sp>
      <p:sp>
        <p:nvSpPr>
          <p:cNvPr id="4" name="Slide Number Placeholder 3"/>
          <p:cNvSpPr>
            <a:spLocks noGrp="1"/>
          </p:cNvSpPr>
          <p:nvPr>
            <p:ph type="sldNum" sz="quarter" idx="10"/>
          </p:nvPr>
        </p:nvSpPr>
        <p:spPr/>
        <p:txBody>
          <a:bodyPr/>
          <a:lstStyle/>
          <a:p>
            <a:fld id="{E1450DF8-DE33-1E4F-BF5D-94E5BA93E504}" type="slidenum">
              <a:rPr lang="en-US" smtClean="0"/>
              <a:t>51</a:t>
            </a:fld>
            <a:endParaRPr lang="en-US"/>
          </a:p>
        </p:txBody>
      </p:sp>
    </p:spTree>
    <p:extLst>
      <p:ext uri="{BB962C8B-B14F-4D97-AF65-F5344CB8AC3E}">
        <p14:creationId xmlns:p14="http://schemas.microsoft.com/office/powerpoint/2010/main" val="226290494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a:xfrm>
            <a:off x="685800" y="4400550"/>
            <a:ext cx="5486400" cy="3600450"/>
          </a:xfrm>
          <a:prstGeom prst="rect">
            <a:avLst/>
          </a:prstGeom>
        </p:spPr>
        <p:txBody>
          <a:bodyPr/>
          <a:lstStyle/>
          <a:p>
            <a:r>
              <a:rPr lang="en-US" dirty="0" err="1" smtClean="0"/>
              <a:t>Thông</a:t>
            </a:r>
            <a:endParaRPr lang="en-US" dirty="0"/>
          </a:p>
        </p:txBody>
      </p:sp>
      <p:sp>
        <p:nvSpPr>
          <p:cNvPr id="4" name="Slide Number Placeholder 3"/>
          <p:cNvSpPr>
            <a:spLocks noGrp="1"/>
          </p:cNvSpPr>
          <p:nvPr>
            <p:ph type="sldNum" sz="quarter" idx="10"/>
          </p:nvPr>
        </p:nvSpPr>
        <p:spPr/>
        <p:txBody>
          <a:bodyPr/>
          <a:lstStyle/>
          <a:p>
            <a:fld id="{E1450DF8-DE33-1E4F-BF5D-94E5BA93E504}" type="slidenum">
              <a:rPr lang="en-US" smtClean="0"/>
              <a:t>52</a:t>
            </a:fld>
            <a:endParaRPr lang="en-US"/>
          </a:p>
        </p:txBody>
      </p:sp>
    </p:spTree>
    <p:extLst>
      <p:ext uri="{BB962C8B-B14F-4D97-AF65-F5344CB8AC3E}">
        <p14:creationId xmlns:p14="http://schemas.microsoft.com/office/powerpoint/2010/main" val="18967628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a:xfrm>
            <a:off x="685800" y="4400550"/>
            <a:ext cx="5486400" cy="3600450"/>
          </a:xfrm>
          <a:prstGeom prst="rect">
            <a:avLst/>
          </a:prstGeom>
        </p:spPr>
        <p:txBody>
          <a:bodyPr/>
          <a:lstStyle/>
          <a:p>
            <a:r>
              <a:rPr lang="en-US" dirty="0" err="1" smtClean="0"/>
              <a:t>Thông</a:t>
            </a:r>
            <a:endParaRPr lang="en-US" dirty="0"/>
          </a:p>
        </p:txBody>
      </p:sp>
      <p:sp>
        <p:nvSpPr>
          <p:cNvPr id="4" name="Slide Number Placeholder 3"/>
          <p:cNvSpPr>
            <a:spLocks noGrp="1"/>
          </p:cNvSpPr>
          <p:nvPr>
            <p:ph type="sldNum" sz="quarter" idx="10"/>
          </p:nvPr>
        </p:nvSpPr>
        <p:spPr/>
        <p:txBody>
          <a:bodyPr/>
          <a:lstStyle/>
          <a:p>
            <a:fld id="{E1450DF8-DE33-1E4F-BF5D-94E5BA93E504}" type="slidenum">
              <a:rPr lang="en-US" smtClean="0"/>
              <a:t>53</a:t>
            </a:fld>
            <a:endParaRPr lang="en-US"/>
          </a:p>
        </p:txBody>
      </p:sp>
    </p:spTree>
    <p:extLst>
      <p:ext uri="{BB962C8B-B14F-4D97-AF65-F5344CB8AC3E}">
        <p14:creationId xmlns:p14="http://schemas.microsoft.com/office/powerpoint/2010/main" val="165583272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a:xfrm>
            <a:off x="685800" y="4400550"/>
            <a:ext cx="5486400" cy="3600450"/>
          </a:xfrm>
          <a:prstGeom prst="rect">
            <a:avLst/>
          </a:prstGeom>
        </p:spPr>
        <p:txBody>
          <a:bodyPr/>
          <a:lstStyle/>
          <a:p>
            <a:r>
              <a:rPr lang="en-US" dirty="0" err="1" smtClean="0"/>
              <a:t>Thông</a:t>
            </a:r>
            <a:endParaRPr lang="en-US" dirty="0"/>
          </a:p>
        </p:txBody>
      </p:sp>
      <p:sp>
        <p:nvSpPr>
          <p:cNvPr id="4" name="Slide Number Placeholder 3"/>
          <p:cNvSpPr>
            <a:spLocks noGrp="1"/>
          </p:cNvSpPr>
          <p:nvPr>
            <p:ph type="sldNum" sz="quarter" idx="10"/>
          </p:nvPr>
        </p:nvSpPr>
        <p:spPr/>
        <p:txBody>
          <a:bodyPr/>
          <a:lstStyle/>
          <a:p>
            <a:fld id="{E1450DF8-DE33-1E4F-BF5D-94E5BA93E504}" type="slidenum">
              <a:rPr lang="en-US" smtClean="0"/>
              <a:t>54</a:t>
            </a:fld>
            <a:endParaRPr lang="en-US"/>
          </a:p>
        </p:txBody>
      </p:sp>
    </p:spTree>
    <p:extLst>
      <p:ext uri="{BB962C8B-B14F-4D97-AF65-F5344CB8AC3E}">
        <p14:creationId xmlns:p14="http://schemas.microsoft.com/office/powerpoint/2010/main" val="87521064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a:xfrm>
            <a:off x="685800" y="4400550"/>
            <a:ext cx="5486400" cy="3600450"/>
          </a:xfrm>
          <a:prstGeom prst="rect">
            <a:avLst/>
          </a:prstGeom>
        </p:spPr>
        <p:txBody>
          <a:bodyPr/>
          <a:lstStyle/>
          <a:p>
            <a:r>
              <a:rPr lang="en-US" dirty="0" err="1" smtClean="0"/>
              <a:t>Thông</a:t>
            </a:r>
            <a:endParaRPr lang="en-US" dirty="0"/>
          </a:p>
        </p:txBody>
      </p:sp>
      <p:sp>
        <p:nvSpPr>
          <p:cNvPr id="4" name="Slide Number Placeholder 3"/>
          <p:cNvSpPr>
            <a:spLocks noGrp="1"/>
          </p:cNvSpPr>
          <p:nvPr>
            <p:ph type="sldNum" sz="quarter" idx="10"/>
          </p:nvPr>
        </p:nvSpPr>
        <p:spPr/>
        <p:txBody>
          <a:bodyPr/>
          <a:lstStyle/>
          <a:p>
            <a:fld id="{E1450DF8-DE33-1E4F-BF5D-94E5BA93E504}" type="slidenum">
              <a:rPr lang="en-US" smtClean="0"/>
              <a:t>55</a:t>
            </a:fld>
            <a:endParaRPr lang="en-US"/>
          </a:p>
        </p:txBody>
      </p:sp>
    </p:spTree>
    <p:extLst>
      <p:ext uri="{BB962C8B-B14F-4D97-AF65-F5344CB8AC3E}">
        <p14:creationId xmlns:p14="http://schemas.microsoft.com/office/powerpoint/2010/main" val="133442293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a:xfrm>
            <a:off x="685800" y="4400550"/>
            <a:ext cx="5486400" cy="3600450"/>
          </a:xfrm>
          <a:prstGeom prst="rect">
            <a:avLst/>
          </a:prstGeom>
        </p:spPr>
        <p:txBody>
          <a:bodyPr/>
          <a:lstStyle/>
          <a:p>
            <a:r>
              <a:rPr lang="en-US" dirty="0" err="1" smtClean="0"/>
              <a:t>Thông</a:t>
            </a:r>
            <a:endParaRPr lang="en-US" dirty="0"/>
          </a:p>
        </p:txBody>
      </p:sp>
      <p:sp>
        <p:nvSpPr>
          <p:cNvPr id="4" name="Slide Number Placeholder 3"/>
          <p:cNvSpPr>
            <a:spLocks noGrp="1"/>
          </p:cNvSpPr>
          <p:nvPr>
            <p:ph type="sldNum" sz="quarter" idx="10"/>
          </p:nvPr>
        </p:nvSpPr>
        <p:spPr/>
        <p:txBody>
          <a:bodyPr/>
          <a:lstStyle/>
          <a:p>
            <a:fld id="{E1450DF8-DE33-1E4F-BF5D-94E5BA93E504}" type="slidenum">
              <a:rPr lang="en-US" smtClean="0"/>
              <a:t>56</a:t>
            </a:fld>
            <a:endParaRPr lang="en-US"/>
          </a:p>
        </p:txBody>
      </p:sp>
    </p:spTree>
    <p:extLst>
      <p:ext uri="{BB962C8B-B14F-4D97-AF65-F5344CB8AC3E}">
        <p14:creationId xmlns:p14="http://schemas.microsoft.com/office/powerpoint/2010/main" val="71622797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a:xfrm>
            <a:off x="685800" y="4400550"/>
            <a:ext cx="5486400" cy="3600450"/>
          </a:xfrm>
          <a:prstGeom prst="rect">
            <a:avLst/>
          </a:prstGeom>
        </p:spPr>
        <p:txBody>
          <a:bodyPr/>
          <a:lstStyle/>
          <a:p>
            <a:r>
              <a:rPr lang="en-US" dirty="0" err="1" smtClean="0"/>
              <a:t>Thông</a:t>
            </a:r>
            <a:endParaRPr lang="en-US" dirty="0"/>
          </a:p>
        </p:txBody>
      </p:sp>
      <p:sp>
        <p:nvSpPr>
          <p:cNvPr id="4" name="Slide Number Placeholder 3"/>
          <p:cNvSpPr>
            <a:spLocks noGrp="1"/>
          </p:cNvSpPr>
          <p:nvPr>
            <p:ph type="sldNum" sz="quarter" idx="10"/>
          </p:nvPr>
        </p:nvSpPr>
        <p:spPr/>
        <p:txBody>
          <a:bodyPr/>
          <a:lstStyle/>
          <a:p>
            <a:fld id="{E1450DF8-DE33-1E4F-BF5D-94E5BA93E504}" type="slidenum">
              <a:rPr lang="en-US" smtClean="0"/>
              <a:t>57</a:t>
            </a:fld>
            <a:endParaRPr lang="en-US"/>
          </a:p>
        </p:txBody>
      </p:sp>
    </p:spTree>
    <p:extLst>
      <p:ext uri="{BB962C8B-B14F-4D97-AF65-F5344CB8AC3E}">
        <p14:creationId xmlns:p14="http://schemas.microsoft.com/office/powerpoint/2010/main" val="92774047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a:xfrm>
            <a:off x="685800" y="4400550"/>
            <a:ext cx="5486400" cy="3600450"/>
          </a:xfrm>
          <a:prstGeom prst="rect">
            <a:avLst/>
          </a:prstGeom>
        </p:spPr>
        <p:txBody>
          <a:bodyPr/>
          <a:lstStyle/>
          <a:p>
            <a:r>
              <a:rPr lang="en-US" dirty="0" err="1" smtClean="0"/>
              <a:t>Thông</a:t>
            </a:r>
            <a:endParaRPr lang="en-US" dirty="0"/>
          </a:p>
        </p:txBody>
      </p:sp>
      <p:sp>
        <p:nvSpPr>
          <p:cNvPr id="4" name="Slide Number Placeholder 3"/>
          <p:cNvSpPr>
            <a:spLocks noGrp="1"/>
          </p:cNvSpPr>
          <p:nvPr>
            <p:ph type="sldNum" sz="quarter" idx="10"/>
          </p:nvPr>
        </p:nvSpPr>
        <p:spPr/>
        <p:txBody>
          <a:bodyPr/>
          <a:lstStyle/>
          <a:p>
            <a:fld id="{E1450DF8-DE33-1E4F-BF5D-94E5BA93E504}" type="slidenum">
              <a:rPr lang="en-US" smtClean="0"/>
              <a:t>58</a:t>
            </a:fld>
            <a:endParaRPr lang="en-US"/>
          </a:p>
        </p:txBody>
      </p:sp>
    </p:spTree>
    <p:extLst>
      <p:ext uri="{BB962C8B-B14F-4D97-AF65-F5344CB8AC3E}">
        <p14:creationId xmlns:p14="http://schemas.microsoft.com/office/powerpoint/2010/main" val="43300381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a:xfrm>
            <a:off x="685800" y="4400550"/>
            <a:ext cx="5486400" cy="3600450"/>
          </a:xfrm>
          <a:prstGeom prst="rect">
            <a:avLst/>
          </a:prstGeom>
        </p:spPr>
        <p:txBody>
          <a:bodyPr/>
          <a:lstStyle/>
          <a:p>
            <a:r>
              <a:rPr lang="en-US" dirty="0" err="1" smtClean="0"/>
              <a:t>Thông</a:t>
            </a:r>
            <a:endParaRPr lang="en-US" dirty="0"/>
          </a:p>
        </p:txBody>
      </p:sp>
      <p:sp>
        <p:nvSpPr>
          <p:cNvPr id="4" name="Slide Number Placeholder 3"/>
          <p:cNvSpPr>
            <a:spLocks noGrp="1"/>
          </p:cNvSpPr>
          <p:nvPr>
            <p:ph type="sldNum" sz="quarter" idx="10"/>
          </p:nvPr>
        </p:nvSpPr>
        <p:spPr/>
        <p:txBody>
          <a:bodyPr/>
          <a:lstStyle/>
          <a:p>
            <a:fld id="{E1450DF8-DE33-1E4F-BF5D-94E5BA93E504}" type="slidenum">
              <a:rPr lang="en-US" smtClean="0"/>
              <a:t>59</a:t>
            </a:fld>
            <a:endParaRPr lang="en-US"/>
          </a:p>
        </p:txBody>
      </p:sp>
    </p:spTree>
    <p:extLst>
      <p:ext uri="{BB962C8B-B14F-4D97-AF65-F5344CB8AC3E}">
        <p14:creationId xmlns:p14="http://schemas.microsoft.com/office/powerpoint/2010/main" val="34712976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a:xfrm>
            <a:off x="685800" y="4400550"/>
            <a:ext cx="5486400" cy="3600450"/>
          </a:xfrm>
          <a:prstGeom prst="rect">
            <a:avLst/>
          </a:prstGeom>
        </p:spPr>
        <p:txBody>
          <a:bodyPr/>
          <a:lstStyle/>
          <a:p>
            <a:r>
              <a:rPr lang="en-US" dirty="0" err="1" smtClean="0"/>
              <a:t>Phong</a:t>
            </a:r>
            <a:endParaRPr lang="en-US" dirty="0"/>
          </a:p>
        </p:txBody>
      </p:sp>
      <p:sp>
        <p:nvSpPr>
          <p:cNvPr id="4" name="Slide Number Placeholder 3"/>
          <p:cNvSpPr>
            <a:spLocks noGrp="1"/>
          </p:cNvSpPr>
          <p:nvPr>
            <p:ph type="sldNum" sz="quarter" idx="10"/>
          </p:nvPr>
        </p:nvSpPr>
        <p:spPr/>
        <p:txBody>
          <a:bodyPr/>
          <a:lstStyle/>
          <a:p>
            <a:fld id="{E1450DF8-DE33-1E4F-BF5D-94E5BA93E504}" type="slidenum">
              <a:rPr lang="en-US" smtClean="0"/>
              <a:t>6</a:t>
            </a:fld>
            <a:endParaRPr lang="en-US"/>
          </a:p>
        </p:txBody>
      </p:sp>
    </p:spTree>
    <p:extLst>
      <p:ext uri="{BB962C8B-B14F-4D97-AF65-F5344CB8AC3E}">
        <p14:creationId xmlns:p14="http://schemas.microsoft.com/office/powerpoint/2010/main" val="131699168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a:xfrm>
            <a:off x="685800" y="4400550"/>
            <a:ext cx="5486400" cy="3600450"/>
          </a:xfrm>
          <a:prstGeom prst="rect">
            <a:avLst/>
          </a:prstGeom>
        </p:spPr>
        <p:txBody>
          <a:bodyPr/>
          <a:lstStyle/>
          <a:p>
            <a:r>
              <a:rPr lang="en-US" dirty="0" err="1" smtClean="0"/>
              <a:t>Thông</a:t>
            </a:r>
            <a:endParaRPr lang="en-US" dirty="0"/>
          </a:p>
        </p:txBody>
      </p:sp>
      <p:sp>
        <p:nvSpPr>
          <p:cNvPr id="4" name="Slide Number Placeholder 3"/>
          <p:cNvSpPr>
            <a:spLocks noGrp="1"/>
          </p:cNvSpPr>
          <p:nvPr>
            <p:ph type="sldNum" sz="quarter" idx="10"/>
          </p:nvPr>
        </p:nvSpPr>
        <p:spPr/>
        <p:txBody>
          <a:bodyPr/>
          <a:lstStyle/>
          <a:p>
            <a:fld id="{E1450DF8-DE33-1E4F-BF5D-94E5BA93E504}" type="slidenum">
              <a:rPr lang="en-US" smtClean="0"/>
              <a:t>60</a:t>
            </a:fld>
            <a:endParaRPr lang="en-US"/>
          </a:p>
        </p:txBody>
      </p:sp>
    </p:spTree>
    <p:extLst>
      <p:ext uri="{BB962C8B-B14F-4D97-AF65-F5344CB8AC3E}">
        <p14:creationId xmlns:p14="http://schemas.microsoft.com/office/powerpoint/2010/main" val="413609130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a:xfrm>
            <a:off x="685800" y="4400550"/>
            <a:ext cx="5486400" cy="3600450"/>
          </a:xfrm>
          <a:prstGeom prst="rect">
            <a:avLst/>
          </a:prstGeom>
        </p:spPr>
        <p:txBody>
          <a:bodyPr/>
          <a:lstStyle/>
          <a:p>
            <a:r>
              <a:rPr lang="en-US" dirty="0" err="1" smtClean="0"/>
              <a:t>Thông</a:t>
            </a:r>
            <a:endParaRPr lang="en-US" dirty="0"/>
          </a:p>
        </p:txBody>
      </p:sp>
      <p:sp>
        <p:nvSpPr>
          <p:cNvPr id="4" name="Slide Number Placeholder 3"/>
          <p:cNvSpPr>
            <a:spLocks noGrp="1"/>
          </p:cNvSpPr>
          <p:nvPr>
            <p:ph type="sldNum" sz="quarter" idx="10"/>
          </p:nvPr>
        </p:nvSpPr>
        <p:spPr/>
        <p:txBody>
          <a:bodyPr/>
          <a:lstStyle/>
          <a:p>
            <a:fld id="{E1450DF8-DE33-1E4F-BF5D-94E5BA93E504}" type="slidenum">
              <a:rPr lang="en-US" smtClean="0"/>
              <a:t>61</a:t>
            </a:fld>
            <a:endParaRPr lang="en-US"/>
          </a:p>
        </p:txBody>
      </p:sp>
    </p:spTree>
    <p:extLst>
      <p:ext uri="{BB962C8B-B14F-4D97-AF65-F5344CB8AC3E}">
        <p14:creationId xmlns:p14="http://schemas.microsoft.com/office/powerpoint/2010/main" val="231623037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a:xfrm>
            <a:off x="685800" y="4400550"/>
            <a:ext cx="5486400" cy="3600450"/>
          </a:xfrm>
          <a:prstGeom prst="rect">
            <a:avLst/>
          </a:prstGeom>
        </p:spPr>
        <p:txBody>
          <a:bodyPr/>
          <a:lstStyle/>
          <a:p>
            <a:r>
              <a:rPr lang="en-US" dirty="0" err="1" smtClean="0"/>
              <a:t>Thông</a:t>
            </a:r>
            <a:endParaRPr lang="en-US" dirty="0"/>
          </a:p>
        </p:txBody>
      </p:sp>
      <p:sp>
        <p:nvSpPr>
          <p:cNvPr id="4" name="Slide Number Placeholder 3"/>
          <p:cNvSpPr>
            <a:spLocks noGrp="1"/>
          </p:cNvSpPr>
          <p:nvPr>
            <p:ph type="sldNum" sz="quarter" idx="10"/>
          </p:nvPr>
        </p:nvSpPr>
        <p:spPr/>
        <p:txBody>
          <a:bodyPr/>
          <a:lstStyle/>
          <a:p>
            <a:fld id="{E1450DF8-DE33-1E4F-BF5D-94E5BA93E504}" type="slidenum">
              <a:rPr lang="en-US" smtClean="0"/>
              <a:t>62</a:t>
            </a:fld>
            <a:endParaRPr lang="en-US"/>
          </a:p>
        </p:txBody>
      </p:sp>
    </p:spTree>
    <p:extLst>
      <p:ext uri="{BB962C8B-B14F-4D97-AF65-F5344CB8AC3E}">
        <p14:creationId xmlns:p14="http://schemas.microsoft.com/office/powerpoint/2010/main" val="310687595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a:xfrm>
            <a:off x="685800" y="4400550"/>
            <a:ext cx="5486400" cy="3600450"/>
          </a:xfrm>
          <a:prstGeom prst="rect">
            <a:avLst/>
          </a:prstGeom>
        </p:spPr>
        <p:txBody>
          <a:bodyPr/>
          <a:lstStyle/>
          <a:p>
            <a:r>
              <a:rPr lang="en-US" dirty="0" err="1" smtClean="0"/>
              <a:t>Thông</a:t>
            </a:r>
            <a:endParaRPr lang="en-US" dirty="0"/>
          </a:p>
        </p:txBody>
      </p:sp>
      <p:sp>
        <p:nvSpPr>
          <p:cNvPr id="4" name="Slide Number Placeholder 3"/>
          <p:cNvSpPr>
            <a:spLocks noGrp="1"/>
          </p:cNvSpPr>
          <p:nvPr>
            <p:ph type="sldNum" sz="quarter" idx="10"/>
          </p:nvPr>
        </p:nvSpPr>
        <p:spPr/>
        <p:txBody>
          <a:bodyPr/>
          <a:lstStyle/>
          <a:p>
            <a:fld id="{E1450DF8-DE33-1E4F-BF5D-94E5BA93E504}" type="slidenum">
              <a:rPr lang="en-US" smtClean="0"/>
              <a:t>63</a:t>
            </a:fld>
            <a:endParaRPr lang="en-US"/>
          </a:p>
        </p:txBody>
      </p:sp>
    </p:spTree>
    <p:extLst>
      <p:ext uri="{BB962C8B-B14F-4D97-AF65-F5344CB8AC3E}">
        <p14:creationId xmlns:p14="http://schemas.microsoft.com/office/powerpoint/2010/main" val="377330937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a:xfrm>
            <a:off x="685800" y="4400550"/>
            <a:ext cx="5486400" cy="3600450"/>
          </a:xfrm>
          <a:prstGeom prst="rect">
            <a:avLst/>
          </a:prstGeom>
        </p:spPr>
        <p:txBody>
          <a:bodyPr/>
          <a:lstStyle/>
          <a:p>
            <a:r>
              <a:rPr lang="en-US" dirty="0" err="1" smtClean="0"/>
              <a:t>Thông</a:t>
            </a:r>
            <a:endParaRPr lang="en-US" dirty="0"/>
          </a:p>
        </p:txBody>
      </p:sp>
      <p:sp>
        <p:nvSpPr>
          <p:cNvPr id="4" name="Slide Number Placeholder 3"/>
          <p:cNvSpPr>
            <a:spLocks noGrp="1"/>
          </p:cNvSpPr>
          <p:nvPr>
            <p:ph type="sldNum" sz="quarter" idx="10"/>
          </p:nvPr>
        </p:nvSpPr>
        <p:spPr/>
        <p:txBody>
          <a:bodyPr/>
          <a:lstStyle/>
          <a:p>
            <a:fld id="{E1450DF8-DE33-1E4F-BF5D-94E5BA93E504}" type="slidenum">
              <a:rPr lang="en-US" smtClean="0"/>
              <a:t>64</a:t>
            </a:fld>
            <a:endParaRPr lang="en-US"/>
          </a:p>
        </p:txBody>
      </p:sp>
    </p:spTree>
    <p:extLst>
      <p:ext uri="{BB962C8B-B14F-4D97-AF65-F5344CB8AC3E}">
        <p14:creationId xmlns:p14="http://schemas.microsoft.com/office/powerpoint/2010/main" val="113046292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a:xfrm>
            <a:off x="685800" y="4400550"/>
            <a:ext cx="5486400" cy="3600450"/>
          </a:xfrm>
          <a:prstGeom prst="rect">
            <a:avLst/>
          </a:prstGeom>
        </p:spPr>
        <p:txBody>
          <a:bodyPr/>
          <a:lstStyle/>
          <a:p>
            <a:r>
              <a:rPr lang="en-US" dirty="0" err="1" smtClean="0"/>
              <a:t>Thông</a:t>
            </a:r>
            <a:endParaRPr lang="en-US" dirty="0"/>
          </a:p>
        </p:txBody>
      </p:sp>
      <p:sp>
        <p:nvSpPr>
          <p:cNvPr id="4" name="Slide Number Placeholder 3"/>
          <p:cNvSpPr>
            <a:spLocks noGrp="1"/>
          </p:cNvSpPr>
          <p:nvPr>
            <p:ph type="sldNum" sz="quarter" idx="10"/>
          </p:nvPr>
        </p:nvSpPr>
        <p:spPr/>
        <p:txBody>
          <a:bodyPr/>
          <a:lstStyle/>
          <a:p>
            <a:fld id="{E1450DF8-DE33-1E4F-BF5D-94E5BA93E504}" type="slidenum">
              <a:rPr lang="en-US" smtClean="0"/>
              <a:t>65</a:t>
            </a:fld>
            <a:endParaRPr lang="en-US"/>
          </a:p>
        </p:txBody>
      </p:sp>
    </p:spTree>
    <p:extLst>
      <p:ext uri="{BB962C8B-B14F-4D97-AF65-F5344CB8AC3E}">
        <p14:creationId xmlns:p14="http://schemas.microsoft.com/office/powerpoint/2010/main" val="415381570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a:xfrm>
            <a:off x="685800" y="4400550"/>
            <a:ext cx="5486400" cy="3600450"/>
          </a:xfrm>
          <a:prstGeom prst="rect">
            <a:avLst/>
          </a:prstGeom>
        </p:spPr>
        <p:txBody>
          <a:bodyPr/>
          <a:lstStyle/>
          <a:p>
            <a:r>
              <a:rPr lang="en-US" dirty="0" err="1" smtClean="0"/>
              <a:t>Thông</a:t>
            </a:r>
            <a:endParaRPr lang="en-US" dirty="0"/>
          </a:p>
        </p:txBody>
      </p:sp>
      <p:sp>
        <p:nvSpPr>
          <p:cNvPr id="4" name="Slide Number Placeholder 3"/>
          <p:cNvSpPr>
            <a:spLocks noGrp="1"/>
          </p:cNvSpPr>
          <p:nvPr>
            <p:ph type="sldNum" sz="quarter" idx="10"/>
          </p:nvPr>
        </p:nvSpPr>
        <p:spPr/>
        <p:txBody>
          <a:bodyPr/>
          <a:lstStyle/>
          <a:p>
            <a:fld id="{E1450DF8-DE33-1E4F-BF5D-94E5BA93E504}" type="slidenum">
              <a:rPr lang="en-US" smtClean="0"/>
              <a:t>66</a:t>
            </a:fld>
            <a:endParaRPr lang="en-US"/>
          </a:p>
        </p:txBody>
      </p:sp>
    </p:spTree>
    <p:extLst>
      <p:ext uri="{BB962C8B-B14F-4D97-AF65-F5344CB8AC3E}">
        <p14:creationId xmlns:p14="http://schemas.microsoft.com/office/powerpoint/2010/main" val="230299929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a:xfrm>
            <a:off x="685800" y="4400550"/>
            <a:ext cx="5486400" cy="3600450"/>
          </a:xfrm>
          <a:prstGeom prst="rect">
            <a:avLst/>
          </a:prstGeom>
        </p:spPr>
        <p:txBody>
          <a:bodyPr/>
          <a:lstStyle/>
          <a:p>
            <a:r>
              <a:rPr lang="en-US" dirty="0" err="1" smtClean="0"/>
              <a:t>Quân</a:t>
            </a:r>
            <a:endParaRPr lang="en-US" dirty="0"/>
          </a:p>
        </p:txBody>
      </p:sp>
      <p:sp>
        <p:nvSpPr>
          <p:cNvPr id="4" name="Slide Number Placeholder 3"/>
          <p:cNvSpPr>
            <a:spLocks noGrp="1"/>
          </p:cNvSpPr>
          <p:nvPr>
            <p:ph type="sldNum" sz="quarter" idx="10"/>
          </p:nvPr>
        </p:nvSpPr>
        <p:spPr/>
        <p:txBody>
          <a:bodyPr/>
          <a:lstStyle/>
          <a:p>
            <a:fld id="{E1450DF8-DE33-1E4F-BF5D-94E5BA93E504}" type="slidenum">
              <a:rPr lang="en-US" smtClean="0"/>
              <a:t>67</a:t>
            </a:fld>
            <a:endParaRPr lang="en-US"/>
          </a:p>
        </p:txBody>
      </p:sp>
    </p:spTree>
    <p:extLst>
      <p:ext uri="{BB962C8B-B14F-4D97-AF65-F5344CB8AC3E}">
        <p14:creationId xmlns:p14="http://schemas.microsoft.com/office/powerpoint/2010/main" val="147353797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a:xfrm>
            <a:off x="685800" y="4400550"/>
            <a:ext cx="5486400" cy="3600450"/>
          </a:xfrm>
          <a:prstGeom prst="rect">
            <a:avLst/>
          </a:prstGeom>
        </p:spPr>
        <p:txBody>
          <a:bodyPr/>
          <a:lstStyle/>
          <a:p>
            <a:r>
              <a:rPr lang="en-US" dirty="0" err="1" smtClean="0"/>
              <a:t>Thông</a:t>
            </a:r>
            <a:endParaRPr lang="en-US" dirty="0"/>
          </a:p>
        </p:txBody>
      </p:sp>
      <p:sp>
        <p:nvSpPr>
          <p:cNvPr id="4" name="Slide Number Placeholder 3"/>
          <p:cNvSpPr>
            <a:spLocks noGrp="1"/>
          </p:cNvSpPr>
          <p:nvPr>
            <p:ph type="sldNum" sz="quarter" idx="10"/>
          </p:nvPr>
        </p:nvSpPr>
        <p:spPr/>
        <p:txBody>
          <a:bodyPr/>
          <a:lstStyle/>
          <a:p>
            <a:fld id="{E1450DF8-DE33-1E4F-BF5D-94E5BA93E504}" type="slidenum">
              <a:rPr lang="en-US" smtClean="0"/>
              <a:t>68</a:t>
            </a:fld>
            <a:endParaRPr lang="en-US"/>
          </a:p>
        </p:txBody>
      </p:sp>
    </p:spTree>
    <p:extLst>
      <p:ext uri="{BB962C8B-B14F-4D97-AF65-F5344CB8AC3E}">
        <p14:creationId xmlns:p14="http://schemas.microsoft.com/office/powerpoint/2010/main" val="324095133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a:xfrm>
            <a:off x="685800" y="4400550"/>
            <a:ext cx="5486400" cy="3600450"/>
          </a:xfrm>
          <a:prstGeom prst="rect">
            <a:avLst/>
          </a:prstGeom>
        </p:spPr>
        <p:txBody>
          <a:bodyPr/>
          <a:lstStyle/>
          <a:p>
            <a:r>
              <a:rPr lang="en-US" dirty="0" err="1" smtClean="0"/>
              <a:t>Quân</a:t>
            </a:r>
            <a:endParaRPr lang="en-US" dirty="0"/>
          </a:p>
        </p:txBody>
      </p:sp>
      <p:sp>
        <p:nvSpPr>
          <p:cNvPr id="4" name="Slide Number Placeholder 3"/>
          <p:cNvSpPr>
            <a:spLocks noGrp="1"/>
          </p:cNvSpPr>
          <p:nvPr>
            <p:ph type="sldNum" sz="quarter" idx="10"/>
          </p:nvPr>
        </p:nvSpPr>
        <p:spPr/>
        <p:txBody>
          <a:bodyPr/>
          <a:lstStyle/>
          <a:p>
            <a:fld id="{E1450DF8-DE33-1E4F-BF5D-94E5BA93E504}" type="slidenum">
              <a:rPr lang="en-US" smtClean="0"/>
              <a:t>69</a:t>
            </a:fld>
            <a:endParaRPr lang="en-US"/>
          </a:p>
        </p:txBody>
      </p:sp>
    </p:spTree>
    <p:extLst>
      <p:ext uri="{BB962C8B-B14F-4D97-AF65-F5344CB8AC3E}">
        <p14:creationId xmlns:p14="http://schemas.microsoft.com/office/powerpoint/2010/main" val="7992521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a:xfrm>
            <a:off x="685800" y="4400550"/>
            <a:ext cx="5486400" cy="3600450"/>
          </a:xfrm>
          <a:prstGeom prst="rect">
            <a:avLst/>
          </a:prstGeom>
        </p:spPr>
        <p:txBody>
          <a:bodyPr/>
          <a:lstStyle/>
          <a:p>
            <a:r>
              <a:rPr lang="en-US" dirty="0" err="1" smtClean="0"/>
              <a:t>Phong</a:t>
            </a:r>
            <a:endParaRPr lang="en-US" dirty="0"/>
          </a:p>
        </p:txBody>
      </p:sp>
      <p:sp>
        <p:nvSpPr>
          <p:cNvPr id="4" name="Slide Number Placeholder 3"/>
          <p:cNvSpPr>
            <a:spLocks noGrp="1"/>
          </p:cNvSpPr>
          <p:nvPr>
            <p:ph type="sldNum" sz="quarter" idx="10"/>
          </p:nvPr>
        </p:nvSpPr>
        <p:spPr/>
        <p:txBody>
          <a:bodyPr/>
          <a:lstStyle/>
          <a:p>
            <a:fld id="{E1450DF8-DE33-1E4F-BF5D-94E5BA93E504}" type="slidenum">
              <a:rPr lang="en-US" smtClean="0"/>
              <a:t>7</a:t>
            </a:fld>
            <a:endParaRPr lang="en-US"/>
          </a:p>
        </p:txBody>
      </p:sp>
    </p:spTree>
    <p:extLst>
      <p:ext uri="{BB962C8B-B14F-4D97-AF65-F5344CB8AC3E}">
        <p14:creationId xmlns:p14="http://schemas.microsoft.com/office/powerpoint/2010/main" val="388708155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a:xfrm>
            <a:off x="685800" y="4400550"/>
            <a:ext cx="5486400" cy="3600450"/>
          </a:xfrm>
          <a:prstGeom prst="rect">
            <a:avLst/>
          </a:prstGeom>
        </p:spPr>
        <p:txBody>
          <a:bodyPr/>
          <a:lstStyle/>
          <a:p>
            <a:r>
              <a:rPr lang="en-US" dirty="0" err="1" smtClean="0"/>
              <a:t>Quân</a:t>
            </a:r>
            <a:endParaRPr lang="en-US" dirty="0"/>
          </a:p>
        </p:txBody>
      </p:sp>
      <p:sp>
        <p:nvSpPr>
          <p:cNvPr id="4" name="Slide Number Placeholder 3"/>
          <p:cNvSpPr>
            <a:spLocks noGrp="1"/>
          </p:cNvSpPr>
          <p:nvPr>
            <p:ph type="sldNum" sz="quarter" idx="10"/>
          </p:nvPr>
        </p:nvSpPr>
        <p:spPr/>
        <p:txBody>
          <a:bodyPr/>
          <a:lstStyle/>
          <a:p>
            <a:fld id="{E1450DF8-DE33-1E4F-BF5D-94E5BA93E504}" type="slidenum">
              <a:rPr lang="en-US" smtClean="0"/>
              <a:t>70</a:t>
            </a:fld>
            <a:endParaRPr lang="en-US"/>
          </a:p>
        </p:txBody>
      </p:sp>
    </p:spTree>
    <p:extLst>
      <p:ext uri="{BB962C8B-B14F-4D97-AF65-F5344CB8AC3E}">
        <p14:creationId xmlns:p14="http://schemas.microsoft.com/office/powerpoint/2010/main" val="118842865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a:xfrm>
            <a:off x="685800" y="4400550"/>
            <a:ext cx="5486400" cy="3600450"/>
          </a:xfrm>
          <a:prstGeom prst="rect">
            <a:avLst/>
          </a:prstGeom>
        </p:spPr>
        <p:txBody>
          <a:bodyPr/>
          <a:lstStyle/>
          <a:p>
            <a:r>
              <a:rPr lang="en-US" dirty="0" err="1" smtClean="0"/>
              <a:t>Quân</a:t>
            </a:r>
            <a:endParaRPr lang="en-US" dirty="0"/>
          </a:p>
        </p:txBody>
      </p:sp>
      <p:sp>
        <p:nvSpPr>
          <p:cNvPr id="4" name="Slide Number Placeholder 3"/>
          <p:cNvSpPr>
            <a:spLocks noGrp="1"/>
          </p:cNvSpPr>
          <p:nvPr>
            <p:ph type="sldNum" sz="quarter" idx="10"/>
          </p:nvPr>
        </p:nvSpPr>
        <p:spPr/>
        <p:txBody>
          <a:bodyPr/>
          <a:lstStyle/>
          <a:p>
            <a:fld id="{E1450DF8-DE33-1E4F-BF5D-94E5BA93E504}" type="slidenum">
              <a:rPr lang="en-US" smtClean="0"/>
              <a:t>71</a:t>
            </a:fld>
            <a:endParaRPr lang="en-US"/>
          </a:p>
        </p:txBody>
      </p:sp>
    </p:spTree>
    <p:extLst>
      <p:ext uri="{BB962C8B-B14F-4D97-AF65-F5344CB8AC3E}">
        <p14:creationId xmlns:p14="http://schemas.microsoft.com/office/powerpoint/2010/main" val="409153068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a:xfrm>
            <a:off x="685800" y="4400550"/>
            <a:ext cx="5486400" cy="3600450"/>
          </a:xfrm>
          <a:prstGeom prst="rect">
            <a:avLst/>
          </a:prstGeom>
        </p:spPr>
        <p:txBody>
          <a:bodyPr/>
          <a:lstStyle/>
          <a:p>
            <a:r>
              <a:rPr lang="en-US" dirty="0" err="1" smtClean="0"/>
              <a:t>Quân</a:t>
            </a:r>
            <a:endParaRPr lang="en-US" dirty="0"/>
          </a:p>
        </p:txBody>
      </p:sp>
      <p:sp>
        <p:nvSpPr>
          <p:cNvPr id="4" name="Slide Number Placeholder 3"/>
          <p:cNvSpPr>
            <a:spLocks noGrp="1"/>
          </p:cNvSpPr>
          <p:nvPr>
            <p:ph type="sldNum" sz="quarter" idx="10"/>
          </p:nvPr>
        </p:nvSpPr>
        <p:spPr/>
        <p:txBody>
          <a:bodyPr/>
          <a:lstStyle/>
          <a:p>
            <a:fld id="{E1450DF8-DE33-1E4F-BF5D-94E5BA93E504}" type="slidenum">
              <a:rPr lang="en-US" smtClean="0"/>
              <a:t>72</a:t>
            </a:fld>
            <a:endParaRPr lang="en-US"/>
          </a:p>
        </p:txBody>
      </p:sp>
    </p:spTree>
    <p:extLst>
      <p:ext uri="{BB962C8B-B14F-4D97-AF65-F5344CB8AC3E}">
        <p14:creationId xmlns:p14="http://schemas.microsoft.com/office/powerpoint/2010/main" val="336324258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a:xfrm>
            <a:off x="685800" y="4400550"/>
            <a:ext cx="5486400" cy="3600450"/>
          </a:xfrm>
          <a:prstGeom prst="rect">
            <a:avLst/>
          </a:prstGeom>
        </p:spPr>
        <p:txBody>
          <a:bodyPr/>
          <a:lstStyle/>
          <a:p>
            <a:r>
              <a:rPr lang="en-US" dirty="0" err="1" smtClean="0"/>
              <a:t>Quân</a:t>
            </a:r>
            <a:endParaRPr lang="en-US" dirty="0"/>
          </a:p>
        </p:txBody>
      </p:sp>
      <p:sp>
        <p:nvSpPr>
          <p:cNvPr id="4" name="Slide Number Placeholder 3"/>
          <p:cNvSpPr>
            <a:spLocks noGrp="1"/>
          </p:cNvSpPr>
          <p:nvPr>
            <p:ph type="sldNum" sz="quarter" idx="10"/>
          </p:nvPr>
        </p:nvSpPr>
        <p:spPr/>
        <p:txBody>
          <a:bodyPr/>
          <a:lstStyle/>
          <a:p>
            <a:fld id="{E1450DF8-DE33-1E4F-BF5D-94E5BA93E504}" type="slidenum">
              <a:rPr lang="en-US" smtClean="0"/>
              <a:t>73</a:t>
            </a:fld>
            <a:endParaRPr lang="en-US"/>
          </a:p>
        </p:txBody>
      </p:sp>
    </p:spTree>
    <p:extLst>
      <p:ext uri="{BB962C8B-B14F-4D97-AF65-F5344CB8AC3E}">
        <p14:creationId xmlns:p14="http://schemas.microsoft.com/office/powerpoint/2010/main" val="183329210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a:xfrm>
            <a:off x="685800" y="4400550"/>
            <a:ext cx="5486400" cy="3600450"/>
          </a:xfrm>
          <a:prstGeom prst="rect">
            <a:avLst/>
          </a:prstGeom>
        </p:spPr>
        <p:txBody>
          <a:bodyPr/>
          <a:lstStyle/>
          <a:p>
            <a:r>
              <a:rPr lang="en-US" dirty="0" err="1" smtClean="0"/>
              <a:t>Quân</a:t>
            </a:r>
            <a:endParaRPr lang="en-US" dirty="0"/>
          </a:p>
        </p:txBody>
      </p:sp>
      <p:sp>
        <p:nvSpPr>
          <p:cNvPr id="4" name="Slide Number Placeholder 3"/>
          <p:cNvSpPr>
            <a:spLocks noGrp="1"/>
          </p:cNvSpPr>
          <p:nvPr>
            <p:ph type="sldNum" sz="quarter" idx="10"/>
          </p:nvPr>
        </p:nvSpPr>
        <p:spPr/>
        <p:txBody>
          <a:bodyPr/>
          <a:lstStyle/>
          <a:p>
            <a:fld id="{E1450DF8-DE33-1E4F-BF5D-94E5BA93E504}" type="slidenum">
              <a:rPr lang="en-US" smtClean="0"/>
              <a:t>74</a:t>
            </a:fld>
            <a:endParaRPr lang="en-US"/>
          </a:p>
        </p:txBody>
      </p:sp>
    </p:spTree>
    <p:extLst>
      <p:ext uri="{BB962C8B-B14F-4D97-AF65-F5344CB8AC3E}">
        <p14:creationId xmlns:p14="http://schemas.microsoft.com/office/powerpoint/2010/main" val="54549642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a:xfrm>
            <a:off x="685800" y="4400550"/>
            <a:ext cx="5486400" cy="3600450"/>
          </a:xfrm>
          <a:prstGeom prst="rect">
            <a:avLst/>
          </a:prstGeom>
        </p:spPr>
        <p:txBody>
          <a:bodyPr/>
          <a:lstStyle/>
          <a:p>
            <a:r>
              <a:rPr lang="en-US" dirty="0" err="1" smtClean="0"/>
              <a:t>Quân</a:t>
            </a:r>
            <a:endParaRPr lang="en-US" dirty="0"/>
          </a:p>
        </p:txBody>
      </p:sp>
      <p:sp>
        <p:nvSpPr>
          <p:cNvPr id="4" name="Slide Number Placeholder 3"/>
          <p:cNvSpPr>
            <a:spLocks noGrp="1"/>
          </p:cNvSpPr>
          <p:nvPr>
            <p:ph type="sldNum" sz="quarter" idx="10"/>
          </p:nvPr>
        </p:nvSpPr>
        <p:spPr/>
        <p:txBody>
          <a:bodyPr/>
          <a:lstStyle/>
          <a:p>
            <a:fld id="{E1450DF8-DE33-1E4F-BF5D-94E5BA93E504}" type="slidenum">
              <a:rPr lang="en-US" smtClean="0"/>
              <a:t>75</a:t>
            </a:fld>
            <a:endParaRPr lang="en-US"/>
          </a:p>
        </p:txBody>
      </p:sp>
    </p:spTree>
    <p:extLst>
      <p:ext uri="{BB962C8B-B14F-4D97-AF65-F5344CB8AC3E}">
        <p14:creationId xmlns:p14="http://schemas.microsoft.com/office/powerpoint/2010/main" val="310069081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a:xfrm>
            <a:off x="685800" y="4400550"/>
            <a:ext cx="5486400" cy="3600450"/>
          </a:xfrm>
          <a:prstGeom prst="rect">
            <a:avLst/>
          </a:prstGeom>
        </p:spPr>
        <p:txBody>
          <a:bodyPr/>
          <a:lstStyle/>
          <a:p>
            <a:r>
              <a:rPr lang="en-US" dirty="0" err="1" smtClean="0"/>
              <a:t>Quân</a:t>
            </a:r>
            <a:endParaRPr lang="en-US" dirty="0"/>
          </a:p>
        </p:txBody>
      </p:sp>
      <p:sp>
        <p:nvSpPr>
          <p:cNvPr id="4" name="Slide Number Placeholder 3"/>
          <p:cNvSpPr>
            <a:spLocks noGrp="1"/>
          </p:cNvSpPr>
          <p:nvPr>
            <p:ph type="sldNum" sz="quarter" idx="10"/>
          </p:nvPr>
        </p:nvSpPr>
        <p:spPr/>
        <p:txBody>
          <a:bodyPr/>
          <a:lstStyle/>
          <a:p>
            <a:fld id="{E1450DF8-DE33-1E4F-BF5D-94E5BA93E504}" type="slidenum">
              <a:rPr lang="en-US" smtClean="0"/>
              <a:t>76</a:t>
            </a:fld>
            <a:endParaRPr lang="en-US"/>
          </a:p>
        </p:txBody>
      </p:sp>
    </p:spTree>
    <p:extLst>
      <p:ext uri="{BB962C8B-B14F-4D97-AF65-F5344CB8AC3E}">
        <p14:creationId xmlns:p14="http://schemas.microsoft.com/office/powerpoint/2010/main" val="364131088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a:xfrm>
            <a:off x="685800" y="4400550"/>
            <a:ext cx="5486400" cy="3600450"/>
          </a:xfrm>
          <a:prstGeom prst="rect">
            <a:avLst/>
          </a:prstGeom>
        </p:spPr>
        <p:txBody>
          <a:bodyPr/>
          <a:lstStyle/>
          <a:p>
            <a:r>
              <a:rPr lang="en-US" dirty="0" err="1" smtClean="0"/>
              <a:t>Quân</a:t>
            </a:r>
            <a:endParaRPr lang="en-US" dirty="0"/>
          </a:p>
        </p:txBody>
      </p:sp>
      <p:sp>
        <p:nvSpPr>
          <p:cNvPr id="4" name="Slide Number Placeholder 3"/>
          <p:cNvSpPr>
            <a:spLocks noGrp="1"/>
          </p:cNvSpPr>
          <p:nvPr>
            <p:ph type="sldNum" sz="quarter" idx="10"/>
          </p:nvPr>
        </p:nvSpPr>
        <p:spPr/>
        <p:txBody>
          <a:bodyPr/>
          <a:lstStyle/>
          <a:p>
            <a:fld id="{E1450DF8-DE33-1E4F-BF5D-94E5BA93E504}" type="slidenum">
              <a:rPr lang="en-US" smtClean="0"/>
              <a:t>77</a:t>
            </a:fld>
            <a:endParaRPr lang="en-US"/>
          </a:p>
        </p:txBody>
      </p:sp>
    </p:spTree>
    <p:extLst>
      <p:ext uri="{BB962C8B-B14F-4D97-AF65-F5344CB8AC3E}">
        <p14:creationId xmlns:p14="http://schemas.microsoft.com/office/powerpoint/2010/main" val="330250470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a:xfrm>
            <a:off x="685800" y="4400550"/>
            <a:ext cx="5486400" cy="3600450"/>
          </a:xfrm>
          <a:prstGeom prst="rect">
            <a:avLst/>
          </a:prstGeom>
        </p:spPr>
        <p:txBody>
          <a:bodyPr/>
          <a:lstStyle/>
          <a:p>
            <a:r>
              <a:rPr lang="en-US" dirty="0" err="1" smtClean="0"/>
              <a:t>Quân</a:t>
            </a:r>
            <a:endParaRPr lang="en-US" dirty="0"/>
          </a:p>
        </p:txBody>
      </p:sp>
      <p:sp>
        <p:nvSpPr>
          <p:cNvPr id="4" name="Slide Number Placeholder 3"/>
          <p:cNvSpPr>
            <a:spLocks noGrp="1"/>
          </p:cNvSpPr>
          <p:nvPr>
            <p:ph type="sldNum" sz="quarter" idx="10"/>
          </p:nvPr>
        </p:nvSpPr>
        <p:spPr/>
        <p:txBody>
          <a:bodyPr/>
          <a:lstStyle/>
          <a:p>
            <a:fld id="{E1450DF8-DE33-1E4F-BF5D-94E5BA93E504}" type="slidenum">
              <a:rPr lang="en-US" smtClean="0"/>
              <a:t>78</a:t>
            </a:fld>
            <a:endParaRPr lang="en-US"/>
          </a:p>
        </p:txBody>
      </p:sp>
    </p:spTree>
    <p:extLst>
      <p:ext uri="{BB962C8B-B14F-4D97-AF65-F5344CB8AC3E}">
        <p14:creationId xmlns:p14="http://schemas.microsoft.com/office/powerpoint/2010/main" val="150282095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a:xfrm>
            <a:off x="685800" y="4400550"/>
            <a:ext cx="5486400" cy="3600450"/>
          </a:xfrm>
          <a:prstGeom prst="rect">
            <a:avLst/>
          </a:prstGeom>
        </p:spPr>
        <p:txBody>
          <a:bodyPr/>
          <a:lstStyle/>
          <a:p>
            <a:r>
              <a:rPr lang="en-US" dirty="0" err="1" smtClean="0"/>
              <a:t>Quân</a:t>
            </a:r>
            <a:endParaRPr lang="en-US" dirty="0"/>
          </a:p>
        </p:txBody>
      </p:sp>
      <p:sp>
        <p:nvSpPr>
          <p:cNvPr id="4" name="Slide Number Placeholder 3"/>
          <p:cNvSpPr>
            <a:spLocks noGrp="1"/>
          </p:cNvSpPr>
          <p:nvPr>
            <p:ph type="sldNum" sz="quarter" idx="10"/>
          </p:nvPr>
        </p:nvSpPr>
        <p:spPr/>
        <p:txBody>
          <a:bodyPr/>
          <a:lstStyle/>
          <a:p>
            <a:fld id="{E1450DF8-DE33-1E4F-BF5D-94E5BA93E504}" type="slidenum">
              <a:rPr lang="en-US" smtClean="0"/>
              <a:t>79</a:t>
            </a:fld>
            <a:endParaRPr lang="en-US"/>
          </a:p>
        </p:txBody>
      </p:sp>
    </p:spTree>
    <p:extLst>
      <p:ext uri="{BB962C8B-B14F-4D97-AF65-F5344CB8AC3E}">
        <p14:creationId xmlns:p14="http://schemas.microsoft.com/office/powerpoint/2010/main" val="3124133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a:xfrm>
            <a:off x="685800" y="4400550"/>
            <a:ext cx="5486400" cy="3600450"/>
          </a:xfrm>
          <a:prstGeom prst="rect">
            <a:avLst/>
          </a:prstGeom>
        </p:spPr>
        <p:txBody>
          <a:bodyPr/>
          <a:lstStyle/>
          <a:p>
            <a:r>
              <a:rPr lang="en-US" dirty="0" err="1" smtClean="0"/>
              <a:t>Thông</a:t>
            </a:r>
            <a:endParaRPr lang="en-US" dirty="0"/>
          </a:p>
        </p:txBody>
      </p:sp>
      <p:sp>
        <p:nvSpPr>
          <p:cNvPr id="4" name="Slide Number Placeholder 3"/>
          <p:cNvSpPr>
            <a:spLocks noGrp="1"/>
          </p:cNvSpPr>
          <p:nvPr>
            <p:ph type="sldNum" sz="quarter" idx="10"/>
          </p:nvPr>
        </p:nvSpPr>
        <p:spPr/>
        <p:txBody>
          <a:bodyPr/>
          <a:lstStyle/>
          <a:p>
            <a:fld id="{E1450DF8-DE33-1E4F-BF5D-94E5BA93E504}" type="slidenum">
              <a:rPr lang="en-US" smtClean="0"/>
              <a:t>8</a:t>
            </a:fld>
            <a:endParaRPr lang="en-US"/>
          </a:p>
        </p:txBody>
      </p:sp>
    </p:spTree>
    <p:extLst>
      <p:ext uri="{BB962C8B-B14F-4D97-AF65-F5344CB8AC3E}">
        <p14:creationId xmlns:p14="http://schemas.microsoft.com/office/powerpoint/2010/main" val="185319687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a:xfrm>
            <a:off x="685800" y="4400550"/>
            <a:ext cx="5486400" cy="3600450"/>
          </a:xfrm>
          <a:prstGeom prst="rect">
            <a:avLst/>
          </a:prstGeom>
        </p:spPr>
        <p:txBody>
          <a:bodyPr/>
          <a:lstStyle/>
          <a:p>
            <a:r>
              <a:rPr lang="en-US" dirty="0" err="1" smtClean="0"/>
              <a:t>Quân</a:t>
            </a:r>
            <a:endParaRPr lang="en-US" dirty="0"/>
          </a:p>
        </p:txBody>
      </p:sp>
      <p:sp>
        <p:nvSpPr>
          <p:cNvPr id="4" name="Slide Number Placeholder 3"/>
          <p:cNvSpPr>
            <a:spLocks noGrp="1"/>
          </p:cNvSpPr>
          <p:nvPr>
            <p:ph type="sldNum" sz="quarter" idx="10"/>
          </p:nvPr>
        </p:nvSpPr>
        <p:spPr/>
        <p:txBody>
          <a:bodyPr/>
          <a:lstStyle/>
          <a:p>
            <a:fld id="{E1450DF8-DE33-1E4F-BF5D-94E5BA93E504}" type="slidenum">
              <a:rPr lang="en-US" smtClean="0"/>
              <a:t>80</a:t>
            </a:fld>
            <a:endParaRPr lang="en-US"/>
          </a:p>
        </p:txBody>
      </p:sp>
    </p:spTree>
    <p:extLst>
      <p:ext uri="{BB962C8B-B14F-4D97-AF65-F5344CB8AC3E}">
        <p14:creationId xmlns:p14="http://schemas.microsoft.com/office/powerpoint/2010/main" val="4877043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a:xfrm>
            <a:off x="685800" y="4400550"/>
            <a:ext cx="5486400" cy="3600450"/>
          </a:xfrm>
          <a:prstGeom prst="rect">
            <a:avLst/>
          </a:prstGeom>
        </p:spPr>
        <p:txBody>
          <a:bodyPr/>
          <a:lstStyle/>
          <a:p>
            <a:r>
              <a:rPr lang="en-US" dirty="0" err="1" smtClean="0"/>
              <a:t>Quân</a:t>
            </a:r>
            <a:endParaRPr lang="en-US" dirty="0"/>
          </a:p>
        </p:txBody>
      </p:sp>
      <p:sp>
        <p:nvSpPr>
          <p:cNvPr id="4" name="Slide Number Placeholder 3"/>
          <p:cNvSpPr>
            <a:spLocks noGrp="1"/>
          </p:cNvSpPr>
          <p:nvPr>
            <p:ph type="sldNum" sz="quarter" idx="10"/>
          </p:nvPr>
        </p:nvSpPr>
        <p:spPr/>
        <p:txBody>
          <a:bodyPr/>
          <a:lstStyle/>
          <a:p>
            <a:fld id="{E1450DF8-DE33-1E4F-BF5D-94E5BA93E504}" type="slidenum">
              <a:rPr lang="en-US" smtClean="0"/>
              <a:t>81</a:t>
            </a:fld>
            <a:endParaRPr lang="en-US"/>
          </a:p>
        </p:txBody>
      </p:sp>
    </p:spTree>
    <p:extLst>
      <p:ext uri="{BB962C8B-B14F-4D97-AF65-F5344CB8AC3E}">
        <p14:creationId xmlns:p14="http://schemas.microsoft.com/office/powerpoint/2010/main" val="260710885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a:xfrm>
            <a:off x="685800" y="4400550"/>
            <a:ext cx="5486400" cy="3600450"/>
          </a:xfrm>
          <a:prstGeom prst="rect">
            <a:avLst/>
          </a:prstGeom>
        </p:spPr>
        <p:txBody>
          <a:bodyPr/>
          <a:lstStyle/>
          <a:p>
            <a:r>
              <a:rPr lang="en-US" dirty="0" err="1" smtClean="0"/>
              <a:t>Quân</a:t>
            </a:r>
            <a:endParaRPr lang="en-US" dirty="0"/>
          </a:p>
        </p:txBody>
      </p:sp>
      <p:sp>
        <p:nvSpPr>
          <p:cNvPr id="4" name="Slide Number Placeholder 3"/>
          <p:cNvSpPr>
            <a:spLocks noGrp="1"/>
          </p:cNvSpPr>
          <p:nvPr>
            <p:ph type="sldNum" sz="quarter" idx="10"/>
          </p:nvPr>
        </p:nvSpPr>
        <p:spPr/>
        <p:txBody>
          <a:bodyPr/>
          <a:lstStyle/>
          <a:p>
            <a:fld id="{E1450DF8-DE33-1E4F-BF5D-94E5BA93E504}" type="slidenum">
              <a:rPr lang="en-US" smtClean="0"/>
              <a:t>82</a:t>
            </a:fld>
            <a:endParaRPr lang="en-US"/>
          </a:p>
        </p:txBody>
      </p:sp>
    </p:spTree>
    <p:extLst>
      <p:ext uri="{BB962C8B-B14F-4D97-AF65-F5344CB8AC3E}">
        <p14:creationId xmlns:p14="http://schemas.microsoft.com/office/powerpoint/2010/main" val="130309227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a:xfrm>
            <a:off x="685800" y="4400550"/>
            <a:ext cx="5486400" cy="3600450"/>
          </a:xfrm>
          <a:prstGeom prst="rect">
            <a:avLst/>
          </a:prstGeom>
        </p:spPr>
        <p:txBody>
          <a:bodyPr/>
          <a:lstStyle/>
          <a:p>
            <a:r>
              <a:rPr lang="en-US" dirty="0" err="1" smtClean="0"/>
              <a:t>Quân</a:t>
            </a:r>
            <a:endParaRPr lang="en-US" dirty="0"/>
          </a:p>
        </p:txBody>
      </p:sp>
      <p:sp>
        <p:nvSpPr>
          <p:cNvPr id="4" name="Slide Number Placeholder 3"/>
          <p:cNvSpPr>
            <a:spLocks noGrp="1"/>
          </p:cNvSpPr>
          <p:nvPr>
            <p:ph type="sldNum" sz="quarter" idx="10"/>
          </p:nvPr>
        </p:nvSpPr>
        <p:spPr/>
        <p:txBody>
          <a:bodyPr/>
          <a:lstStyle/>
          <a:p>
            <a:fld id="{E1450DF8-DE33-1E4F-BF5D-94E5BA93E504}" type="slidenum">
              <a:rPr lang="en-US" smtClean="0"/>
              <a:t>83</a:t>
            </a:fld>
            <a:endParaRPr lang="en-US"/>
          </a:p>
        </p:txBody>
      </p:sp>
    </p:spTree>
    <p:extLst>
      <p:ext uri="{BB962C8B-B14F-4D97-AF65-F5344CB8AC3E}">
        <p14:creationId xmlns:p14="http://schemas.microsoft.com/office/powerpoint/2010/main" val="1571310466"/>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a:xfrm>
            <a:off x="685800" y="4400550"/>
            <a:ext cx="5486400" cy="3600450"/>
          </a:xfrm>
          <a:prstGeom prst="rect">
            <a:avLst/>
          </a:prstGeom>
        </p:spPr>
        <p:txBody>
          <a:bodyPr/>
          <a:lstStyle/>
          <a:p>
            <a:r>
              <a:rPr lang="en-US" dirty="0" err="1" smtClean="0"/>
              <a:t>Quân</a:t>
            </a:r>
            <a:endParaRPr lang="en-US" dirty="0"/>
          </a:p>
        </p:txBody>
      </p:sp>
      <p:sp>
        <p:nvSpPr>
          <p:cNvPr id="4" name="Slide Number Placeholder 3"/>
          <p:cNvSpPr>
            <a:spLocks noGrp="1"/>
          </p:cNvSpPr>
          <p:nvPr>
            <p:ph type="sldNum" sz="quarter" idx="10"/>
          </p:nvPr>
        </p:nvSpPr>
        <p:spPr/>
        <p:txBody>
          <a:bodyPr/>
          <a:lstStyle/>
          <a:p>
            <a:fld id="{E1450DF8-DE33-1E4F-BF5D-94E5BA93E504}" type="slidenum">
              <a:rPr lang="en-US" smtClean="0"/>
              <a:t>84</a:t>
            </a:fld>
            <a:endParaRPr lang="en-US"/>
          </a:p>
        </p:txBody>
      </p:sp>
    </p:spTree>
    <p:extLst>
      <p:ext uri="{BB962C8B-B14F-4D97-AF65-F5344CB8AC3E}">
        <p14:creationId xmlns:p14="http://schemas.microsoft.com/office/powerpoint/2010/main" val="2560091525"/>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a:xfrm>
            <a:off x="685800" y="4400550"/>
            <a:ext cx="5486400" cy="3600450"/>
          </a:xfrm>
          <a:prstGeom prst="rect">
            <a:avLst/>
          </a:prstGeom>
        </p:spPr>
        <p:txBody>
          <a:bodyPr/>
          <a:lstStyle/>
          <a:p>
            <a:r>
              <a:rPr lang="en-US" dirty="0" err="1" smtClean="0"/>
              <a:t>Quân</a:t>
            </a:r>
            <a:endParaRPr lang="en-US" dirty="0"/>
          </a:p>
        </p:txBody>
      </p:sp>
      <p:sp>
        <p:nvSpPr>
          <p:cNvPr id="4" name="Slide Number Placeholder 3"/>
          <p:cNvSpPr>
            <a:spLocks noGrp="1"/>
          </p:cNvSpPr>
          <p:nvPr>
            <p:ph type="sldNum" sz="quarter" idx="10"/>
          </p:nvPr>
        </p:nvSpPr>
        <p:spPr/>
        <p:txBody>
          <a:bodyPr/>
          <a:lstStyle/>
          <a:p>
            <a:fld id="{E1450DF8-DE33-1E4F-BF5D-94E5BA93E504}" type="slidenum">
              <a:rPr lang="en-US" smtClean="0"/>
              <a:t>85</a:t>
            </a:fld>
            <a:endParaRPr lang="en-US"/>
          </a:p>
        </p:txBody>
      </p:sp>
    </p:spTree>
    <p:extLst>
      <p:ext uri="{BB962C8B-B14F-4D97-AF65-F5344CB8AC3E}">
        <p14:creationId xmlns:p14="http://schemas.microsoft.com/office/powerpoint/2010/main" val="4181206144"/>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a:xfrm>
            <a:off x="685800" y="4400550"/>
            <a:ext cx="5486400" cy="3600450"/>
          </a:xfrm>
          <a:prstGeom prst="rect">
            <a:avLst/>
          </a:prstGeom>
        </p:spPr>
        <p:txBody>
          <a:bodyPr/>
          <a:lstStyle/>
          <a:p>
            <a:r>
              <a:rPr lang="en-US" dirty="0" err="1" smtClean="0"/>
              <a:t>Quân</a:t>
            </a:r>
            <a:endParaRPr lang="en-US" dirty="0"/>
          </a:p>
        </p:txBody>
      </p:sp>
      <p:sp>
        <p:nvSpPr>
          <p:cNvPr id="4" name="Slide Number Placeholder 3"/>
          <p:cNvSpPr>
            <a:spLocks noGrp="1"/>
          </p:cNvSpPr>
          <p:nvPr>
            <p:ph type="sldNum" sz="quarter" idx="10"/>
          </p:nvPr>
        </p:nvSpPr>
        <p:spPr/>
        <p:txBody>
          <a:bodyPr/>
          <a:lstStyle/>
          <a:p>
            <a:fld id="{E1450DF8-DE33-1E4F-BF5D-94E5BA93E504}" type="slidenum">
              <a:rPr lang="en-US" smtClean="0"/>
              <a:t>86</a:t>
            </a:fld>
            <a:endParaRPr lang="en-US"/>
          </a:p>
        </p:txBody>
      </p:sp>
    </p:spTree>
    <p:extLst>
      <p:ext uri="{BB962C8B-B14F-4D97-AF65-F5344CB8AC3E}">
        <p14:creationId xmlns:p14="http://schemas.microsoft.com/office/powerpoint/2010/main" val="612660876"/>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a:xfrm>
            <a:off x="685800" y="4400550"/>
            <a:ext cx="5486400" cy="3600450"/>
          </a:xfrm>
          <a:prstGeom prst="rect">
            <a:avLst/>
          </a:prstGeom>
        </p:spPr>
        <p:txBody>
          <a:bodyPr/>
          <a:lstStyle/>
          <a:p>
            <a:r>
              <a:rPr lang="en-US" dirty="0" err="1" smtClean="0"/>
              <a:t>Quân</a:t>
            </a:r>
            <a:endParaRPr lang="en-US" dirty="0"/>
          </a:p>
        </p:txBody>
      </p:sp>
      <p:sp>
        <p:nvSpPr>
          <p:cNvPr id="4" name="Slide Number Placeholder 3"/>
          <p:cNvSpPr>
            <a:spLocks noGrp="1"/>
          </p:cNvSpPr>
          <p:nvPr>
            <p:ph type="sldNum" sz="quarter" idx="10"/>
          </p:nvPr>
        </p:nvSpPr>
        <p:spPr/>
        <p:txBody>
          <a:bodyPr/>
          <a:lstStyle/>
          <a:p>
            <a:fld id="{E1450DF8-DE33-1E4F-BF5D-94E5BA93E504}" type="slidenum">
              <a:rPr lang="en-US" smtClean="0"/>
              <a:t>87</a:t>
            </a:fld>
            <a:endParaRPr lang="en-US"/>
          </a:p>
        </p:txBody>
      </p:sp>
    </p:spTree>
    <p:extLst>
      <p:ext uri="{BB962C8B-B14F-4D97-AF65-F5344CB8AC3E}">
        <p14:creationId xmlns:p14="http://schemas.microsoft.com/office/powerpoint/2010/main" val="3311096786"/>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a:xfrm>
            <a:off x="685800" y="4400550"/>
            <a:ext cx="5486400" cy="3600450"/>
          </a:xfrm>
          <a:prstGeom prst="rect">
            <a:avLst/>
          </a:prstGeom>
        </p:spPr>
        <p:txBody>
          <a:bodyPr/>
          <a:lstStyle/>
          <a:p>
            <a:r>
              <a:rPr lang="en-US" dirty="0" err="1" smtClean="0"/>
              <a:t>Quân</a:t>
            </a:r>
            <a:endParaRPr lang="en-US" dirty="0"/>
          </a:p>
        </p:txBody>
      </p:sp>
      <p:sp>
        <p:nvSpPr>
          <p:cNvPr id="4" name="Slide Number Placeholder 3"/>
          <p:cNvSpPr>
            <a:spLocks noGrp="1"/>
          </p:cNvSpPr>
          <p:nvPr>
            <p:ph type="sldNum" sz="quarter" idx="10"/>
          </p:nvPr>
        </p:nvSpPr>
        <p:spPr/>
        <p:txBody>
          <a:bodyPr/>
          <a:lstStyle/>
          <a:p>
            <a:fld id="{E1450DF8-DE33-1E4F-BF5D-94E5BA93E504}" type="slidenum">
              <a:rPr lang="en-US" smtClean="0"/>
              <a:t>88</a:t>
            </a:fld>
            <a:endParaRPr lang="en-US"/>
          </a:p>
        </p:txBody>
      </p:sp>
    </p:spTree>
    <p:extLst>
      <p:ext uri="{BB962C8B-B14F-4D97-AF65-F5344CB8AC3E}">
        <p14:creationId xmlns:p14="http://schemas.microsoft.com/office/powerpoint/2010/main" val="2925197000"/>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a:xfrm>
            <a:off x="685800" y="4400550"/>
            <a:ext cx="5486400" cy="3600450"/>
          </a:xfrm>
          <a:prstGeom prst="rect">
            <a:avLst/>
          </a:prstGeom>
        </p:spPr>
        <p:txBody>
          <a:bodyPr/>
          <a:lstStyle/>
          <a:p>
            <a:r>
              <a:rPr lang="en-US" dirty="0" err="1" smtClean="0"/>
              <a:t>Quân</a:t>
            </a:r>
            <a:endParaRPr lang="en-US" dirty="0"/>
          </a:p>
        </p:txBody>
      </p:sp>
      <p:sp>
        <p:nvSpPr>
          <p:cNvPr id="4" name="Slide Number Placeholder 3"/>
          <p:cNvSpPr>
            <a:spLocks noGrp="1"/>
          </p:cNvSpPr>
          <p:nvPr>
            <p:ph type="sldNum" sz="quarter" idx="10"/>
          </p:nvPr>
        </p:nvSpPr>
        <p:spPr/>
        <p:txBody>
          <a:bodyPr/>
          <a:lstStyle/>
          <a:p>
            <a:fld id="{E1450DF8-DE33-1E4F-BF5D-94E5BA93E504}" type="slidenum">
              <a:rPr lang="en-US" smtClean="0"/>
              <a:t>89</a:t>
            </a:fld>
            <a:endParaRPr lang="en-US"/>
          </a:p>
        </p:txBody>
      </p:sp>
    </p:spTree>
    <p:extLst>
      <p:ext uri="{BB962C8B-B14F-4D97-AF65-F5344CB8AC3E}">
        <p14:creationId xmlns:p14="http://schemas.microsoft.com/office/powerpoint/2010/main" val="5577075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a:xfrm>
            <a:off x="685800" y="4400550"/>
            <a:ext cx="5486400" cy="3600450"/>
          </a:xfrm>
          <a:prstGeom prst="rect">
            <a:avLst/>
          </a:prstGeom>
        </p:spPr>
        <p:txBody>
          <a:bodyPr/>
          <a:lstStyle/>
          <a:p>
            <a:r>
              <a:rPr lang="vi-VN" dirty="0" smtClean="0"/>
              <a:t>Để giải quyết cho các vấn đề trên, nhóm chúng tôi đưa ra 1 hệ thống mà tại đó những chuỗi cửa hang cà phê có thể tạo và quản lý các chiến dịch khuyến mãi của họ. Còn người dùng sẽ thông qua các chiến dịch đó lấy được những phần quà cho bản thân. Tôi xin giới thiệu về phần quản lý chiến dịch</a:t>
            </a:r>
            <a:endParaRPr lang="en-US" dirty="0"/>
          </a:p>
        </p:txBody>
      </p:sp>
      <p:sp>
        <p:nvSpPr>
          <p:cNvPr id="4" name="Slide Number Placeholder 3"/>
          <p:cNvSpPr>
            <a:spLocks noGrp="1"/>
          </p:cNvSpPr>
          <p:nvPr>
            <p:ph type="sldNum" sz="quarter" idx="10"/>
          </p:nvPr>
        </p:nvSpPr>
        <p:spPr/>
        <p:txBody>
          <a:bodyPr/>
          <a:lstStyle/>
          <a:p>
            <a:fld id="{E1450DF8-DE33-1E4F-BF5D-94E5BA93E504}" type="slidenum">
              <a:rPr lang="en-US" smtClean="0"/>
              <a:t>9</a:t>
            </a:fld>
            <a:endParaRPr lang="en-US"/>
          </a:p>
        </p:txBody>
      </p:sp>
    </p:spTree>
    <p:extLst>
      <p:ext uri="{BB962C8B-B14F-4D97-AF65-F5344CB8AC3E}">
        <p14:creationId xmlns:p14="http://schemas.microsoft.com/office/powerpoint/2010/main" val="508329438"/>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a:xfrm>
            <a:off x="685800" y="4400550"/>
            <a:ext cx="5486400" cy="3600450"/>
          </a:xfrm>
          <a:prstGeom prst="rect">
            <a:avLst/>
          </a:prstGeom>
        </p:spPr>
        <p:txBody>
          <a:bodyPr/>
          <a:lstStyle/>
          <a:p>
            <a:r>
              <a:rPr lang="en-US" dirty="0" err="1" smtClean="0"/>
              <a:t>Quân</a:t>
            </a:r>
            <a:endParaRPr lang="en-US" dirty="0"/>
          </a:p>
        </p:txBody>
      </p:sp>
      <p:sp>
        <p:nvSpPr>
          <p:cNvPr id="4" name="Slide Number Placeholder 3"/>
          <p:cNvSpPr>
            <a:spLocks noGrp="1"/>
          </p:cNvSpPr>
          <p:nvPr>
            <p:ph type="sldNum" sz="quarter" idx="10"/>
          </p:nvPr>
        </p:nvSpPr>
        <p:spPr/>
        <p:txBody>
          <a:bodyPr/>
          <a:lstStyle/>
          <a:p>
            <a:fld id="{E1450DF8-DE33-1E4F-BF5D-94E5BA93E504}" type="slidenum">
              <a:rPr lang="en-US" smtClean="0"/>
              <a:t>90</a:t>
            </a:fld>
            <a:endParaRPr lang="en-US"/>
          </a:p>
        </p:txBody>
      </p:sp>
    </p:spTree>
    <p:extLst>
      <p:ext uri="{BB962C8B-B14F-4D97-AF65-F5344CB8AC3E}">
        <p14:creationId xmlns:p14="http://schemas.microsoft.com/office/powerpoint/2010/main" val="4058085116"/>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a:xfrm>
            <a:off x="685800" y="4400550"/>
            <a:ext cx="5486400" cy="3600450"/>
          </a:xfrm>
          <a:prstGeom prst="rect">
            <a:avLst/>
          </a:prstGeom>
        </p:spPr>
        <p:txBody>
          <a:bodyPr/>
          <a:lstStyle/>
          <a:p>
            <a:r>
              <a:rPr lang="en-US" dirty="0" err="1" smtClean="0"/>
              <a:t>Quân</a:t>
            </a:r>
            <a:endParaRPr lang="en-US" dirty="0"/>
          </a:p>
        </p:txBody>
      </p:sp>
      <p:sp>
        <p:nvSpPr>
          <p:cNvPr id="4" name="Slide Number Placeholder 3"/>
          <p:cNvSpPr>
            <a:spLocks noGrp="1"/>
          </p:cNvSpPr>
          <p:nvPr>
            <p:ph type="sldNum" sz="quarter" idx="10"/>
          </p:nvPr>
        </p:nvSpPr>
        <p:spPr/>
        <p:txBody>
          <a:bodyPr/>
          <a:lstStyle/>
          <a:p>
            <a:fld id="{E1450DF8-DE33-1E4F-BF5D-94E5BA93E504}" type="slidenum">
              <a:rPr lang="en-US" smtClean="0"/>
              <a:t>91</a:t>
            </a:fld>
            <a:endParaRPr lang="en-US"/>
          </a:p>
        </p:txBody>
      </p:sp>
    </p:spTree>
    <p:extLst>
      <p:ext uri="{BB962C8B-B14F-4D97-AF65-F5344CB8AC3E}">
        <p14:creationId xmlns:p14="http://schemas.microsoft.com/office/powerpoint/2010/main" val="1805450957"/>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a:xfrm>
            <a:off x="685800" y="4400550"/>
            <a:ext cx="5486400" cy="3600450"/>
          </a:xfrm>
          <a:prstGeom prst="rect">
            <a:avLst/>
          </a:prstGeom>
        </p:spPr>
        <p:txBody>
          <a:bodyPr/>
          <a:lstStyle/>
          <a:p>
            <a:r>
              <a:rPr lang="en-US" dirty="0" err="1" smtClean="0"/>
              <a:t>Quân</a:t>
            </a:r>
            <a:endParaRPr lang="en-US" dirty="0"/>
          </a:p>
        </p:txBody>
      </p:sp>
      <p:sp>
        <p:nvSpPr>
          <p:cNvPr id="4" name="Slide Number Placeholder 3"/>
          <p:cNvSpPr>
            <a:spLocks noGrp="1"/>
          </p:cNvSpPr>
          <p:nvPr>
            <p:ph type="sldNum" sz="quarter" idx="10"/>
          </p:nvPr>
        </p:nvSpPr>
        <p:spPr/>
        <p:txBody>
          <a:bodyPr/>
          <a:lstStyle/>
          <a:p>
            <a:fld id="{E1450DF8-DE33-1E4F-BF5D-94E5BA93E504}" type="slidenum">
              <a:rPr lang="en-US" smtClean="0"/>
              <a:t>92</a:t>
            </a:fld>
            <a:endParaRPr lang="en-US"/>
          </a:p>
        </p:txBody>
      </p:sp>
    </p:spTree>
    <p:extLst>
      <p:ext uri="{BB962C8B-B14F-4D97-AF65-F5344CB8AC3E}">
        <p14:creationId xmlns:p14="http://schemas.microsoft.com/office/powerpoint/2010/main" val="4148161054"/>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a:xfrm>
            <a:off x="685800" y="4400550"/>
            <a:ext cx="5486400" cy="3600450"/>
          </a:xfrm>
          <a:prstGeom prst="rect">
            <a:avLst/>
          </a:prstGeom>
        </p:spPr>
        <p:txBody>
          <a:bodyPr/>
          <a:lstStyle/>
          <a:p>
            <a:r>
              <a:rPr lang="en-US" dirty="0" err="1" smtClean="0"/>
              <a:t>Quân</a:t>
            </a:r>
            <a:endParaRPr lang="en-US" dirty="0"/>
          </a:p>
        </p:txBody>
      </p:sp>
      <p:sp>
        <p:nvSpPr>
          <p:cNvPr id="4" name="Slide Number Placeholder 3"/>
          <p:cNvSpPr>
            <a:spLocks noGrp="1"/>
          </p:cNvSpPr>
          <p:nvPr>
            <p:ph type="sldNum" sz="quarter" idx="10"/>
          </p:nvPr>
        </p:nvSpPr>
        <p:spPr/>
        <p:txBody>
          <a:bodyPr/>
          <a:lstStyle/>
          <a:p>
            <a:fld id="{E1450DF8-DE33-1E4F-BF5D-94E5BA93E504}" type="slidenum">
              <a:rPr lang="en-US" smtClean="0"/>
              <a:t>93</a:t>
            </a:fld>
            <a:endParaRPr lang="en-US"/>
          </a:p>
        </p:txBody>
      </p:sp>
    </p:spTree>
    <p:extLst>
      <p:ext uri="{BB962C8B-B14F-4D97-AF65-F5344CB8AC3E}">
        <p14:creationId xmlns:p14="http://schemas.microsoft.com/office/powerpoint/2010/main" val="2193238621"/>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a:xfrm>
            <a:off x="685800" y="4400550"/>
            <a:ext cx="5486400" cy="3600450"/>
          </a:xfrm>
          <a:prstGeom prst="rect">
            <a:avLst/>
          </a:prstGeom>
        </p:spPr>
        <p:txBody>
          <a:bodyPr/>
          <a:lstStyle/>
          <a:p>
            <a:r>
              <a:rPr lang="en-US" dirty="0" err="1" smtClean="0"/>
              <a:t>Quân</a:t>
            </a:r>
            <a:endParaRPr lang="en-US" dirty="0"/>
          </a:p>
        </p:txBody>
      </p:sp>
      <p:sp>
        <p:nvSpPr>
          <p:cNvPr id="4" name="Slide Number Placeholder 3"/>
          <p:cNvSpPr>
            <a:spLocks noGrp="1"/>
          </p:cNvSpPr>
          <p:nvPr>
            <p:ph type="sldNum" sz="quarter" idx="10"/>
          </p:nvPr>
        </p:nvSpPr>
        <p:spPr/>
        <p:txBody>
          <a:bodyPr/>
          <a:lstStyle/>
          <a:p>
            <a:fld id="{E1450DF8-DE33-1E4F-BF5D-94E5BA93E504}" type="slidenum">
              <a:rPr lang="en-US" smtClean="0"/>
              <a:t>94</a:t>
            </a:fld>
            <a:endParaRPr lang="en-US"/>
          </a:p>
        </p:txBody>
      </p:sp>
    </p:spTree>
    <p:extLst>
      <p:ext uri="{BB962C8B-B14F-4D97-AF65-F5344CB8AC3E}">
        <p14:creationId xmlns:p14="http://schemas.microsoft.com/office/powerpoint/2010/main" val="968313659"/>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a:xfrm>
            <a:off x="685800" y="4400550"/>
            <a:ext cx="5486400" cy="3600450"/>
          </a:xfrm>
          <a:prstGeom prst="rect">
            <a:avLst/>
          </a:prstGeom>
        </p:spPr>
        <p:txBody>
          <a:bodyPr/>
          <a:lstStyle/>
          <a:p>
            <a:r>
              <a:rPr lang="en-US" dirty="0" err="1" smtClean="0"/>
              <a:t>Quân</a:t>
            </a:r>
            <a:endParaRPr lang="en-US" dirty="0"/>
          </a:p>
        </p:txBody>
      </p:sp>
      <p:sp>
        <p:nvSpPr>
          <p:cNvPr id="4" name="Slide Number Placeholder 3"/>
          <p:cNvSpPr>
            <a:spLocks noGrp="1"/>
          </p:cNvSpPr>
          <p:nvPr>
            <p:ph type="sldNum" sz="quarter" idx="10"/>
          </p:nvPr>
        </p:nvSpPr>
        <p:spPr/>
        <p:txBody>
          <a:bodyPr/>
          <a:lstStyle/>
          <a:p>
            <a:fld id="{E1450DF8-DE33-1E4F-BF5D-94E5BA93E504}" type="slidenum">
              <a:rPr lang="en-US" smtClean="0"/>
              <a:t>95</a:t>
            </a:fld>
            <a:endParaRPr lang="en-US"/>
          </a:p>
        </p:txBody>
      </p:sp>
    </p:spTree>
    <p:extLst>
      <p:ext uri="{BB962C8B-B14F-4D97-AF65-F5344CB8AC3E}">
        <p14:creationId xmlns:p14="http://schemas.microsoft.com/office/powerpoint/2010/main" val="4021530978"/>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a:xfrm>
            <a:off x="685800" y="4400550"/>
            <a:ext cx="5486400" cy="3600450"/>
          </a:xfrm>
          <a:prstGeom prst="rect">
            <a:avLst/>
          </a:prstGeom>
        </p:spPr>
        <p:txBody>
          <a:bodyPr/>
          <a:lstStyle/>
          <a:p>
            <a:r>
              <a:rPr lang="en-US" dirty="0" err="1" smtClean="0"/>
              <a:t>Quân</a:t>
            </a:r>
            <a:endParaRPr lang="en-US" dirty="0"/>
          </a:p>
        </p:txBody>
      </p:sp>
      <p:sp>
        <p:nvSpPr>
          <p:cNvPr id="4" name="Slide Number Placeholder 3"/>
          <p:cNvSpPr>
            <a:spLocks noGrp="1"/>
          </p:cNvSpPr>
          <p:nvPr>
            <p:ph type="sldNum" sz="quarter" idx="10"/>
          </p:nvPr>
        </p:nvSpPr>
        <p:spPr/>
        <p:txBody>
          <a:bodyPr/>
          <a:lstStyle/>
          <a:p>
            <a:fld id="{E1450DF8-DE33-1E4F-BF5D-94E5BA93E504}" type="slidenum">
              <a:rPr lang="en-US" smtClean="0"/>
              <a:t>96</a:t>
            </a:fld>
            <a:endParaRPr lang="en-US"/>
          </a:p>
        </p:txBody>
      </p:sp>
    </p:spTree>
    <p:extLst>
      <p:ext uri="{BB962C8B-B14F-4D97-AF65-F5344CB8AC3E}">
        <p14:creationId xmlns:p14="http://schemas.microsoft.com/office/powerpoint/2010/main" val="166103799"/>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a:xfrm>
            <a:off x="685800" y="4400550"/>
            <a:ext cx="5486400" cy="3600450"/>
          </a:xfrm>
          <a:prstGeom prst="rect">
            <a:avLst/>
          </a:prstGeom>
        </p:spPr>
        <p:txBody>
          <a:bodyPr/>
          <a:lstStyle/>
          <a:p>
            <a:r>
              <a:rPr lang="en-US" dirty="0" err="1" smtClean="0"/>
              <a:t>Trình</a:t>
            </a:r>
            <a:r>
              <a:rPr lang="en-US" baseline="0" dirty="0" smtClean="0"/>
              <a:t> </a:t>
            </a:r>
            <a:r>
              <a:rPr lang="en-US" baseline="0" dirty="0" err="1" smtClean="0"/>
              <a:t>bày</a:t>
            </a:r>
            <a:r>
              <a:rPr lang="en-US" baseline="0" dirty="0" smtClean="0"/>
              <a:t> </a:t>
            </a:r>
            <a:r>
              <a:rPr lang="en-US" baseline="0" dirty="0" err="1" smtClean="0"/>
              <a:t>hướng</a:t>
            </a:r>
            <a:r>
              <a:rPr lang="en-US" baseline="0" dirty="0" smtClean="0"/>
              <a:t> </a:t>
            </a:r>
            <a:r>
              <a:rPr lang="en-US" baseline="0" dirty="0" err="1" smtClean="0"/>
              <a:t>phát</a:t>
            </a:r>
            <a:r>
              <a:rPr lang="en-US" baseline="0" dirty="0" smtClean="0"/>
              <a:t> </a:t>
            </a:r>
            <a:r>
              <a:rPr lang="en-US" baseline="0" dirty="0" err="1" smtClean="0"/>
              <a:t>triển</a:t>
            </a:r>
            <a:r>
              <a:rPr lang="en-US" baseline="0" dirty="0" smtClean="0"/>
              <a:t> </a:t>
            </a:r>
            <a:r>
              <a:rPr lang="en-US" baseline="0" dirty="0" err="1" smtClean="0"/>
              <a:t>trong</a:t>
            </a:r>
            <a:r>
              <a:rPr lang="en-US" baseline="0" dirty="0" smtClean="0"/>
              <a:t> </a:t>
            </a:r>
            <a:r>
              <a:rPr lang="en-US" baseline="0" dirty="0" err="1" smtClean="0"/>
              <a:t>tương</a:t>
            </a:r>
            <a:r>
              <a:rPr lang="en-US" baseline="0" dirty="0" smtClean="0"/>
              <a:t> </a:t>
            </a:r>
            <a:r>
              <a:rPr lang="en-US" baseline="0" dirty="0" err="1" smtClean="0"/>
              <a:t>lai</a:t>
            </a:r>
            <a:endParaRPr lang="en-US" dirty="0"/>
          </a:p>
        </p:txBody>
      </p:sp>
      <p:sp>
        <p:nvSpPr>
          <p:cNvPr id="4" name="Slide Number Placeholder 3"/>
          <p:cNvSpPr>
            <a:spLocks noGrp="1"/>
          </p:cNvSpPr>
          <p:nvPr>
            <p:ph type="sldNum" sz="quarter" idx="10"/>
          </p:nvPr>
        </p:nvSpPr>
        <p:spPr/>
        <p:txBody>
          <a:bodyPr/>
          <a:lstStyle/>
          <a:p>
            <a:fld id="{E1450DF8-DE33-1E4F-BF5D-94E5BA93E504}" type="slidenum">
              <a:rPr lang="en-US" smtClean="0"/>
              <a:t>97</a:t>
            </a:fld>
            <a:endParaRPr lang="en-US"/>
          </a:p>
        </p:txBody>
      </p:sp>
    </p:spTree>
    <p:extLst>
      <p:ext uri="{BB962C8B-B14F-4D97-AF65-F5344CB8AC3E}">
        <p14:creationId xmlns:p14="http://schemas.microsoft.com/office/powerpoint/2010/main" val="2497425390"/>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p:cNvSpPr>
            <a:spLocks noGrp="1"/>
          </p:cNvSpPr>
          <p:nvPr>
            <p:ph type="sldNum" sz="quarter" idx="10"/>
          </p:nvPr>
        </p:nvSpPr>
        <p:spPr/>
        <p:txBody>
          <a:bodyPr/>
          <a:lstStyle/>
          <a:p>
            <a:fld id="{E1450DF8-DE33-1E4F-BF5D-94E5BA93E504}" type="slidenum">
              <a:rPr lang="en-US" smtClean="0"/>
              <a:t>98</a:t>
            </a:fld>
            <a:endParaRPr lang="en-US"/>
          </a:p>
        </p:txBody>
      </p:sp>
    </p:spTree>
    <p:extLst>
      <p:ext uri="{BB962C8B-B14F-4D97-AF65-F5344CB8AC3E}">
        <p14:creationId xmlns:p14="http://schemas.microsoft.com/office/powerpoint/2010/main" val="2731445092"/>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p:cNvSpPr>
            <a:spLocks noGrp="1"/>
          </p:cNvSpPr>
          <p:nvPr>
            <p:ph type="sldNum" sz="quarter" idx="10"/>
          </p:nvPr>
        </p:nvSpPr>
        <p:spPr/>
        <p:txBody>
          <a:bodyPr/>
          <a:lstStyle/>
          <a:p>
            <a:fld id="{E1450DF8-DE33-1E4F-BF5D-94E5BA93E504}" type="slidenum">
              <a:rPr lang="en-US" smtClean="0"/>
              <a:t>99</a:t>
            </a:fld>
            <a:endParaRPr lang="en-US"/>
          </a:p>
        </p:txBody>
      </p:sp>
    </p:spTree>
    <p:extLst>
      <p:ext uri="{BB962C8B-B14F-4D97-AF65-F5344CB8AC3E}">
        <p14:creationId xmlns:p14="http://schemas.microsoft.com/office/powerpoint/2010/main" val="28289923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822960" y="758952"/>
            <a:ext cx="75438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825038" y="4455621"/>
            <a:ext cx="75438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B3688231-AE64-4FF7-A0DF-B50F52460C03}" type="datetime1">
              <a:rPr lang="en-US" smtClean="0"/>
              <a:pPr/>
              <a:t>09-12-2016</a:t>
            </a:fld>
            <a:endParaRPr lang="en-US"/>
          </a:p>
        </p:txBody>
      </p:sp>
      <p:sp>
        <p:nvSpPr>
          <p:cNvPr id="5" name="Footer Placeholder 4"/>
          <p:cNvSpPr>
            <a:spLocks noGrp="1"/>
          </p:cNvSpPr>
          <p:nvPr>
            <p:ph type="ftr" sz="quarter" idx="11"/>
          </p:nvPr>
        </p:nvSpPr>
        <p:spPr/>
        <p:txBody>
          <a:bodyPr/>
          <a:lstStyle/>
          <a:p>
            <a:r>
              <a:rPr lang="en-US" smtClean="0"/>
              <a:t>Apartment management and society communication system</a:t>
            </a:r>
            <a:endParaRPr lang="en-US"/>
          </a:p>
        </p:txBody>
      </p:sp>
      <p:sp>
        <p:nvSpPr>
          <p:cNvPr id="6" name="Slide Number Placeholder 5"/>
          <p:cNvSpPr>
            <a:spLocks noGrp="1"/>
          </p:cNvSpPr>
          <p:nvPr>
            <p:ph type="sldNum" sz="quarter" idx="12"/>
          </p:nvPr>
        </p:nvSpPr>
        <p:spPr/>
        <p:txBody>
          <a:bodyPr/>
          <a:lstStyle/>
          <a:p>
            <a:fld id="{EFDD8849-33DF-F342-A629-23F159662703}" type="slidenum">
              <a:rPr lang="en-US" smtClean="0"/>
              <a:pPr/>
              <a:t>‹#›</a:t>
            </a:fld>
            <a:endParaRPr lang="en-US"/>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927104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6560147-9198-42A7-BD48-1C0A96DBDE03}" type="datetime1">
              <a:rPr lang="en-US" smtClean="0"/>
              <a:pPr/>
              <a:t>09-12-2016</a:t>
            </a:fld>
            <a:endParaRPr lang="en-US"/>
          </a:p>
        </p:txBody>
      </p:sp>
      <p:sp>
        <p:nvSpPr>
          <p:cNvPr id="5" name="Footer Placeholder 4"/>
          <p:cNvSpPr>
            <a:spLocks noGrp="1"/>
          </p:cNvSpPr>
          <p:nvPr>
            <p:ph type="ftr" sz="quarter" idx="11"/>
          </p:nvPr>
        </p:nvSpPr>
        <p:spPr/>
        <p:txBody>
          <a:bodyPr/>
          <a:lstStyle/>
          <a:p>
            <a:r>
              <a:rPr lang="en-US" smtClean="0"/>
              <a:t>Apartment management and society communication system</a:t>
            </a:r>
            <a:endParaRPr lang="en-US"/>
          </a:p>
        </p:txBody>
      </p:sp>
      <p:sp>
        <p:nvSpPr>
          <p:cNvPr id="6" name="Slide Number Placeholder 5"/>
          <p:cNvSpPr>
            <a:spLocks noGrp="1"/>
          </p:cNvSpPr>
          <p:nvPr>
            <p:ph type="sldNum" sz="quarter" idx="12"/>
          </p:nvPr>
        </p:nvSpPr>
        <p:spPr/>
        <p:txBody>
          <a:bodyPr/>
          <a:lstStyle/>
          <a:p>
            <a:fld id="{EFDD8849-33DF-F342-A629-23F159662703}" type="slidenum">
              <a:rPr lang="en-US" smtClean="0"/>
              <a:pPr/>
              <a:t>‹#›</a:t>
            </a:fld>
            <a:endParaRPr lang="en-US"/>
          </a:p>
        </p:txBody>
      </p:sp>
    </p:spTree>
    <p:extLst>
      <p:ext uri="{BB962C8B-B14F-4D97-AF65-F5344CB8AC3E}">
        <p14:creationId xmlns:p14="http://schemas.microsoft.com/office/powerpoint/2010/main" val="18111705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6543675" y="412302"/>
            <a:ext cx="1971675" cy="575989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0" y="412302"/>
            <a:ext cx="5800725" cy="5759898"/>
          </a:xfrm>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9D736A6-B1C3-4D4E-8FF5-6BB8B91242C5}" type="datetime1">
              <a:rPr lang="en-US" smtClean="0"/>
              <a:pPr/>
              <a:t>09-12-2016</a:t>
            </a:fld>
            <a:endParaRPr lang="en-US"/>
          </a:p>
        </p:txBody>
      </p:sp>
      <p:sp>
        <p:nvSpPr>
          <p:cNvPr id="5" name="Footer Placeholder 4"/>
          <p:cNvSpPr>
            <a:spLocks noGrp="1"/>
          </p:cNvSpPr>
          <p:nvPr>
            <p:ph type="ftr" sz="quarter" idx="11"/>
          </p:nvPr>
        </p:nvSpPr>
        <p:spPr/>
        <p:txBody>
          <a:bodyPr/>
          <a:lstStyle/>
          <a:p>
            <a:r>
              <a:rPr lang="en-US" smtClean="0"/>
              <a:t>Apartment management and society communication system</a:t>
            </a:r>
            <a:endParaRPr lang="en-US"/>
          </a:p>
        </p:txBody>
      </p:sp>
      <p:sp>
        <p:nvSpPr>
          <p:cNvPr id="6" name="Slide Number Placeholder 5"/>
          <p:cNvSpPr>
            <a:spLocks noGrp="1"/>
          </p:cNvSpPr>
          <p:nvPr>
            <p:ph type="sldNum" sz="quarter" idx="12"/>
          </p:nvPr>
        </p:nvSpPr>
        <p:spPr/>
        <p:txBody>
          <a:bodyPr/>
          <a:lstStyle/>
          <a:p>
            <a:fld id="{EFDD8849-33DF-F342-A629-23F159662703}" type="slidenum">
              <a:rPr lang="en-US" smtClean="0"/>
              <a:pPr/>
              <a:t>‹#›</a:t>
            </a:fld>
            <a:endParaRPr lang="en-US"/>
          </a:p>
        </p:txBody>
      </p:sp>
    </p:spTree>
    <p:extLst>
      <p:ext uri="{BB962C8B-B14F-4D97-AF65-F5344CB8AC3E}">
        <p14:creationId xmlns:p14="http://schemas.microsoft.com/office/powerpoint/2010/main" val="420197404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822960" y="2123768"/>
            <a:ext cx="7543800" cy="374532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Title 10"/>
          <p:cNvSpPr>
            <a:spLocks noGrp="1"/>
          </p:cNvSpPr>
          <p:nvPr>
            <p:ph type="title"/>
          </p:nvPr>
        </p:nvSpPr>
        <p:spPr/>
        <p:txBody>
          <a:bodyPr/>
          <a:lstStyle/>
          <a:p>
            <a:r>
              <a:rPr lang="en-US" dirty="0" smtClean="0"/>
              <a:t>Click to edit Master title style</a:t>
            </a:r>
            <a:endParaRPr lang="en-US" dirty="0"/>
          </a:p>
        </p:txBody>
      </p:sp>
      <p:sp>
        <p:nvSpPr>
          <p:cNvPr id="2" name="Date Placeholder 1"/>
          <p:cNvSpPr>
            <a:spLocks noGrp="1"/>
          </p:cNvSpPr>
          <p:nvPr>
            <p:ph type="dt" sz="half" idx="10"/>
          </p:nvPr>
        </p:nvSpPr>
        <p:spPr/>
        <p:txBody>
          <a:bodyPr/>
          <a:lstStyle/>
          <a:p>
            <a:fld id="{C00D6CBE-A1FD-475D-AB13-E332D5E00AC6}" type="datetime1">
              <a:rPr lang="en-US" smtClean="0"/>
              <a:pPr/>
              <a:t>09-12-2016</a:t>
            </a:fld>
            <a:endParaRPr lang="en-US"/>
          </a:p>
        </p:txBody>
      </p:sp>
      <p:sp>
        <p:nvSpPr>
          <p:cNvPr id="4" name="Footer Placeholder 3"/>
          <p:cNvSpPr>
            <a:spLocks noGrp="1"/>
          </p:cNvSpPr>
          <p:nvPr>
            <p:ph type="ftr" sz="quarter" idx="11"/>
          </p:nvPr>
        </p:nvSpPr>
        <p:spPr/>
        <p:txBody>
          <a:bodyPr/>
          <a:lstStyle/>
          <a:p>
            <a:r>
              <a:rPr lang="en-US" smtClean="0"/>
              <a:t>Apartment management and society communication system</a:t>
            </a:r>
            <a:endParaRPr lang="en-US" dirty="0" smtClean="0"/>
          </a:p>
        </p:txBody>
      </p:sp>
      <p:sp>
        <p:nvSpPr>
          <p:cNvPr id="5" name="Slide Number Placeholder 4"/>
          <p:cNvSpPr>
            <a:spLocks noGrp="1"/>
          </p:cNvSpPr>
          <p:nvPr>
            <p:ph type="sldNum" sz="quarter" idx="12"/>
          </p:nvPr>
        </p:nvSpPr>
        <p:spPr/>
        <p:txBody>
          <a:bodyPr/>
          <a:lstStyle/>
          <a:p>
            <a:fld id="{EFDD8849-33DF-F342-A629-23F159662703}" type="slidenum">
              <a:rPr lang="en-US" smtClean="0"/>
              <a:pPr/>
              <a:t>‹#›</a:t>
            </a:fld>
            <a:endParaRPr lang="en-US"/>
          </a:p>
        </p:txBody>
      </p:sp>
    </p:spTree>
    <p:extLst>
      <p:ext uri="{BB962C8B-B14F-4D97-AF65-F5344CB8AC3E}">
        <p14:creationId xmlns:p14="http://schemas.microsoft.com/office/powerpoint/2010/main" val="1425140748"/>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00D6CBE-A1FD-475D-AB13-E332D5E00AC6}" type="datetime1">
              <a:rPr lang="en-US" smtClean="0"/>
              <a:pPr/>
              <a:t>09-12-2016</a:t>
            </a:fld>
            <a:endParaRPr lang="en-US"/>
          </a:p>
        </p:txBody>
      </p:sp>
      <p:sp>
        <p:nvSpPr>
          <p:cNvPr id="5" name="Footer Placeholder 4"/>
          <p:cNvSpPr>
            <a:spLocks noGrp="1"/>
          </p:cNvSpPr>
          <p:nvPr>
            <p:ph type="ftr" sz="quarter" idx="11"/>
          </p:nvPr>
        </p:nvSpPr>
        <p:spPr/>
        <p:txBody>
          <a:bodyPr/>
          <a:lstStyle/>
          <a:p>
            <a:r>
              <a:rPr lang="en-US" smtClean="0"/>
              <a:t>Apartment management and society communication system</a:t>
            </a:r>
            <a:endParaRPr lang="en-US" dirty="0" smtClean="0"/>
          </a:p>
        </p:txBody>
      </p:sp>
      <p:sp>
        <p:nvSpPr>
          <p:cNvPr id="6" name="Slide Number Placeholder 5"/>
          <p:cNvSpPr>
            <a:spLocks noGrp="1"/>
          </p:cNvSpPr>
          <p:nvPr>
            <p:ph type="sldNum" sz="quarter" idx="12"/>
          </p:nvPr>
        </p:nvSpPr>
        <p:spPr/>
        <p:txBody>
          <a:bodyPr/>
          <a:lstStyle/>
          <a:p>
            <a:fld id="{EFDD8849-33DF-F342-A629-23F159662703}" type="slidenum">
              <a:rPr lang="en-US" smtClean="0"/>
              <a:pPr/>
              <a:t>‹#›</a:t>
            </a:fld>
            <a:endParaRPr lang="en-US"/>
          </a:p>
        </p:txBody>
      </p:sp>
    </p:spTree>
    <p:extLst>
      <p:ext uri="{BB962C8B-B14F-4D97-AF65-F5344CB8AC3E}">
        <p14:creationId xmlns:p14="http://schemas.microsoft.com/office/powerpoint/2010/main" val="38409551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758952"/>
            <a:ext cx="75438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822960" y="4453128"/>
            <a:ext cx="75438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D9DD580-8231-464A-A653-389C5700C3F0}" type="datetime1">
              <a:rPr lang="en-US" smtClean="0"/>
              <a:pPr/>
              <a:t>09-12-2016</a:t>
            </a:fld>
            <a:endParaRPr lang="en-US"/>
          </a:p>
        </p:txBody>
      </p:sp>
      <p:sp>
        <p:nvSpPr>
          <p:cNvPr id="5" name="Footer Placeholder 4"/>
          <p:cNvSpPr>
            <a:spLocks noGrp="1"/>
          </p:cNvSpPr>
          <p:nvPr>
            <p:ph type="ftr" sz="quarter" idx="11"/>
          </p:nvPr>
        </p:nvSpPr>
        <p:spPr/>
        <p:txBody>
          <a:bodyPr/>
          <a:lstStyle/>
          <a:p>
            <a:r>
              <a:rPr lang="en-US" smtClean="0"/>
              <a:t>Apartment management and society communication system</a:t>
            </a:r>
            <a:endParaRPr lang="en-US"/>
          </a:p>
        </p:txBody>
      </p:sp>
      <p:sp>
        <p:nvSpPr>
          <p:cNvPr id="6" name="Slide Number Placeholder 5"/>
          <p:cNvSpPr>
            <a:spLocks noGrp="1"/>
          </p:cNvSpPr>
          <p:nvPr>
            <p:ph type="sldNum" sz="quarter" idx="12"/>
          </p:nvPr>
        </p:nvSpPr>
        <p:spPr/>
        <p:txBody>
          <a:bodyPr/>
          <a:lstStyle/>
          <a:p>
            <a:fld id="{EFDD8849-33DF-F342-A629-23F159662703}" type="slidenum">
              <a:rPr lang="en-US" smtClean="0"/>
              <a:pPr/>
              <a:t>‹#›</a:t>
            </a:fld>
            <a:endParaRPr lang="en-US"/>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317477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822960" y="286604"/>
            <a:ext cx="7543800" cy="1450757"/>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822960" y="1845734"/>
            <a:ext cx="370332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63440" y="1845735"/>
            <a:ext cx="370332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02A2242E-AD49-4C63-94DA-1814DC0F0F14}" type="datetime1">
              <a:rPr lang="en-US" smtClean="0"/>
              <a:pPr/>
              <a:t>09-12-2016</a:t>
            </a:fld>
            <a:endParaRPr lang="en-US"/>
          </a:p>
        </p:txBody>
      </p:sp>
      <p:sp>
        <p:nvSpPr>
          <p:cNvPr id="6" name="Footer Placeholder 5"/>
          <p:cNvSpPr>
            <a:spLocks noGrp="1"/>
          </p:cNvSpPr>
          <p:nvPr>
            <p:ph type="ftr" sz="quarter" idx="11"/>
          </p:nvPr>
        </p:nvSpPr>
        <p:spPr/>
        <p:txBody>
          <a:bodyPr/>
          <a:lstStyle/>
          <a:p>
            <a:r>
              <a:rPr lang="en-US" smtClean="0"/>
              <a:t>Apartment management and society communication system</a:t>
            </a:r>
            <a:endParaRPr lang="en-US"/>
          </a:p>
        </p:txBody>
      </p:sp>
      <p:sp>
        <p:nvSpPr>
          <p:cNvPr id="7" name="Slide Number Placeholder 6"/>
          <p:cNvSpPr>
            <a:spLocks noGrp="1"/>
          </p:cNvSpPr>
          <p:nvPr>
            <p:ph type="sldNum" sz="quarter" idx="12"/>
          </p:nvPr>
        </p:nvSpPr>
        <p:spPr/>
        <p:txBody>
          <a:bodyPr/>
          <a:lstStyle/>
          <a:p>
            <a:fld id="{EFDD8849-33DF-F342-A629-23F159662703}" type="slidenum">
              <a:rPr lang="en-US" smtClean="0"/>
              <a:pPr/>
              <a:t>‹#›</a:t>
            </a:fld>
            <a:endParaRPr lang="en-US"/>
          </a:p>
        </p:txBody>
      </p:sp>
    </p:spTree>
    <p:extLst>
      <p:ext uri="{BB962C8B-B14F-4D97-AF65-F5344CB8AC3E}">
        <p14:creationId xmlns:p14="http://schemas.microsoft.com/office/powerpoint/2010/main" val="30562627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822960" y="286604"/>
            <a:ext cx="7543800" cy="145075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82296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22960" y="2582334"/>
            <a:ext cx="3703320" cy="337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6344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63440" y="2582334"/>
            <a:ext cx="3703320" cy="337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0A834B55-8E6C-418D-992B-905239790072}" type="datetime1">
              <a:rPr lang="en-US" smtClean="0"/>
              <a:pPr/>
              <a:t>09-12-2016</a:t>
            </a:fld>
            <a:endParaRPr lang="en-US"/>
          </a:p>
        </p:txBody>
      </p:sp>
      <p:sp>
        <p:nvSpPr>
          <p:cNvPr id="8" name="Footer Placeholder 7"/>
          <p:cNvSpPr>
            <a:spLocks noGrp="1"/>
          </p:cNvSpPr>
          <p:nvPr>
            <p:ph type="ftr" sz="quarter" idx="11"/>
          </p:nvPr>
        </p:nvSpPr>
        <p:spPr/>
        <p:txBody>
          <a:bodyPr/>
          <a:lstStyle/>
          <a:p>
            <a:r>
              <a:rPr lang="en-US" smtClean="0"/>
              <a:t>Apartment management and society communication system</a:t>
            </a:r>
            <a:endParaRPr lang="en-US"/>
          </a:p>
        </p:txBody>
      </p:sp>
      <p:sp>
        <p:nvSpPr>
          <p:cNvPr id="9" name="Slide Number Placeholder 8"/>
          <p:cNvSpPr>
            <a:spLocks noGrp="1"/>
          </p:cNvSpPr>
          <p:nvPr>
            <p:ph type="sldNum" sz="quarter" idx="12"/>
          </p:nvPr>
        </p:nvSpPr>
        <p:spPr/>
        <p:txBody>
          <a:bodyPr/>
          <a:lstStyle/>
          <a:p>
            <a:fld id="{EFDD8849-33DF-F342-A629-23F159662703}" type="slidenum">
              <a:rPr lang="en-US" smtClean="0"/>
              <a:pPr/>
              <a:t>‹#›</a:t>
            </a:fld>
            <a:endParaRPr lang="en-US"/>
          </a:p>
        </p:txBody>
      </p:sp>
    </p:spTree>
    <p:extLst>
      <p:ext uri="{BB962C8B-B14F-4D97-AF65-F5344CB8AC3E}">
        <p14:creationId xmlns:p14="http://schemas.microsoft.com/office/powerpoint/2010/main" val="36529287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521B2214-2F76-4212-B150-EA1CCF3F111E}" type="datetime1">
              <a:rPr lang="en-US" smtClean="0"/>
              <a:pPr/>
              <a:t>09-12-2016</a:t>
            </a:fld>
            <a:endParaRPr lang="en-US"/>
          </a:p>
        </p:txBody>
      </p:sp>
      <p:sp>
        <p:nvSpPr>
          <p:cNvPr id="4" name="Footer Placeholder 3"/>
          <p:cNvSpPr>
            <a:spLocks noGrp="1"/>
          </p:cNvSpPr>
          <p:nvPr>
            <p:ph type="ftr" sz="quarter" idx="11"/>
          </p:nvPr>
        </p:nvSpPr>
        <p:spPr/>
        <p:txBody>
          <a:bodyPr/>
          <a:lstStyle/>
          <a:p>
            <a:r>
              <a:rPr lang="en-US" smtClean="0"/>
              <a:t>Apartment management and society communication system</a:t>
            </a:r>
            <a:endParaRPr lang="en-US"/>
          </a:p>
        </p:txBody>
      </p:sp>
      <p:sp>
        <p:nvSpPr>
          <p:cNvPr id="5" name="Slide Number Placeholder 4"/>
          <p:cNvSpPr>
            <a:spLocks noGrp="1"/>
          </p:cNvSpPr>
          <p:nvPr>
            <p:ph type="sldNum" sz="quarter" idx="12"/>
          </p:nvPr>
        </p:nvSpPr>
        <p:spPr/>
        <p:txBody>
          <a:bodyPr/>
          <a:lstStyle/>
          <a:p>
            <a:fld id="{EFDD8849-33DF-F342-A629-23F159662703}" type="slidenum">
              <a:rPr lang="en-US" smtClean="0"/>
              <a:pPr/>
              <a:t>‹#›</a:t>
            </a:fld>
            <a:endParaRPr lang="en-US"/>
          </a:p>
        </p:txBody>
      </p:sp>
    </p:spTree>
    <p:extLst>
      <p:ext uri="{BB962C8B-B14F-4D97-AF65-F5344CB8AC3E}">
        <p14:creationId xmlns:p14="http://schemas.microsoft.com/office/powerpoint/2010/main" val="3542645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AC1396EE-D796-4205-B147-82A5422DC9C9}" type="datetime1">
              <a:rPr lang="en-US" smtClean="0"/>
              <a:pPr/>
              <a:t>09-12-2016</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r>
              <a:rPr lang="en-US" smtClean="0"/>
              <a:t>Apartment management and society communication system</a:t>
            </a:r>
            <a:endParaRPr lang="en-US"/>
          </a:p>
        </p:txBody>
      </p:sp>
      <p:sp>
        <p:nvSpPr>
          <p:cNvPr id="9" name="Slide Number Placeholder 8"/>
          <p:cNvSpPr>
            <a:spLocks noGrp="1"/>
          </p:cNvSpPr>
          <p:nvPr>
            <p:ph type="sldNum" sz="quarter" idx="12"/>
          </p:nvPr>
        </p:nvSpPr>
        <p:spPr/>
        <p:txBody>
          <a:bodyPr/>
          <a:lstStyle/>
          <a:p>
            <a:fld id="{EFDD8849-33DF-F342-A629-23F159662703}" type="slidenum">
              <a:rPr lang="en-US" smtClean="0"/>
              <a:pPr/>
              <a:t>‹#›</a:t>
            </a:fld>
            <a:endParaRPr lang="en-US"/>
          </a:p>
        </p:txBody>
      </p:sp>
    </p:spTree>
    <p:extLst>
      <p:ext uri="{BB962C8B-B14F-4D97-AF65-F5344CB8AC3E}">
        <p14:creationId xmlns:p14="http://schemas.microsoft.com/office/powerpoint/2010/main" val="31736895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3"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594359"/>
            <a:ext cx="2400300" cy="2286000"/>
          </a:xfrm>
        </p:spPr>
        <p:txBody>
          <a:bodyPr anchor="b">
            <a:normAutofit/>
          </a:bodyPr>
          <a:lstStyle>
            <a:lvl1pPr>
              <a:defRPr sz="3600" b="0">
                <a:solidFill>
                  <a:srgbClr val="FFFFFF"/>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3600450" y="731520"/>
            <a:ext cx="4869180" cy="5257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342900" y="2926080"/>
            <a:ext cx="24003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349134" y="6459786"/>
            <a:ext cx="1963883" cy="365125"/>
          </a:xfrm>
        </p:spPr>
        <p:txBody>
          <a:bodyPr/>
          <a:lstStyle>
            <a:lvl1pPr algn="l">
              <a:defRPr/>
            </a:lvl1pPr>
          </a:lstStyle>
          <a:p>
            <a:fld id="{8E9F1483-8063-4DF1-8214-90DC5FA568A5}" type="datetime1">
              <a:rPr lang="en-US" smtClean="0"/>
              <a:pPr/>
              <a:t>09-12-2016</a:t>
            </a:fld>
            <a:endParaRPr lang="en-US"/>
          </a:p>
        </p:txBody>
      </p:sp>
      <p:sp>
        <p:nvSpPr>
          <p:cNvPr id="6" name="Footer Placeholder 5"/>
          <p:cNvSpPr>
            <a:spLocks noGrp="1"/>
          </p:cNvSpPr>
          <p:nvPr>
            <p:ph type="ftr" sz="quarter" idx="11"/>
          </p:nvPr>
        </p:nvSpPr>
        <p:spPr>
          <a:xfrm>
            <a:off x="3600450" y="6459786"/>
            <a:ext cx="3486150" cy="365125"/>
          </a:xfrm>
        </p:spPr>
        <p:txBody>
          <a:bodyPr/>
          <a:lstStyle>
            <a:lvl1pPr algn="l">
              <a:defRPr>
                <a:solidFill>
                  <a:schemeClr val="tx2"/>
                </a:solidFill>
              </a:defRPr>
            </a:lvl1pPr>
          </a:lstStyle>
          <a:p>
            <a:r>
              <a:rPr lang="en-US" smtClean="0">
                <a:solidFill>
                  <a:srgbClr val="373545"/>
                </a:solidFill>
              </a:rPr>
              <a:t>Apartment management and society communication system</a:t>
            </a:r>
            <a:endParaRPr lang="en-US">
              <a:solidFill>
                <a:srgbClr val="373545"/>
              </a:solidFill>
            </a:endParaRPr>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EFDD8849-33DF-F342-A629-23F159662703}" type="slidenum">
              <a:rPr lang="en-US" smtClean="0">
                <a:solidFill>
                  <a:srgbClr val="373545"/>
                </a:solidFill>
              </a:rPr>
              <a:pPr/>
              <a:t>‹#›</a:t>
            </a:fld>
            <a:endParaRPr lang="en-US">
              <a:solidFill>
                <a:srgbClr val="373545"/>
              </a:solidFill>
            </a:endParaRPr>
          </a:p>
        </p:txBody>
      </p:sp>
    </p:spTree>
    <p:extLst>
      <p:ext uri="{BB962C8B-B14F-4D97-AF65-F5344CB8AC3E}">
        <p14:creationId xmlns:p14="http://schemas.microsoft.com/office/powerpoint/2010/main" val="24005689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9141619"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2" y="491507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5074920"/>
            <a:ext cx="7585234" cy="822960"/>
          </a:xfrm>
        </p:spPr>
        <p:txBody>
          <a:bodyPr tIns="0" bIns="0" anchor="b">
            <a:noAutofit/>
          </a:bodyPr>
          <a:lstStyle>
            <a:lvl1pPr>
              <a:defRPr sz="3600" b="0">
                <a:solidFill>
                  <a:srgbClr val="FFFFFF"/>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2" y="0"/>
            <a:ext cx="9143989"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822960" y="5907024"/>
            <a:ext cx="7589520"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65475DC-7C66-4E9B-88AC-8293C49688B0}" type="datetime1">
              <a:rPr lang="en-US" smtClean="0"/>
              <a:pPr/>
              <a:t>09-12-2016</a:t>
            </a:fld>
            <a:endParaRPr lang="en-US"/>
          </a:p>
        </p:txBody>
      </p:sp>
      <p:sp>
        <p:nvSpPr>
          <p:cNvPr id="6" name="Footer Placeholder 5"/>
          <p:cNvSpPr>
            <a:spLocks noGrp="1"/>
          </p:cNvSpPr>
          <p:nvPr>
            <p:ph type="ftr" sz="quarter" idx="11"/>
          </p:nvPr>
        </p:nvSpPr>
        <p:spPr/>
        <p:txBody>
          <a:bodyPr/>
          <a:lstStyle/>
          <a:p>
            <a:r>
              <a:rPr lang="en-US" smtClean="0"/>
              <a:t>Apartment management and society communication system</a:t>
            </a:r>
            <a:endParaRPr lang="en-US"/>
          </a:p>
        </p:txBody>
      </p:sp>
      <p:sp>
        <p:nvSpPr>
          <p:cNvPr id="7" name="Slide Number Placeholder 6"/>
          <p:cNvSpPr>
            <a:spLocks noGrp="1"/>
          </p:cNvSpPr>
          <p:nvPr>
            <p:ph type="sldNum" sz="quarter" idx="12"/>
          </p:nvPr>
        </p:nvSpPr>
        <p:spPr/>
        <p:txBody>
          <a:bodyPr/>
          <a:lstStyle/>
          <a:p>
            <a:fld id="{EFDD8849-33DF-F342-A629-23F159662703}" type="slidenum">
              <a:rPr lang="en-US" smtClean="0"/>
              <a:pPr/>
              <a:t>‹#›</a:t>
            </a:fld>
            <a:endParaRPr lang="en-US"/>
          </a:p>
        </p:txBody>
      </p:sp>
    </p:spTree>
    <p:extLst>
      <p:ext uri="{BB962C8B-B14F-4D97-AF65-F5344CB8AC3E}">
        <p14:creationId xmlns:p14="http://schemas.microsoft.com/office/powerpoint/2010/main" val="24603915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0" y="6400800"/>
            <a:ext cx="9144001"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5"/>
            <a:ext cx="9144001" cy="65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822960" y="286604"/>
            <a:ext cx="7543800" cy="1450757"/>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822959" y="1845734"/>
            <a:ext cx="7543801" cy="4023360"/>
          </a:xfrm>
          <a:prstGeom prst="rect">
            <a:avLst/>
          </a:prstGeom>
        </p:spPr>
        <p:txBody>
          <a:bodyPr vert="horz" lIns="0" tIns="45720" rIns="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22961" y="6459786"/>
            <a:ext cx="1854203" cy="365125"/>
          </a:xfrm>
          <a:prstGeom prst="rect">
            <a:avLst/>
          </a:prstGeom>
        </p:spPr>
        <p:txBody>
          <a:bodyPr vert="horz" lIns="91440" tIns="45720" rIns="91440" bIns="45720" rtlCol="0" anchor="ctr"/>
          <a:lstStyle>
            <a:lvl1pPr algn="l">
              <a:defRPr sz="900">
                <a:solidFill>
                  <a:srgbClr val="FFFFFF"/>
                </a:solidFill>
              </a:defRPr>
            </a:lvl1pPr>
          </a:lstStyle>
          <a:p>
            <a:fld id="{587E36D9-4966-479C-8660-C2A93FBD06AD}" type="datetime1">
              <a:rPr lang="en-US" smtClean="0"/>
              <a:pPr/>
              <a:t>09-12-2016</a:t>
            </a:fld>
            <a:endParaRPr lang="en-US"/>
          </a:p>
        </p:txBody>
      </p:sp>
      <p:sp>
        <p:nvSpPr>
          <p:cNvPr id="5" name="Footer Placeholder 4"/>
          <p:cNvSpPr>
            <a:spLocks noGrp="1"/>
          </p:cNvSpPr>
          <p:nvPr>
            <p:ph type="ftr" sz="quarter" idx="3"/>
          </p:nvPr>
        </p:nvSpPr>
        <p:spPr>
          <a:xfrm>
            <a:off x="2764639" y="6459786"/>
            <a:ext cx="3617103" cy="365125"/>
          </a:xfrm>
          <a:prstGeom prst="rect">
            <a:avLst/>
          </a:prstGeom>
        </p:spPr>
        <p:txBody>
          <a:bodyPr vert="horz" lIns="91440" tIns="45720" rIns="91440" bIns="45720" rtlCol="0" anchor="ctr"/>
          <a:lstStyle>
            <a:lvl1pPr algn="ctr">
              <a:defRPr sz="900" cap="all" baseline="0">
                <a:solidFill>
                  <a:srgbClr val="FFFFFF"/>
                </a:solidFill>
              </a:defRPr>
            </a:lvl1pPr>
          </a:lstStyle>
          <a:p>
            <a:r>
              <a:rPr lang="en-US" smtClean="0"/>
              <a:t>Apartment management and society communication system</a:t>
            </a:r>
            <a:endParaRPr lang="en-US" dirty="0" smtClean="0"/>
          </a:p>
        </p:txBody>
      </p:sp>
      <p:sp>
        <p:nvSpPr>
          <p:cNvPr id="6" name="Slide Number Placeholder 5"/>
          <p:cNvSpPr>
            <a:spLocks noGrp="1"/>
          </p:cNvSpPr>
          <p:nvPr>
            <p:ph type="sldNum" sz="quarter" idx="4"/>
          </p:nvPr>
        </p:nvSpPr>
        <p:spPr>
          <a:xfrm>
            <a:off x="7425344" y="6459786"/>
            <a:ext cx="984019" cy="365125"/>
          </a:xfrm>
          <a:prstGeom prst="rect">
            <a:avLst/>
          </a:prstGeom>
        </p:spPr>
        <p:txBody>
          <a:bodyPr vert="horz" lIns="91440" tIns="45720" rIns="91440" bIns="45720" rtlCol="0" anchor="ctr"/>
          <a:lstStyle>
            <a:lvl1pPr algn="r">
              <a:defRPr sz="1050">
                <a:solidFill>
                  <a:srgbClr val="FFFFFF"/>
                </a:solidFill>
              </a:defRPr>
            </a:lvl1pPr>
          </a:lstStyle>
          <a:p>
            <a:fld id="{EFDD8849-33DF-F342-A629-23F159662703}" type="slidenum">
              <a:rPr lang="en-US" smtClean="0"/>
              <a:pPr/>
              <a:t>‹#›</a:t>
            </a:fld>
            <a:endParaRPr lang="en-US"/>
          </a:p>
        </p:txBody>
      </p:sp>
      <p:cxnSp>
        <p:nvCxnSpPr>
          <p:cNvPr id="10" name="Straight Connector 9"/>
          <p:cNvCxnSpPr/>
          <p:nvPr/>
        </p:nvCxnSpPr>
        <p:spPr>
          <a:xfrm>
            <a:off x="895149" y="1737845"/>
            <a:ext cx="74752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902178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62" r:id="rId12"/>
  </p:sldLayoutIdLst>
  <p:hf hd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0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0.xml"/><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101.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42.png"/><Relationship Id="rId2" Type="http://schemas.openxmlformats.org/officeDocument/2006/relationships/notesSlide" Target="../notesSlides/notesSlide101.xml"/><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04.xml"/><Relationship Id="rId1" Type="http://schemas.openxmlformats.org/officeDocument/2006/relationships/slideLayout" Target="../slideLayouts/slideLayout7.xml"/><Relationship Id="rId5" Type="http://schemas.openxmlformats.org/officeDocument/2006/relationships/image" Target="../media/image66.png"/><Relationship Id="rId4" Type="http://schemas.openxmlformats.org/officeDocument/2006/relationships/image" Target="../media/image65.png"/></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7.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0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1.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0.png"/></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0.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4.png"/></Relationships>
</file>

<file path=ppt/slides/_rels/slide2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4.png"/></Relationships>
</file>

<file path=ppt/slides/_rels/slide2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4.png"/></Relationships>
</file>

<file path=ppt/slides/_rels/slide2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4.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3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4.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2.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41.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4.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4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31.jpeg"/></Relationships>
</file>

<file path=ppt/slides/_rels/slide46.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28.png"/><Relationship Id="rId4" Type="http://schemas.openxmlformats.org/officeDocument/2006/relationships/image" Target="../media/image32.jpeg"/></Relationships>
</file>

<file path=ppt/slides/_rels/slide4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7.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36.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52.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40.png"/><Relationship Id="rId2" Type="http://schemas.openxmlformats.org/officeDocument/2006/relationships/notesSlide" Target="../notesSlides/notesSlide52.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jpeg"/><Relationship Id="rId4" Type="http://schemas.openxmlformats.org/officeDocument/2006/relationships/image" Target="../media/image37.png"/></Relationships>
</file>

<file path=ppt/slides/_rels/slide53.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53.xml"/><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2.png"/></Relationships>
</file>

<file path=ppt/slides/_rels/slide5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38.jpeg"/></Relationships>
</file>

<file path=ppt/slides/_rels/slide55.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55.xml"/><Relationship Id="rId1" Type="http://schemas.openxmlformats.org/officeDocument/2006/relationships/slideLayout" Target="../slideLayouts/slideLayout2.xml"/><Relationship Id="rId6" Type="http://schemas.openxmlformats.org/officeDocument/2006/relationships/image" Target="../media/image47.jpg"/><Relationship Id="rId5" Type="http://schemas.openxmlformats.org/officeDocument/2006/relationships/image" Target="../media/image46.jpeg"/><Relationship Id="rId4" Type="http://schemas.openxmlformats.org/officeDocument/2006/relationships/image" Target="../media/image45.jpeg"/></Relationships>
</file>

<file path=ppt/slides/_rels/slide56.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56.xml"/><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jpg"/><Relationship Id="rId4" Type="http://schemas.openxmlformats.org/officeDocument/2006/relationships/image" Target="../media/image46.jpeg"/></Relationships>
</file>

<file path=ppt/slides/_rels/slide5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7.xml"/><Relationship Id="rId1" Type="http://schemas.openxmlformats.org/officeDocument/2006/relationships/slideLayout" Target="../slideLayouts/slideLayout2.xml"/><Relationship Id="rId6" Type="http://schemas.openxmlformats.org/officeDocument/2006/relationships/image" Target="../media/image47.jpg"/><Relationship Id="rId5" Type="http://schemas.openxmlformats.org/officeDocument/2006/relationships/image" Target="../media/image45.jpeg"/><Relationship Id="rId4" Type="http://schemas.openxmlformats.org/officeDocument/2006/relationships/image" Target="../media/image46.jpe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4.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50.png"/></Relationships>
</file>

<file path=ppt/slides/_rels/slide6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5.xml"/><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22.png"/><Relationship Id="rId4" Type="http://schemas.openxmlformats.org/officeDocument/2006/relationships/image" Target="../media/image50.png"/></Relationships>
</file>

<file path=ppt/slides/_rels/slide66.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66.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7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84.xml"/><Relationship Id="rId1" Type="http://schemas.openxmlformats.org/officeDocument/2006/relationships/slideLayout" Target="../slideLayouts/slideLayout2.xml"/><Relationship Id="rId4" Type="http://schemas.openxmlformats.org/officeDocument/2006/relationships/image" Target="../media/image420.png"/></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87.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8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88.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56.png"/></Relationships>
</file>

<file path=ppt/slides/_rels/slide8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89.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57.png"/><Relationship Id="rId4" Type="http://schemas.openxmlformats.org/officeDocument/2006/relationships/image" Target="../media/image56.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91.xm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92.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94.xml"/><Relationship Id="rId1" Type="http://schemas.openxmlformats.org/officeDocument/2006/relationships/slideLayout" Target="../slideLayouts/slideLayout2.xml"/><Relationship Id="rId4" Type="http://schemas.openxmlformats.org/officeDocument/2006/relationships/image" Target="../media/image120.png"/></Relationships>
</file>

<file path=ppt/slides/_rels/slide9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95.xml"/><Relationship Id="rId1" Type="http://schemas.openxmlformats.org/officeDocument/2006/relationships/slideLayout" Target="../slideLayouts/slideLayout2.xml"/><Relationship Id="rId5" Type="http://schemas.openxmlformats.org/officeDocument/2006/relationships/image" Target="../media/image60.png"/><Relationship Id="rId4" Type="http://schemas.openxmlformats.org/officeDocument/2006/relationships/image" Target="../media/image120.png"/></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9.xml"/><Relationship Id="rId1" Type="http://schemas.openxmlformats.org/officeDocument/2006/relationships/slideLayout" Target="../slideLayouts/slideLayout2.xml"/><Relationship Id="rId5" Type="http://schemas.openxmlformats.org/officeDocument/2006/relationships/image" Target="../media/image62.png"/><Relationship Id="rId4" Type="http://schemas.openxmlformats.org/officeDocument/2006/relationships/image" Target="../media/image6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 y="1077629"/>
            <a:ext cx="9144001" cy="2049395"/>
          </a:xfrm>
        </p:spPr>
        <p:txBody>
          <a:bodyPr>
            <a:noAutofit/>
          </a:bodyPr>
          <a:lstStyle/>
          <a:p>
            <a:pPr algn="ctr"/>
            <a:r>
              <a:rPr lang="en-US" sz="5200" b="1" dirty="0"/>
              <a:t>Location-based Augmented Reality Game System for Coffee House</a:t>
            </a:r>
            <a:endParaRPr lang="en-US" sz="5200" dirty="0"/>
          </a:p>
        </p:txBody>
      </p:sp>
      <p:sp>
        <p:nvSpPr>
          <p:cNvPr id="4" name="Subtitle 1"/>
          <p:cNvSpPr>
            <a:spLocks noGrp="1"/>
          </p:cNvSpPr>
          <p:nvPr>
            <p:ph type="subTitle" idx="1"/>
          </p:nvPr>
        </p:nvSpPr>
        <p:spPr>
          <a:xfrm>
            <a:off x="822666" y="3947532"/>
            <a:ext cx="8513063" cy="2287561"/>
          </a:xfrm>
        </p:spPr>
        <p:txBody>
          <a:bodyPr>
            <a:noAutofit/>
          </a:bodyPr>
          <a:lstStyle/>
          <a:p>
            <a:r>
              <a:rPr lang="en-US" sz="2000" b="1" dirty="0">
                <a:latin typeface="+mn-lt"/>
                <a:ea typeface="Arial" charset="0"/>
                <a:cs typeface="Arial" charset="0"/>
              </a:rPr>
              <a:t>Supervisor: Mr. </a:t>
            </a:r>
            <a:r>
              <a:rPr lang="vi-VN" sz="2000" b="1" dirty="0">
                <a:latin typeface="+mn-lt"/>
                <a:ea typeface="Arial" charset="0"/>
                <a:cs typeface="Arial" charset="0"/>
              </a:rPr>
              <a:t>LÂM HỮU KHÁNH PHƯƠNG</a:t>
            </a:r>
            <a:endParaRPr lang="en-US" sz="2000" b="1" dirty="0">
              <a:latin typeface="+mn-lt"/>
              <a:ea typeface="Arial" charset="0"/>
              <a:cs typeface="Arial" charset="0"/>
            </a:endParaRPr>
          </a:p>
          <a:p>
            <a:r>
              <a:rPr lang="en-US" sz="2000" b="1" dirty="0">
                <a:latin typeface="+mn-lt"/>
                <a:ea typeface="Arial" charset="0"/>
                <a:cs typeface="Arial" charset="0"/>
              </a:rPr>
              <a:t>HỒ MINH QUÂN – se61193</a:t>
            </a:r>
          </a:p>
          <a:p>
            <a:r>
              <a:rPr lang="en-US" sz="2000" b="1" dirty="0">
                <a:latin typeface="+mn-lt"/>
                <a:ea typeface="Arial" charset="0"/>
                <a:cs typeface="Arial" charset="0"/>
              </a:rPr>
              <a:t>LÊ KHẢI THÔNG – se61443</a:t>
            </a:r>
          </a:p>
          <a:p>
            <a:r>
              <a:rPr lang="en-US" sz="2000" b="1" dirty="0">
                <a:latin typeface="+mn-lt"/>
                <a:ea typeface="Arial" charset="0"/>
                <a:cs typeface="Arial" charset="0"/>
              </a:rPr>
              <a:t>PHÙNG VĂN BỬU – se61491</a:t>
            </a:r>
          </a:p>
          <a:p>
            <a:r>
              <a:rPr lang="en-US" sz="2000" b="1" dirty="0">
                <a:latin typeface="+mn-lt"/>
                <a:ea typeface="Arial" charset="0"/>
                <a:cs typeface="Arial" charset="0"/>
              </a:rPr>
              <a:t>NGUYỄN HẢI PHONG – 60193 </a:t>
            </a:r>
            <a:endParaRPr lang="en-US" sz="2000" dirty="0">
              <a:latin typeface="+mn-lt"/>
              <a:ea typeface="Arial" charset="0"/>
              <a:cs typeface="Arial" charset="0"/>
            </a:endParaRPr>
          </a:p>
        </p:txBody>
      </p:sp>
      <p:sp>
        <p:nvSpPr>
          <p:cNvPr id="5" name="Footer Placeholder 4"/>
          <p:cNvSpPr>
            <a:spLocks noGrp="1"/>
          </p:cNvSpPr>
          <p:nvPr>
            <p:ph type="ftr" sz="quarter" idx="11"/>
          </p:nvPr>
        </p:nvSpPr>
        <p:spPr>
          <a:xfrm>
            <a:off x="997209" y="6459785"/>
            <a:ext cx="6981941" cy="365125"/>
          </a:xfrm>
        </p:spPr>
        <p:txBody>
          <a:bodyPr/>
          <a:lstStyle/>
          <a:p>
            <a:r>
              <a:rPr lang="en-US" sz="1400" b="1" dirty="0"/>
              <a:t>Location-based Augmented Reality Game System for Coffee House</a:t>
            </a:r>
            <a:endParaRPr lang="en-US" sz="1400" dirty="0"/>
          </a:p>
        </p:txBody>
      </p:sp>
      <p:sp>
        <p:nvSpPr>
          <p:cNvPr id="6" name="Slide Number Placeholder 5"/>
          <p:cNvSpPr>
            <a:spLocks noGrp="1"/>
          </p:cNvSpPr>
          <p:nvPr>
            <p:ph type="sldNum" sz="quarter" idx="12"/>
          </p:nvPr>
        </p:nvSpPr>
        <p:spPr/>
        <p:txBody>
          <a:bodyPr/>
          <a:lstStyle/>
          <a:p>
            <a:fld id="{EFDD8849-33DF-F342-A629-23F159662703}" type="slidenum">
              <a:rPr lang="en-US" sz="1600"/>
              <a:pPr/>
              <a:t>1</a:t>
            </a:fld>
            <a:endParaRPr lang="en-US" sz="160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18582" y="470705"/>
            <a:ext cx="4739076" cy="796496"/>
          </a:xfrm>
          <a:prstGeom prst="rect">
            <a:avLst/>
          </a:prstGeom>
        </p:spPr>
      </p:pic>
    </p:spTree>
    <p:extLst>
      <p:ext uri="{BB962C8B-B14F-4D97-AF65-F5344CB8AC3E}">
        <p14:creationId xmlns:p14="http://schemas.microsoft.com/office/powerpoint/2010/main" val="24696308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847493" y="796323"/>
            <a:ext cx="8132213" cy="702288"/>
          </a:xfrm>
        </p:spPr>
        <p:txBody>
          <a:bodyPr>
            <a:noAutofit/>
          </a:bodyPr>
          <a:lstStyle/>
          <a:p>
            <a:r>
              <a:rPr lang="en-US" spc="0" dirty="0">
                <a:latin typeface="Calibri" panose="020F0502020204030204" pitchFamily="34" charset="0"/>
              </a:rPr>
              <a:t>Our Proposal</a:t>
            </a:r>
          </a:p>
        </p:txBody>
      </p:sp>
      <p:sp>
        <p:nvSpPr>
          <p:cNvPr id="6" name="Footer Placeholder 4"/>
          <p:cNvSpPr>
            <a:spLocks noGrp="1"/>
          </p:cNvSpPr>
          <p:nvPr>
            <p:ph type="ftr" sz="quarter" idx="11"/>
          </p:nvPr>
        </p:nvSpPr>
        <p:spPr>
          <a:xfrm>
            <a:off x="997209" y="6459785"/>
            <a:ext cx="6981941" cy="365125"/>
          </a:xfrm>
        </p:spPr>
        <p:txBody>
          <a:bodyPr/>
          <a:lstStyle/>
          <a:p>
            <a:r>
              <a:rPr lang="en-US" sz="1400" b="1" dirty="0"/>
              <a:t>Location-based Augmented Reality Game System for Coffee House</a:t>
            </a:r>
            <a:endParaRPr lang="en-US" sz="1400" dirty="0"/>
          </a:p>
        </p:txBody>
      </p:sp>
      <p:sp>
        <p:nvSpPr>
          <p:cNvPr id="5" name="Slide Number Placeholder 4"/>
          <p:cNvSpPr>
            <a:spLocks noGrp="1"/>
          </p:cNvSpPr>
          <p:nvPr>
            <p:ph type="sldNum" sz="quarter" idx="12"/>
          </p:nvPr>
        </p:nvSpPr>
        <p:spPr>
          <a:xfrm>
            <a:off x="8376461" y="6459787"/>
            <a:ext cx="1312025" cy="365125"/>
          </a:xfrm>
        </p:spPr>
        <p:txBody>
          <a:bodyPr/>
          <a:lstStyle/>
          <a:p>
            <a:fld id="{94F15CE6-6A5B-0444-B2C2-B6643EA227BE}" type="slidenum">
              <a:rPr lang="en-US" sz="1600"/>
              <a:pPr/>
              <a:t>10</a:t>
            </a:fld>
            <a:endParaRPr lang="en-US" sz="1600" dirty="0"/>
          </a:p>
        </p:txBody>
      </p:sp>
      <p:sp>
        <p:nvSpPr>
          <p:cNvPr id="9" name="TextBox 8"/>
          <p:cNvSpPr txBox="1"/>
          <p:nvPr/>
        </p:nvSpPr>
        <p:spPr>
          <a:xfrm>
            <a:off x="5065590" y="939218"/>
            <a:ext cx="3966883" cy="523220"/>
          </a:xfrm>
          <a:prstGeom prst="rect">
            <a:avLst/>
          </a:prstGeom>
          <a:noFill/>
        </p:spPr>
        <p:txBody>
          <a:bodyPr wrap="square" rtlCol="0">
            <a:spAutoFit/>
          </a:bodyPr>
          <a:lstStyle/>
          <a:p>
            <a:pPr algn="r"/>
            <a:r>
              <a:rPr lang="en-US" sz="2800" b="1" dirty="0"/>
              <a:t>Manage campaign</a:t>
            </a:r>
          </a:p>
        </p:txBody>
      </p:sp>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38377" y="2041966"/>
            <a:ext cx="1021498" cy="1021498"/>
          </a:xfrm>
          <a:prstGeom prst="rect">
            <a:avLst/>
          </a:prstGeom>
        </p:spPr>
      </p:pic>
      <p:pic>
        <p:nvPicPr>
          <p:cNvPr id="14" name="Picture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916622" y="2041966"/>
            <a:ext cx="948296" cy="948296"/>
          </a:xfrm>
          <a:prstGeom prst="rect">
            <a:avLst/>
          </a:prstGeom>
        </p:spPr>
      </p:pic>
      <p:cxnSp>
        <p:nvCxnSpPr>
          <p:cNvPr id="17" name="Straight Arrow Connector 16"/>
          <p:cNvCxnSpPr/>
          <p:nvPr/>
        </p:nvCxnSpPr>
        <p:spPr>
          <a:xfrm>
            <a:off x="1864916" y="2287518"/>
            <a:ext cx="5173460" cy="8837"/>
          </a:xfrm>
          <a:prstGeom prst="straightConnector1">
            <a:avLst/>
          </a:prstGeom>
          <a:ln w="44450">
            <a:solidFill>
              <a:srgbClr val="FF0000"/>
            </a:solidFill>
            <a:tailEnd type="arrow"/>
          </a:ln>
          <a:effectLst/>
        </p:spPr>
        <p:style>
          <a:lnRef idx="3">
            <a:schemeClr val="accent6"/>
          </a:lnRef>
          <a:fillRef idx="0">
            <a:schemeClr val="accent6"/>
          </a:fillRef>
          <a:effectRef idx="2">
            <a:schemeClr val="accent6"/>
          </a:effectRef>
          <a:fontRef idx="minor">
            <a:schemeClr val="tx1"/>
          </a:fontRef>
        </p:style>
      </p:cxnSp>
      <p:sp>
        <p:nvSpPr>
          <p:cNvPr id="18" name="TextBox 17"/>
          <p:cNvSpPr txBox="1"/>
          <p:nvPr/>
        </p:nvSpPr>
        <p:spPr>
          <a:xfrm>
            <a:off x="2069509" y="1754903"/>
            <a:ext cx="4884872" cy="584775"/>
          </a:xfrm>
          <a:prstGeom prst="rect">
            <a:avLst/>
          </a:prstGeom>
          <a:noFill/>
        </p:spPr>
        <p:txBody>
          <a:bodyPr wrap="square" rtlCol="0">
            <a:spAutoFit/>
          </a:bodyPr>
          <a:lstStyle/>
          <a:p>
            <a:pPr algn="ctr"/>
            <a:r>
              <a:rPr lang="en-US" sz="3200" dirty="0"/>
              <a:t>1. Create new campaign </a:t>
            </a:r>
          </a:p>
        </p:txBody>
      </p:sp>
      <p:sp>
        <p:nvSpPr>
          <p:cNvPr id="30" name="TextBox 29"/>
          <p:cNvSpPr txBox="1"/>
          <p:nvPr/>
        </p:nvSpPr>
        <p:spPr>
          <a:xfrm>
            <a:off x="7829727" y="2109358"/>
            <a:ext cx="1410760" cy="954106"/>
          </a:xfrm>
          <a:prstGeom prst="rect">
            <a:avLst/>
          </a:prstGeom>
          <a:noFill/>
        </p:spPr>
        <p:txBody>
          <a:bodyPr wrap="square" rtlCol="0">
            <a:spAutoFit/>
          </a:bodyPr>
          <a:lstStyle/>
          <a:p>
            <a:pPr algn="ctr"/>
            <a:r>
              <a:rPr lang="en-US" sz="2800" dirty="0"/>
              <a:t>ARG System</a:t>
            </a:r>
          </a:p>
        </p:txBody>
      </p:sp>
      <p:sp>
        <p:nvSpPr>
          <p:cNvPr id="32" name="TextBox 31"/>
          <p:cNvSpPr txBox="1"/>
          <p:nvPr/>
        </p:nvSpPr>
        <p:spPr>
          <a:xfrm>
            <a:off x="599753" y="3215938"/>
            <a:ext cx="1582036" cy="523220"/>
          </a:xfrm>
          <a:prstGeom prst="rect">
            <a:avLst/>
          </a:prstGeom>
          <a:noFill/>
        </p:spPr>
        <p:txBody>
          <a:bodyPr wrap="none" rtlCol="0">
            <a:spAutoFit/>
          </a:bodyPr>
          <a:lstStyle/>
          <a:p>
            <a:pPr algn="ctr"/>
            <a:r>
              <a:rPr lang="en-US" sz="2800" dirty="0"/>
              <a:t>Organizer</a:t>
            </a:r>
          </a:p>
        </p:txBody>
      </p:sp>
    </p:spTree>
    <p:extLst>
      <p:ext uri="{BB962C8B-B14F-4D97-AF65-F5344CB8AC3E}">
        <p14:creationId xmlns:p14="http://schemas.microsoft.com/office/powerpoint/2010/main" val="2221777687"/>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847493" y="796323"/>
            <a:ext cx="8132213" cy="702288"/>
          </a:xfrm>
        </p:spPr>
        <p:txBody>
          <a:bodyPr>
            <a:noAutofit/>
          </a:bodyPr>
          <a:lstStyle/>
          <a:p>
            <a:r>
              <a:rPr lang="en-US" spc="0" dirty="0">
                <a:latin typeface="Calibri" panose="020F0502020204030204" pitchFamily="34" charset="0"/>
              </a:rPr>
              <a:t>Our Proposal</a:t>
            </a:r>
          </a:p>
        </p:txBody>
      </p:sp>
      <p:sp>
        <p:nvSpPr>
          <p:cNvPr id="6" name="Footer Placeholder 4"/>
          <p:cNvSpPr>
            <a:spLocks noGrp="1"/>
          </p:cNvSpPr>
          <p:nvPr>
            <p:ph type="ftr" sz="quarter" idx="11"/>
          </p:nvPr>
        </p:nvSpPr>
        <p:spPr>
          <a:xfrm>
            <a:off x="997209" y="6459785"/>
            <a:ext cx="6981941" cy="365125"/>
          </a:xfrm>
        </p:spPr>
        <p:txBody>
          <a:bodyPr/>
          <a:lstStyle/>
          <a:p>
            <a:r>
              <a:rPr lang="en-US" sz="1400" b="1" dirty="0"/>
              <a:t>Location-based Augmented Reality Game System for Coffee House</a:t>
            </a:r>
            <a:endParaRPr lang="en-US" sz="1400" dirty="0"/>
          </a:p>
        </p:txBody>
      </p:sp>
      <p:sp>
        <p:nvSpPr>
          <p:cNvPr id="5" name="Slide Number Placeholder 4"/>
          <p:cNvSpPr>
            <a:spLocks noGrp="1"/>
          </p:cNvSpPr>
          <p:nvPr>
            <p:ph type="sldNum" sz="quarter" idx="12"/>
          </p:nvPr>
        </p:nvSpPr>
        <p:spPr>
          <a:xfrm>
            <a:off x="8376461" y="6459787"/>
            <a:ext cx="1312025" cy="365125"/>
          </a:xfrm>
        </p:spPr>
        <p:txBody>
          <a:bodyPr/>
          <a:lstStyle/>
          <a:p>
            <a:fld id="{94F15CE6-6A5B-0444-B2C2-B6643EA227BE}" type="slidenum">
              <a:rPr lang="en-US" sz="1600"/>
              <a:pPr/>
              <a:t>100</a:t>
            </a:fld>
            <a:endParaRPr lang="en-US" sz="1600" dirty="0"/>
          </a:p>
        </p:txBody>
      </p:sp>
      <p:pic>
        <p:nvPicPr>
          <p:cNvPr id="7" name="Picture 4"/>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353893" y="2625718"/>
            <a:ext cx="1800066" cy="1800066"/>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391332" y="4288623"/>
            <a:ext cx="1725188" cy="769441"/>
          </a:xfrm>
          <a:prstGeom prst="rect">
            <a:avLst/>
          </a:prstGeom>
          <a:noFill/>
        </p:spPr>
        <p:txBody>
          <a:bodyPr wrap="square" rtlCol="0">
            <a:spAutoFit/>
          </a:bodyPr>
          <a:lstStyle/>
          <a:p>
            <a:pPr algn="ctr"/>
            <a:r>
              <a:rPr lang="en-US" sz="4400" b="1" dirty="0" smtClean="0"/>
              <a:t>User</a:t>
            </a:r>
            <a:endParaRPr lang="en-US" sz="4400" dirty="0" smtClean="0"/>
          </a:p>
        </p:txBody>
      </p:sp>
      <p:cxnSp>
        <p:nvCxnSpPr>
          <p:cNvPr id="14" name="Straight Arrow Connector 20"/>
          <p:cNvCxnSpPr>
            <a:stCxn id="7" idx="3"/>
            <a:endCxn id="18" idx="1"/>
          </p:cNvCxnSpPr>
          <p:nvPr/>
        </p:nvCxnSpPr>
        <p:spPr>
          <a:xfrm flipV="1">
            <a:off x="2153959" y="2475789"/>
            <a:ext cx="753618" cy="1049962"/>
          </a:xfrm>
          <a:prstGeom prst="bentConnector3">
            <a:avLst>
              <a:gd name="adj1" fmla="val 50000"/>
            </a:avLst>
          </a:prstGeom>
          <a:ln w="60325">
            <a:tailEnd type="triangle"/>
          </a:ln>
        </p:spPr>
        <p:style>
          <a:lnRef idx="1">
            <a:schemeClr val="accent1"/>
          </a:lnRef>
          <a:fillRef idx="0">
            <a:schemeClr val="accent1"/>
          </a:fillRef>
          <a:effectRef idx="0">
            <a:schemeClr val="accent1"/>
          </a:effectRef>
          <a:fontRef idx="minor">
            <a:schemeClr val="tx1"/>
          </a:fontRef>
        </p:style>
      </p:cxnSp>
      <p:pic>
        <p:nvPicPr>
          <p:cNvPr id="18" name="Picture 4" descr="Image result for purchase icon"/>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07577" y="1498611"/>
            <a:ext cx="1954355" cy="195435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12888" y="1641506"/>
            <a:ext cx="1471966" cy="1471966"/>
          </a:xfrm>
          <a:prstGeom prst="rect">
            <a:avLst/>
          </a:prstGeom>
        </p:spPr>
      </p:pic>
      <p:pic>
        <p:nvPicPr>
          <p:cNvPr id="3" name="Picture 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953533" y="2760355"/>
            <a:ext cx="1907684" cy="2297709"/>
          </a:xfrm>
          <a:prstGeom prst="rect">
            <a:avLst/>
          </a:prstGeom>
        </p:spPr>
      </p:pic>
      <p:cxnSp>
        <p:nvCxnSpPr>
          <p:cNvPr id="13" name="Straight Arrow Connector 20"/>
          <p:cNvCxnSpPr>
            <a:stCxn id="2" idx="3"/>
            <a:endCxn id="3" idx="0"/>
          </p:cNvCxnSpPr>
          <p:nvPr/>
        </p:nvCxnSpPr>
        <p:spPr>
          <a:xfrm>
            <a:off x="6084854" y="2377489"/>
            <a:ext cx="1822521" cy="382866"/>
          </a:xfrm>
          <a:prstGeom prst="bentConnector2">
            <a:avLst/>
          </a:prstGeom>
          <a:ln w="6032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23504439"/>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847493" y="796323"/>
            <a:ext cx="8132213" cy="702288"/>
          </a:xfrm>
        </p:spPr>
        <p:txBody>
          <a:bodyPr>
            <a:noAutofit/>
          </a:bodyPr>
          <a:lstStyle/>
          <a:p>
            <a:r>
              <a:rPr lang="en-US" spc="0" dirty="0">
                <a:latin typeface="Calibri" panose="020F0502020204030204" pitchFamily="34" charset="0"/>
              </a:rPr>
              <a:t>Our Proposal</a:t>
            </a:r>
          </a:p>
        </p:txBody>
      </p:sp>
      <p:sp>
        <p:nvSpPr>
          <p:cNvPr id="6" name="Footer Placeholder 4"/>
          <p:cNvSpPr>
            <a:spLocks noGrp="1"/>
          </p:cNvSpPr>
          <p:nvPr>
            <p:ph type="ftr" sz="quarter" idx="11"/>
          </p:nvPr>
        </p:nvSpPr>
        <p:spPr>
          <a:xfrm>
            <a:off x="997209" y="6459785"/>
            <a:ext cx="6981941" cy="365125"/>
          </a:xfrm>
        </p:spPr>
        <p:txBody>
          <a:bodyPr/>
          <a:lstStyle/>
          <a:p>
            <a:r>
              <a:rPr lang="en-US" sz="1400" b="1" dirty="0"/>
              <a:t>Location-based Augmented Reality Game System for Coffee House</a:t>
            </a:r>
            <a:endParaRPr lang="en-US" sz="1400" dirty="0"/>
          </a:p>
        </p:txBody>
      </p:sp>
      <p:sp>
        <p:nvSpPr>
          <p:cNvPr id="5" name="Slide Number Placeholder 4"/>
          <p:cNvSpPr>
            <a:spLocks noGrp="1"/>
          </p:cNvSpPr>
          <p:nvPr>
            <p:ph type="sldNum" sz="quarter" idx="12"/>
          </p:nvPr>
        </p:nvSpPr>
        <p:spPr>
          <a:xfrm>
            <a:off x="8376461" y="6459787"/>
            <a:ext cx="1312025" cy="365125"/>
          </a:xfrm>
        </p:spPr>
        <p:txBody>
          <a:bodyPr/>
          <a:lstStyle/>
          <a:p>
            <a:fld id="{94F15CE6-6A5B-0444-B2C2-B6643EA227BE}" type="slidenum">
              <a:rPr lang="en-US" sz="1600"/>
              <a:pPr/>
              <a:t>101</a:t>
            </a:fld>
            <a:endParaRPr lang="en-US" sz="1600" dirty="0"/>
          </a:p>
        </p:txBody>
      </p:sp>
      <p:pic>
        <p:nvPicPr>
          <p:cNvPr id="7" name="Picture 4"/>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353893" y="2625718"/>
            <a:ext cx="1800066" cy="1800066"/>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391332" y="4288623"/>
            <a:ext cx="1725188" cy="769441"/>
          </a:xfrm>
          <a:prstGeom prst="rect">
            <a:avLst/>
          </a:prstGeom>
          <a:noFill/>
        </p:spPr>
        <p:txBody>
          <a:bodyPr wrap="square" rtlCol="0">
            <a:spAutoFit/>
          </a:bodyPr>
          <a:lstStyle/>
          <a:p>
            <a:pPr algn="ctr"/>
            <a:r>
              <a:rPr lang="en-US" sz="4400" b="1" dirty="0" smtClean="0"/>
              <a:t>User</a:t>
            </a:r>
            <a:endParaRPr lang="en-US" sz="4400" dirty="0" smtClean="0"/>
          </a:p>
        </p:txBody>
      </p:sp>
      <p:cxnSp>
        <p:nvCxnSpPr>
          <p:cNvPr id="14" name="Straight Arrow Connector 20"/>
          <p:cNvCxnSpPr>
            <a:stCxn id="7" idx="3"/>
            <a:endCxn id="18" idx="1"/>
          </p:cNvCxnSpPr>
          <p:nvPr/>
        </p:nvCxnSpPr>
        <p:spPr>
          <a:xfrm flipV="1">
            <a:off x="2153959" y="2475789"/>
            <a:ext cx="753618" cy="1049962"/>
          </a:xfrm>
          <a:prstGeom prst="bentConnector3">
            <a:avLst>
              <a:gd name="adj1" fmla="val 50000"/>
            </a:avLst>
          </a:prstGeom>
          <a:ln w="60325">
            <a:tailEnd type="triangle"/>
          </a:ln>
        </p:spPr>
        <p:style>
          <a:lnRef idx="1">
            <a:schemeClr val="accent1"/>
          </a:lnRef>
          <a:fillRef idx="0">
            <a:schemeClr val="accent1"/>
          </a:fillRef>
          <a:effectRef idx="0">
            <a:schemeClr val="accent1"/>
          </a:effectRef>
          <a:fontRef idx="minor">
            <a:schemeClr val="tx1"/>
          </a:fontRef>
        </p:style>
      </p:cxnSp>
      <p:pic>
        <p:nvPicPr>
          <p:cNvPr id="18" name="Picture 4" descr="Image result for purchase icon"/>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07577" y="1498611"/>
            <a:ext cx="1954355" cy="195435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12888" y="1641506"/>
            <a:ext cx="1471966" cy="1471966"/>
          </a:xfrm>
          <a:prstGeom prst="rect">
            <a:avLst/>
          </a:prstGeom>
        </p:spPr>
      </p:pic>
      <p:pic>
        <p:nvPicPr>
          <p:cNvPr id="3" name="Picture 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953533" y="2760355"/>
            <a:ext cx="1907684" cy="2297709"/>
          </a:xfrm>
          <a:prstGeom prst="rect">
            <a:avLst/>
          </a:prstGeom>
        </p:spPr>
      </p:pic>
      <p:cxnSp>
        <p:nvCxnSpPr>
          <p:cNvPr id="13" name="Straight Arrow Connector 20"/>
          <p:cNvCxnSpPr>
            <a:stCxn id="2" idx="3"/>
            <a:endCxn id="3" idx="0"/>
          </p:cNvCxnSpPr>
          <p:nvPr/>
        </p:nvCxnSpPr>
        <p:spPr>
          <a:xfrm>
            <a:off x="6084854" y="2377489"/>
            <a:ext cx="1822521" cy="382866"/>
          </a:xfrm>
          <a:prstGeom prst="bentConnector2">
            <a:avLst/>
          </a:prstGeom>
          <a:ln w="60325">
            <a:tailEnd type="triangle"/>
          </a:ln>
        </p:spPr>
        <p:style>
          <a:lnRef idx="1">
            <a:schemeClr val="accent1"/>
          </a:lnRef>
          <a:fillRef idx="0">
            <a:schemeClr val="accent1"/>
          </a:fillRef>
          <a:effectRef idx="0">
            <a:schemeClr val="accent1"/>
          </a:effectRef>
          <a:fontRef idx="minor">
            <a:schemeClr val="tx1"/>
          </a:fontRef>
        </p:style>
      </p:cxnSp>
      <p:pic>
        <p:nvPicPr>
          <p:cNvPr id="15" name="Picture 1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41620" y="4419879"/>
            <a:ext cx="1677512" cy="1677512"/>
          </a:xfrm>
          <a:prstGeom prst="rect">
            <a:avLst/>
          </a:prstGeom>
        </p:spPr>
      </p:pic>
      <p:cxnSp>
        <p:nvCxnSpPr>
          <p:cNvPr id="17" name="Straight Arrow Connector 20"/>
          <p:cNvCxnSpPr>
            <a:stCxn id="15" idx="1"/>
          </p:cNvCxnSpPr>
          <p:nvPr/>
        </p:nvCxnSpPr>
        <p:spPr>
          <a:xfrm rot="10800000">
            <a:off x="2007220" y="3992351"/>
            <a:ext cx="1634400" cy="1266285"/>
          </a:xfrm>
          <a:prstGeom prst="bentConnector3">
            <a:avLst>
              <a:gd name="adj1" fmla="val 50000"/>
            </a:avLst>
          </a:prstGeom>
          <a:ln w="60325">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20"/>
          <p:cNvCxnSpPr>
            <a:stCxn id="3" idx="2"/>
            <a:endCxn id="15" idx="3"/>
          </p:cNvCxnSpPr>
          <p:nvPr/>
        </p:nvCxnSpPr>
        <p:spPr>
          <a:xfrm rot="5400000">
            <a:off x="6512969" y="3864228"/>
            <a:ext cx="200571" cy="2588243"/>
          </a:xfrm>
          <a:prstGeom prst="bentConnector2">
            <a:avLst/>
          </a:prstGeom>
          <a:ln w="6032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3262899"/>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847493" y="796323"/>
            <a:ext cx="8132213" cy="702288"/>
          </a:xfrm>
        </p:spPr>
        <p:txBody>
          <a:bodyPr>
            <a:noAutofit/>
          </a:bodyPr>
          <a:lstStyle/>
          <a:p>
            <a:r>
              <a:rPr lang="en-US" spc="0" dirty="0" smtClean="0">
                <a:latin typeface="Calibri" panose="020F0502020204030204" pitchFamily="34" charset="0"/>
              </a:rPr>
              <a:t>Demo</a:t>
            </a:r>
            <a:endParaRPr lang="en-US" spc="0" dirty="0">
              <a:latin typeface="Calibri" panose="020F0502020204030204" pitchFamily="34" charset="0"/>
            </a:endParaRPr>
          </a:p>
        </p:txBody>
      </p:sp>
      <p:sp>
        <p:nvSpPr>
          <p:cNvPr id="6" name="Footer Placeholder 4"/>
          <p:cNvSpPr>
            <a:spLocks noGrp="1"/>
          </p:cNvSpPr>
          <p:nvPr>
            <p:ph type="ftr" sz="quarter" idx="11"/>
          </p:nvPr>
        </p:nvSpPr>
        <p:spPr>
          <a:xfrm>
            <a:off x="997209" y="6459785"/>
            <a:ext cx="6981941" cy="365125"/>
          </a:xfrm>
        </p:spPr>
        <p:txBody>
          <a:bodyPr/>
          <a:lstStyle/>
          <a:p>
            <a:r>
              <a:rPr lang="en-US" sz="1400" b="1" dirty="0"/>
              <a:t>Location-based Augmented Reality Game System for Coffee House</a:t>
            </a:r>
            <a:endParaRPr lang="en-US" sz="1400" dirty="0"/>
          </a:p>
        </p:txBody>
      </p:sp>
      <p:sp>
        <p:nvSpPr>
          <p:cNvPr id="5" name="Slide Number Placeholder 4"/>
          <p:cNvSpPr>
            <a:spLocks noGrp="1"/>
          </p:cNvSpPr>
          <p:nvPr>
            <p:ph type="sldNum" sz="quarter" idx="12"/>
          </p:nvPr>
        </p:nvSpPr>
        <p:spPr>
          <a:xfrm>
            <a:off x="8376461" y="6459787"/>
            <a:ext cx="1312025" cy="365125"/>
          </a:xfrm>
        </p:spPr>
        <p:txBody>
          <a:bodyPr/>
          <a:lstStyle/>
          <a:p>
            <a:fld id="{94F15CE6-6A5B-0444-B2C2-B6643EA227BE}" type="slidenum">
              <a:rPr lang="en-US" sz="1600"/>
              <a:pPr/>
              <a:t>102</a:t>
            </a:fld>
            <a:endParaRPr lang="en-US" sz="1600" dirty="0"/>
          </a:p>
        </p:txBody>
      </p:sp>
      <p:sp>
        <p:nvSpPr>
          <p:cNvPr id="16" name="TextBox 15"/>
          <p:cNvSpPr txBox="1"/>
          <p:nvPr/>
        </p:nvSpPr>
        <p:spPr>
          <a:xfrm>
            <a:off x="368532" y="1890748"/>
            <a:ext cx="8409707" cy="3170099"/>
          </a:xfrm>
          <a:prstGeom prst="rect">
            <a:avLst/>
          </a:prstGeom>
          <a:noFill/>
        </p:spPr>
        <p:txBody>
          <a:bodyPr wrap="square" rtlCol="0">
            <a:spAutoFit/>
          </a:bodyPr>
          <a:lstStyle/>
          <a:p>
            <a:pPr algn="just"/>
            <a:r>
              <a:rPr lang="en-US" sz="4000" b="1" u="sng" dirty="0" smtClean="0"/>
              <a:t>Scenario:</a:t>
            </a:r>
            <a:r>
              <a:rPr lang="en-US" sz="4000" b="1" dirty="0" smtClean="0"/>
              <a:t> </a:t>
            </a:r>
            <a:r>
              <a:rPr lang="en-US" sz="4000" dirty="0"/>
              <a:t>Mr. </a:t>
            </a:r>
            <a:r>
              <a:rPr lang="en-US" sz="4000" dirty="0" err="1"/>
              <a:t>Phong</a:t>
            </a:r>
            <a:r>
              <a:rPr lang="en-US" sz="4000" dirty="0"/>
              <a:t> is at </a:t>
            </a:r>
            <a:r>
              <a:rPr lang="en-US" sz="4000" dirty="0" smtClean="0"/>
              <a:t>Starbuck </a:t>
            </a:r>
            <a:r>
              <a:rPr lang="en-US" sz="4000" dirty="0" err="1"/>
              <a:t>Quang</a:t>
            </a:r>
            <a:r>
              <a:rPr lang="en-US" sz="4000" dirty="0"/>
              <a:t> </a:t>
            </a:r>
            <a:r>
              <a:rPr lang="en-US" sz="4000" dirty="0" err="1"/>
              <a:t>Trung</a:t>
            </a:r>
            <a:r>
              <a:rPr lang="en-US" sz="4000" dirty="0"/>
              <a:t> store. He has purchased a coffee and receive a coupon code </a:t>
            </a:r>
            <a:r>
              <a:rPr lang="en-US" sz="4000" dirty="0" smtClean="0"/>
              <a:t>“StarbuckQT01</a:t>
            </a:r>
            <a:r>
              <a:rPr lang="en-US" sz="4000" dirty="0"/>
              <a:t>” of 200 </a:t>
            </a:r>
            <a:r>
              <a:rPr lang="en-US" sz="4000" dirty="0" err="1"/>
              <a:t>Teek</a:t>
            </a:r>
            <a:r>
              <a:rPr lang="en-US" sz="4000" dirty="0"/>
              <a:t>. He enter code in app and received 200 </a:t>
            </a:r>
            <a:r>
              <a:rPr lang="en-US" sz="4000" dirty="0" err="1"/>
              <a:t>Teek</a:t>
            </a:r>
            <a:r>
              <a:rPr lang="en-US" sz="4000" dirty="0"/>
              <a:t> </a:t>
            </a:r>
            <a:endParaRPr lang="en-US" sz="4000" b="1" u="sng" dirty="0"/>
          </a:p>
        </p:txBody>
      </p:sp>
    </p:spTree>
    <p:extLst>
      <p:ext uri="{BB962C8B-B14F-4D97-AF65-F5344CB8AC3E}">
        <p14:creationId xmlns:p14="http://schemas.microsoft.com/office/powerpoint/2010/main" val="4201977776"/>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ctrTitle"/>
          </p:nvPr>
        </p:nvSpPr>
        <p:spPr/>
        <p:txBody>
          <a:bodyPr>
            <a:noAutofit/>
          </a:bodyPr>
          <a:lstStyle/>
          <a:p>
            <a:r>
              <a:rPr lang="en-US" spc="0" dirty="0" smtClean="0">
                <a:latin typeface="Calibri" panose="020F0502020204030204" pitchFamily="34" charset="0"/>
              </a:rPr>
              <a:t>Technologies</a:t>
            </a:r>
            <a:endParaRPr lang="en-US" spc="0" dirty="0">
              <a:latin typeface="Calibri" panose="020F0502020204030204" pitchFamily="34" charset="0"/>
            </a:endParaRPr>
          </a:p>
        </p:txBody>
      </p:sp>
      <p:sp>
        <p:nvSpPr>
          <p:cNvPr id="2" name="Subtitle 1"/>
          <p:cNvSpPr>
            <a:spLocks noGrp="1"/>
          </p:cNvSpPr>
          <p:nvPr>
            <p:ph type="subTitle" idx="1"/>
          </p:nvPr>
        </p:nvSpPr>
        <p:spPr/>
        <p:txBody>
          <a:bodyPr/>
          <a:lstStyle/>
          <a:p>
            <a:endParaRPr lang="en-US"/>
          </a:p>
        </p:txBody>
      </p:sp>
      <p:sp>
        <p:nvSpPr>
          <p:cNvPr id="6" name="Footer Placeholder 4"/>
          <p:cNvSpPr>
            <a:spLocks noGrp="1"/>
          </p:cNvSpPr>
          <p:nvPr>
            <p:ph type="ftr" sz="quarter" idx="11"/>
          </p:nvPr>
        </p:nvSpPr>
        <p:spPr>
          <a:xfrm>
            <a:off x="1638164" y="6492875"/>
            <a:ext cx="5913391" cy="365125"/>
          </a:xfrm>
        </p:spPr>
        <p:txBody>
          <a:bodyPr/>
          <a:lstStyle/>
          <a:p>
            <a:r>
              <a:rPr lang="en-US" sz="1400" b="1" dirty="0"/>
              <a:t>Location-based Augmented Reality Game System for Coffee House</a:t>
            </a:r>
            <a:endParaRPr lang="en-US" sz="1400" dirty="0"/>
          </a:p>
        </p:txBody>
      </p:sp>
      <p:sp>
        <p:nvSpPr>
          <p:cNvPr id="5" name="Slide Number Placeholder 4"/>
          <p:cNvSpPr>
            <a:spLocks noGrp="1"/>
          </p:cNvSpPr>
          <p:nvPr>
            <p:ph type="sldNum" sz="quarter" idx="12"/>
          </p:nvPr>
        </p:nvSpPr>
        <p:spPr/>
        <p:txBody>
          <a:bodyPr/>
          <a:lstStyle/>
          <a:p>
            <a:fld id="{94F15CE6-6A5B-0444-B2C2-B6643EA227BE}" type="slidenum">
              <a:rPr lang="en-US" sz="1600"/>
              <a:pPr/>
              <a:t>103</a:t>
            </a:fld>
            <a:endParaRPr lang="en-US" sz="1600" dirty="0"/>
          </a:p>
        </p:txBody>
      </p:sp>
    </p:spTree>
    <p:extLst>
      <p:ext uri="{BB962C8B-B14F-4D97-AF65-F5344CB8AC3E}">
        <p14:creationId xmlns:p14="http://schemas.microsoft.com/office/powerpoint/2010/main" val="815041829"/>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4"/>
          <p:cNvSpPr>
            <a:spLocks noGrp="1"/>
          </p:cNvSpPr>
          <p:nvPr>
            <p:ph type="ftr" sz="quarter" idx="11"/>
          </p:nvPr>
        </p:nvSpPr>
        <p:spPr>
          <a:xfrm>
            <a:off x="1572322" y="6473802"/>
            <a:ext cx="6062803" cy="365125"/>
          </a:xfrm>
        </p:spPr>
        <p:txBody>
          <a:bodyPr/>
          <a:lstStyle/>
          <a:p>
            <a:r>
              <a:rPr lang="en-US" sz="1400" b="1" dirty="0"/>
              <a:t>Location-based Augmented Reality Game System for Coffee House</a:t>
            </a:r>
            <a:endParaRPr lang="en-US" sz="1400" dirty="0"/>
          </a:p>
        </p:txBody>
      </p:sp>
      <p:sp>
        <p:nvSpPr>
          <p:cNvPr id="5" name="Slide Number Placeholder 4"/>
          <p:cNvSpPr>
            <a:spLocks noGrp="1"/>
          </p:cNvSpPr>
          <p:nvPr>
            <p:ph type="sldNum" sz="quarter" idx="12"/>
          </p:nvPr>
        </p:nvSpPr>
        <p:spPr/>
        <p:txBody>
          <a:bodyPr/>
          <a:lstStyle/>
          <a:p>
            <a:fld id="{94F15CE6-6A5B-0444-B2C2-B6643EA227BE}" type="slidenum">
              <a:rPr lang="en-US" sz="1600"/>
              <a:pPr/>
              <a:t>104</a:t>
            </a:fld>
            <a:endParaRPr lang="en-US" sz="1600" dirty="0"/>
          </a:p>
        </p:txBody>
      </p:sp>
      <p:pic>
        <p:nvPicPr>
          <p:cNvPr id="24" name="Picture 2" descr="Image result for vuforia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16011" y="610580"/>
            <a:ext cx="5175424" cy="1389338"/>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9570" y="2697457"/>
            <a:ext cx="4482791" cy="2521571"/>
          </a:xfrm>
          <a:prstGeom prst="rect">
            <a:avLst/>
          </a:prstGeom>
        </p:spPr>
      </p:pic>
      <p:pic>
        <p:nvPicPr>
          <p:cNvPr id="26" name="Picture 4" descr="Image result for ASP"/>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78936" y="2550645"/>
            <a:ext cx="2752830" cy="2752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4322865"/>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ctrTitle"/>
          </p:nvPr>
        </p:nvSpPr>
        <p:spPr/>
        <p:txBody>
          <a:bodyPr>
            <a:noAutofit/>
          </a:bodyPr>
          <a:lstStyle/>
          <a:p>
            <a:r>
              <a:rPr lang="en-US" spc="0" dirty="0" smtClean="0">
                <a:latin typeface="Calibri" panose="020F0502020204030204" pitchFamily="34" charset="0"/>
              </a:rPr>
              <a:t>Future plan</a:t>
            </a:r>
            <a:endParaRPr lang="en-US" spc="0" dirty="0">
              <a:latin typeface="Calibri" panose="020F0502020204030204" pitchFamily="34" charset="0"/>
            </a:endParaRPr>
          </a:p>
        </p:txBody>
      </p:sp>
      <p:sp>
        <p:nvSpPr>
          <p:cNvPr id="2" name="Subtitle 1"/>
          <p:cNvSpPr>
            <a:spLocks noGrp="1"/>
          </p:cNvSpPr>
          <p:nvPr>
            <p:ph type="subTitle" idx="1"/>
          </p:nvPr>
        </p:nvSpPr>
        <p:spPr/>
        <p:txBody>
          <a:bodyPr/>
          <a:lstStyle/>
          <a:p>
            <a:endParaRPr lang="en-US"/>
          </a:p>
        </p:txBody>
      </p:sp>
      <p:sp>
        <p:nvSpPr>
          <p:cNvPr id="6" name="Footer Placeholder 4"/>
          <p:cNvSpPr>
            <a:spLocks noGrp="1"/>
          </p:cNvSpPr>
          <p:nvPr>
            <p:ph type="ftr" sz="quarter" idx="11"/>
          </p:nvPr>
        </p:nvSpPr>
        <p:spPr>
          <a:xfrm>
            <a:off x="1638164" y="6492875"/>
            <a:ext cx="5913391" cy="365125"/>
          </a:xfrm>
        </p:spPr>
        <p:txBody>
          <a:bodyPr/>
          <a:lstStyle/>
          <a:p>
            <a:r>
              <a:rPr lang="en-US" sz="1400" b="1" dirty="0"/>
              <a:t>Location-based Augmented Reality Game System for Coffee House</a:t>
            </a:r>
            <a:endParaRPr lang="en-US" sz="1400" dirty="0"/>
          </a:p>
        </p:txBody>
      </p:sp>
      <p:sp>
        <p:nvSpPr>
          <p:cNvPr id="5" name="Slide Number Placeholder 4"/>
          <p:cNvSpPr>
            <a:spLocks noGrp="1"/>
          </p:cNvSpPr>
          <p:nvPr>
            <p:ph type="sldNum" sz="quarter" idx="12"/>
          </p:nvPr>
        </p:nvSpPr>
        <p:spPr/>
        <p:txBody>
          <a:bodyPr/>
          <a:lstStyle/>
          <a:p>
            <a:fld id="{94F15CE6-6A5B-0444-B2C2-B6643EA227BE}" type="slidenum">
              <a:rPr lang="en-US" sz="1600"/>
              <a:pPr/>
              <a:t>105</a:t>
            </a:fld>
            <a:endParaRPr lang="en-US" sz="1600" dirty="0"/>
          </a:p>
        </p:txBody>
      </p:sp>
    </p:spTree>
    <p:extLst>
      <p:ext uri="{BB962C8B-B14F-4D97-AF65-F5344CB8AC3E}">
        <p14:creationId xmlns:p14="http://schemas.microsoft.com/office/powerpoint/2010/main" val="671793210"/>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4"/>
          <p:cNvSpPr>
            <a:spLocks noGrp="1"/>
          </p:cNvSpPr>
          <p:nvPr>
            <p:ph type="ftr" sz="quarter" idx="11"/>
          </p:nvPr>
        </p:nvSpPr>
        <p:spPr>
          <a:xfrm>
            <a:off x="997209" y="6459785"/>
            <a:ext cx="6981941" cy="365125"/>
          </a:xfrm>
        </p:spPr>
        <p:txBody>
          <a:bodyPr/>
          <a:lstStyle/>
          <a:p>
            <a:r>
              <a:rPr lang="en-US" sz="1400" b="1" dirty="0"/>
              <a:t>Location-based Augmented Reality Game System for Coffee House</a:t>
            </a:r>
            <a:endParaRPr lang="en-US" sz="1400" dirty="0"/>
          </a:p>
        </p:txBody>
      </p:sp>
      <p:sp>
        <p:nvSpPr>
          <p:cNvPr id="5" name="Slide Number Placeholder 4"/>
          <p:cNvSpPr>
            <a:spLocks noGrp="1"/>
          </p:cNvSpPr>
          <p:nvPr>
            <p:ph type="sldNum" sz="quarter" idx="12"/>
          </p:nvPr>
        </p:nvSpPr>
        <p:spPr>
          <a:xfrm>
            <a:off x="8376461" y="6459787"/>
            <a:ext cx="1312025" cy="365125"/>
          </a:xfrm>
        </p:spPr>
        <p:txBody>
          <a:bodyPr/>
          <a:lstStyle/>
          <a:p>
            <a:fld id="{94F15CE6-6A5B-0444-B2C2-B6643EA227BE}" type="slidenum">
              <a:rPr lang="en-US" sz="1600"/>
              <a:pPr/>
              <a:t>106</a:t>
            </a:fld>
            <a:endParaRPr lang="en-US" sz="1600" dirty="0"/>
          </a:p>
        </p:txBody>
      </p:sp>
      <p:sp>
        <p:nvSpPr>
          <p:cNvPr id="16" name="Title 1"/>
          <p:cNvSpPr>
            <a:spLocks noGrp="1"/>
          </p:cNvSpPr>
          <p:nvPr>
            <p:ph type="title"/>
          </p:nvPr>
        </p:nvSpPr>
        <p:spPr>
          <a:xfrm>
            <a:off x="847493" y="796323"/>
            <a:ext cx="8132213" cy="702288"/>
          </a:xfrm>
        </p:spPr>
        <p:txBody>
          <a:bodyPr>
            <a:noAutofit/>
          </a:bodyPr>
          <a:lstStyle/>
          <a:p>
            <a:r>
              <a:rPr lang="en-US" spc="0" dirty="0">
                <a:latin typeface="Calibri" panose="020F0502020204030204" pitchFamily="34" charset="0"/>
              </a:rPr>
              <a:t>Future </a:t>
            </a:r>
            <a:r>
              <a:rPr lang="en-US" spc="0" dirty="0" smtClean="0">
                <a:latin typeface="Calibri" panose="020F0502020204030204" pitchFamily="34" charset="0"/>
              </a:rPr>
              <a:t>plan</a:t>
            </a:r>
            <a:endParaRPr lang="en-US" spc="0" dirty="0">
              <a:latin typeface="Calibri" panose="020F0502020204030204" pitchFamily="34" charset="0"/>
            </a:endParaRPr>
          </a:p>
        </p:txBody>
      </p:sp>
      <p:sp>
        <p:nvSpPr>
          <p:cNvPr id="10" name="Rounded Rectangle 9"/>
          <p:cNvSpPr/>
          <p:nvPr/>
        </p:nvSpPr>
        <p:spPr>
          <a:xfrm>
            <a:off x="6827752" y="3428866"/>
            <a:ext cx="2204721" cy="1647115"/>
          </a:xfrm>
          <a:prstGeom prst="roundRect">
            <a:avLst/>
          </a:prstGeom>
          <a:noFill/>
          <a:ln w="317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chemeClr val="tx1"/>
                </a:solidFill>
              </a:rPr>
              <a:t>ARG SYSTEM</a:t>
            </a:r>
          </a:p>
        </p:txBody>
      </p:sp>
      <p:pic>
        <p:nvPicPr>
          <p:cNvPr id="12" name="Picture 4"/>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64703" y="2882416"/>
            <a:ext cx="2674937" cy="2674937"/>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p:cNvSpPr txBox="1"/>
          <p:nvPr/>
        </p:nvSpPr>
        <p:spPr>
          <a:xfrm>
            <a:off x="-398692" y="5563487"/>
            <a:ext cx="4201729" cy="646331"/>
          </a:xfrm>
          <a:prstGeom prst="rect">
            <a:avLst/>
          </a:prstGeom>
          <a:noFill/>
        </p:spPr>
        <p:txBody>
          <a:bodyPr wrap="square" rtlCol="0">
            <a:spAutoFit/>
          </a:bodyPr>
          <a:lstStyle/>
          <a:p>
            <a:pPr algn="ctr"/>
            <a:r>
              <a:rPr lang="en-US" sz="3600" b="1" dirty="0"/>
              <a:t>Admin/Organizer</a:t>
            </a:r>
            <a:endParaRPr lang="en-US" sz="3600" dirty="0"/>
          </a:p>
        </p:txBody>
      </p:sp>
    </p:spTree>
    <p:extLst>
      <p:ext uri="{BB962C8B-B14F-4D97-AF65-F5344CB8AC3E}">
        <p14:creationId xmlns:p14="http://schemas.microsoft.com/office/powerpoint/2010/main" val="270334215"/>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4"/>
          <p:cNvSpPr>
            <a:spLocks noGrp="1"/>
          </p:cNvSpPr>
          <p:nvPr>
            <p:ph type="ftr" sz="quarter" idx="11"/>
          </p:nvPr>
        </p:nvSpPr>
        <p:spPr>
          <a:xfrm>
            <a:off x="997209" y="6459785"/>
            <a:ext cx="6981941" cy="365125"/>
          </a:xfrm>
        </p:spPr>
        <p:txBody>
          <a:bodyPr/>
          <a:lstStyle/>
          <a:p>
            <a:r>
              <a:rPr lang="en-US" sz="1400" b="1" dirty="0"/>
              <a:t>Location-based Augmented Reality Game System for Coffee House</a:t>
            </a:r>
            <a:endParaRPr lang="en-US" sz="1400" dirty="0"/>
          </a:p>
        </p:txBody>
      </p:sp>
      <p:sp>
        <p:nvSpPr>
          <p:cNvPr id="5" name="Slide Number Placeholder 4"/>
          <p:cNvSpPr>
            <a:spLocks noGrp="1"/>
          </p:cNvSpPr>
          <p:nvPr>
            <p:ph type="sldNum" sz="quarter" idx="12"/>
          </p:nvPr>
        </p:nvSpPr>
        <p:spPr>
          <a:xfrm>
            <a:off x="8376461" y="6459787"/>
            <a:ext cx="1312025" cy="365125"/>
          </a:xfrm>
        </p:spPr>
        <p:txBody>
          <a:bodyPr/>
          <a:lstStyle/>
          <a:p>
            <a:fld id="{94F15CE6-6A5B-0444-B2C2-B6643EA227BE}" type="slidenum">
              <a:rPr lang="en-US" sz="1600"/>
              <a:pPr/>
              <a:t>107</a:t>
            </a:fld>
            <a:endParaRPr lang="en-US" sz="1600" dirty="0"/>
          </a:p>
        </p:txBody>
      </p:sp>
      <p:sp>
        <p:nvSpPr>
          <p:cNvPr id="16" name="Title 1"/>
          <p:cNvSpPr>
            <a:spLocks noGrp="1"/>
          </p:cNvSpPr>
          <p:nvPr>
            <p:ph type="title"/>
          </p:nvPr>
        </p:nvSpPr>
        <p:spPr>
          <a:xfrm>
            <a:off x="847493" y="796323"/>
            <a:ext cx="8132213" cy="702288"/>
          </a:xfrm>
        </p:spPr>
        <p:txBody>
          <a:bodyPr>
            <a:noAutofit/>
          </a:bodyPr>
          <a:lstStyle/>
          <a:p>
            <a:r>
              <a:rPr lang="en-US" spc="0" dirty="0">
                <a:latin typeface="Calibri" panose="020F0502020204030204" pitchFamily="34" charset="0"/>
              </a:rPr>
              <a:t>Future </a:t>
            </a:r>
            <a:r>
              <a:rPr lang="en-US" spc="0" dirty="0" smtClean="0">
                <a:latin typeface="Calibri" panose="020F0502020204030204" pitchFamily="34" charset="0"/>
              </a:rPr>
              <a:t>plan</a:t>
            </a:r>
            <a:endParaRPr lang="en-US" spc="0" dirty="0">
              <a:latin typeface="Calibri" panose="020F0502020204030204" pitchFamily="34" charset="0"/>
            </a:endParaRPr>
          </a:p>
        </p:txBody>
      </p:sp>
      <p:sp>
        <p:nvSpPr>
          <p:cNvPr id="10" name="Rounded Rectangle 9"/>
          <p:cNvSpPr/>
          <p:nvPr/>
        </p:nvSpPr>
        <p:spPr>
          <a:xfrm>
            <a:off x="6827752" y="3428866"/>
            <a:ext cx="2204721" cy="1647115"/>
          </a:xfrm>
          <a:prstGeom prst="roundRect">
            <a:avLst/>
          </a:prstGeom>
          <a:noFill/>
          <a:ln w="317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chemeClr val="tx1"/>
                </a:solidFill>
              </a:rPr>
              <a:t>ARG SYSTEM</a:t>
            </a:r>
          </a:p>
        </p:txBody>
      </p:sp>
      <p:pic>
        <p:nvPicPr>
          <p:cNvPr id="12" name="Picture 4"/>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64703" y="2882416"/>
            <a:ext cx="2674937" cy="2674937"/>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Straight Connector 12"/>
          <p:cNvCxnSpPr>
            <a:stCxn id="10" idx="1"/>
            <a:endCxn id="12" idx="3"/>
          </p:cNvCxnSpPr>
          <p:nvPr/>
        </p:nvCxnSpPr>
        <p:spPr>
          <a:xfrm flipH="1" flipV="1">
            <a:off x="3039640" y="4219885"/>
            <a:ext cx="3788112" cy="32539"/>
          </a:xfrm>
          <a:prstGeom prst="line">
            <a:avLst/>
          </a:prstGeom>
          <a:ln w="60325">
            <a:prstDash val="solid"/>
            <a:headEnd type="triangle" w="lg" len="lg"/>
          </a:ln>
        </p:spPr>
        <p:style>
          <a:lnRef idx="1">
            <a:schemeClr val="accent1"/>
          </a:lnRef>
          <a:fillRef idx="0">
            <a:schemeClr val="accent1"/>
          </a:fillRef>
          <a:effectRef idx="0">
            <a:schemeClr val="accent1"/>
          </a:effectRef>
          <a:fontRef idx="minor">
            <a:schemeClr val="tx1"/>
          </a:fontRef>
        </p:style>
      </p:cxnSp>
      <p:pic>
        <p:nvPicPr>
          <p:cNvPr id="14" name="Picture 16" descr="Image result for web application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23694" y="2366523"/>
            <a:ext cx="1694103" cy="1694103"/>
          </a:xfrm>
          <a:prstGeom prst="rect">
            <a:avLst/>
          </a:prstGeom>
          <a:noFill/>
          <a:extLst>
            <a:ext uri="{909E8E84-426E-40DD-AFC4-6F175D3DCCD1}">
              <a14:hiddenFill xmlns:a14="http://schemas.microsoft.com/office/drawing/2010/main">
                <a:solidFill>
                  <a:srgbClr val="FFFFFF"/>
                </a:solidFill>
              </a14:hiddenFill>
            </a:ext>
          </a:extLst>
        </p:spPr>
      </p:pic>
      <p:sp>
        <p:nvSpPr>
          <p:cNvPr id="17" name="Subtitle 2"/>
          <p:cNvSpPr txBox="1">
            <a:spLocks/>
          </p:cNvSpPr>
          <p:nvPr/>
        </p:nvSpPr>
        <p:spPr>
          <a:xfrm>
            <a:off x="2709961" y="4208068"/>
            <a:ext cx="3866159" cy="1735825"/>
          </a:xfrm>
          <a:prstGeom prst="rect">
            <a:avLst/>
          </a:prstGeom>
        </p:spPr>
        <p:txBody>
          <a:bodyPr vert="horz" wrap="square" lIns="182843" tIns="91423" rIns="182843" bIns="91423" rtlCol="0">
            <a:spAutoFit/>
          </a:bodyPr>
          <a:lstStyle>
            <a:lvl1pPr marL="0" indent="0" algn="l" defTabSz="1828434" rtl="0" eaLnBrk="1" latinLnBrk="0" hangingPunct="1">
              <a:lnSpc>
                <a:spcPct val="90000"/>
              </a:lnSpc>
              <a:spcBef>
                <a:spcPts val="2000"/>
              </a:spcBef>
              <a:buFont typeface="Arial" panose="020B0604020202020204" pitchFamily="34" charset="0"/>
              <a:buNone/>
              <a:defRPr lang="en-US" sz="4800" kern="1200" dirty="0" smtClean="0">
                <a:solidFill>
                  <a:schemeClr val="tx1"/>
                </a:solidFill>
                <a:effectLst/>
                <a:latin typeface="Lato Light"/>
                <a:ea typeface="+mn-ea"/>
                <a:cs typeface="Lato Light"/>
              </a:defRPr>
            </a:lvl1pPr>
            <a:lvl2pPr marL="914217" indent="0" algn="l" defTabSz="1828434" rtl="0" eaLnBrk="1" latinLnBrk="0" hangingPunct="1">
              <a:lnSpc>
                <a:spcPct val="90000"/>
              </a:lnSpc>
              <a:spcBef>
                <a:spcPts val="1000"/>
              </a:spcBef>
              <a:buFont typeface="Arial" panose="020B0604020202020204" pitchFamily="34" charset="0"/>
              <a:buNone/>
              <a:defRPr lang="en-US" sz="4000" kern="1200" dirty="0" smtClean="0">
                <a:solidFill>
                  <a:schemeClr val="tx1"/>
                </a:solidFill>
                <a:effectLst/>
                <a:latin typeface="Lato Light"/>
                <a:ea typeface="+mn-ea"/>
                <a:cs typeface="Lato Light"/>
              </a:defRPr>
            </a:lvl2pPr>
            <a:lvl3pPr marL="1828434" indent="0" algn="l" defTabSz="1828434" rtl="0" eaLnBrk="1" latinLnBrk="0" hangingPunct="1">
              <a:lnSpc>
                <a:spcPct val="90000"/>
              </a:lnSpc>
              <a:spcBef>
                <a:spcPts val="1000"/>
              </a:spcBef>
              <a:buFont typeface="Arial" panose="020B0604020202020204" pitchFamily="34" charset="0"/>
              <a:buNone/>
              <a:defRPr lang="en-US" sz="3600" kern="1200" dirty="0" smtClean="0">
                <a:solidFill>
                  <a:schemeClr val="tx1"/>
                </a:solidFill>
                <a:effectLst/>
                <a:latin typeface="Lato Light"/>
                <a:ea typeface="+mn-ea"/>
                <a:cs typeface="Lato Light"/>
              </a:defRPr>
            </a:lvl3pPr>
            <a:lvl4pPr marL="2742651" indent="0" algn="l" defTabSz="1828434" rtl="0" eaLnBrk="1" latinLnBrk="0" hangingPunct="1">
              <a:lnSpc>
                <a:spcPct val="90000"/>
              </a:lnSpc>
              <a:spcBef>
                <a:spcPts val="1000"/>
              </a:spcBef>
              <a:buFont typeface="Arial" panose="020B0604020202020204" pitchFamily="34" charset="0"/>
              <a:buNone/>
              <a:defRPr lang="en-US" sz="3200" kern="1200" dirty="0" smtClean="0">
                <a:solidFill>
                  <a:schemeClr val="tx1"/>
                </a:solidFill>
                <a:effectLst/>
                <a:latin typeface="Lato Light"/>
                <a:ea typeface="+mn-ea"/>
                <a:cs typeface="Lato Light"/>
              </a:defRPr>
            </a:lvl4pPr>
            <a:lvl5pPr marL="3656868" indent="0" algn="l" defTabSz="1828434" rtl="0" eaLnBrk="1" latinLnBrk="0" hangingPunct="1">
              <a:lnSpc>
                <a:spcPct val="90000"/>
              </a:lnSpc>
              <a:spcBef>
                <a:spcPts val="1000"/>
              </a:spcBef>
              <a:buFont typeface="Arial" panose="020B0604020202020204" pitchFamily="34" charset="0"/>
              <a:buNone/>
              <a:defRPr lang="en-US" sz="3200" kern="1200" dirty="0">
                <a:solidFill>
                  <a:schemeClr val="tx1"/>
                </a:solidFill>
                <a:effectLst/>
                <a:latin typeface="Lato Light"/>
                <a:ea typeface="+mn-ea"/>
                <a:cs typeface="Lato Light"/>
              </a:defRPr>
            </a:lvl5pPr>
            <a:lvl6pPr marL="5028194"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2411"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6628"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0846"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algn="ctr">
              <a:lnSpc>
                <a:spcPct val="140000"/>
              </a:lnSpc>
            </a:pPr>
            <a:r>
              <a:rPr lang="en-US" sz="3600" dirty="0">
                <a:latin typeface="+mn-lt"/>
              </a:rPr>
              <a:t>Adjust Game Setting</a:t>
            </a:r>
          </a:p>
        </p:txBody>
      </p:sp>
      <p:sp>
        <p:nvSpPr>
          <p:cNvPr id="19" name="TextBox 18"/>
          <p:cNvSpPr txBox="1"/>
          <p:nvPr/>
        </p:nvSpPr>
        <p:spPr>
          <a:xfrm>
            <a:off x="-398692" y="5563487"/>
            <a:ext cx="4201729" cy="646331"/>
          </a:xfrm>
          <a:prstGeom prst="rect">
            <a:avLst/>
          </a:prstGeom>
          <a:noFill/>
        </p:spPr>
        <p:txBody>
          <a:bodyPr wrap="square" rtlCol="0">
            <a:spAutoFit/>
          </a:bodyPr>
          <a:lstStyle/>
          <a:p>
            <a:pPr algn="ctr"/>
            <a:r>
              <a:rPr lang="en-US" sz="3600" b="1" dirty="0"/>
              <a:t>Admin/Organizer</a:t>
            </a:r>
            <a:endParaRPr lang="en-US" sz="3600" dirty="0"/>
          </a:p>
        </p:txBody>
      </p:sp>
      <p:sp>
        <p:nvSpPr>
          <p:cNvPr id="21" name="Subtitle 2"/>
          <p:cNvSpPr txBox="1">
            <a:spLocks/>
          </p:cNvSpPr>
          <p:nvPr/>
        </p:nvSpPr>
        <p:spPr>
          <a:xfrm>
            <a:off x="3121161" y="1575498"/>
            <a:ext cx="3425043" cy="874051"/>
          </a:xfrm>
          <a:prstGeom prst="rect">
            <a:avLst/>
          </a:prstGeom>
        </p:spPr>
        <p:txBody>
          <a:bodyPr vert="horz" wrap="square" lIns="182843" tIns="91423" rIns="182843" bIns="91423" rtlCol="0">
            <a:spAutoFit/>
          </a:bodyPr>
          <a:lstStyle>
            <a:lvl1pPr marL="0" indent="0" algn="l" defTabSz="1828434" rtl="0" eaLnBrk="1" latinLnBrk="0" hangingPunct="1">
              <a:lnSpc>
                <a:spcPct val="90000"/>
              </a:lnSpc>
              <a:spcBef>
                <a:spcPts val="2000"/>
              </a:spcBef>
              <a:buFont typeface="Arial" panose="020B0604020202020204" pitchFamily="34" charset="0"/>
              <a:buNone/>
              <a:defRPr lang="en-US" sz="4800" kern="1200" dirty="0" smtClean="0">
                <a:solidFill>
                  <a:schemeClr val="tx1"/>
                </a:solidFill>
                <a:effectLst/>
                <a:latin typeface="Lato Light"/>
                <a:ea typeface="+mn-ea"/>
                <a:cs typeface="Lato Light"/>
              </a:defRPr>
            </a:lvl1pPr>
            <a:lvl2pPr marL="914217" indent="0" algn="l" defTabSz="1828434" rtl="0" eaLnBrk="1" latinLnBrk="0" hangingPunct="1">
              <a:lnSpc>
                <a:spcPct val="90000"/>
              </a:lnSpc>
              <a:spcBef>
                <a:spcPts val="1000"/>
              </a:spcBef>
              <a:buFont typeface="Arial" panose="020B0604020202020204" pitchFamily="34" charset="0"/>
              <a:buNone/>
              <a:defRPr lang="en-US" sz="4000" kern="1200" dirty="0" smtClean="0">
                <a:solidFill>
                  <a:schemeClr val="tx1"/>
                </a:solidFill>
                <a:effectLst/>
                <a:latin typeface="Lato Light"/>
                <a:ea typeface="+mn-ea"/>
                <a:cs typeface="Lato Light"/>
              </a:defRPr>
            </a:lvl2pPr>
            <a:lvl3pPr marL="1828434" indent="0" algn="l" defTabSz="1828434" rtl="0" eaLnBrk="1" latinLnBrk="0" hangingPunct="1">
              <a:lnSpc>
                <a:spcPct val="90000"/>
              </a:lnSpc>
              <a:spcBef>
                <a:spcPts val="1000"/>
              </a:spcBef>
              <a:buFont typeface="Arial" panose="020B0604020202020204" pitchFamily="34" charset="0"/>
              <a:buNone/>
              <a:defRPr lang="en-US" sz="3600" kern="1200" dirty="0" smtClean="0">
                <a:solidFill>
                  <a:schemeClr val="tx1"/>
                </a:solidFill>
                <a:effectLst/>
                <a:latin typeface="Lato Light"/>
                <a:ea typeface="+mn-ea"/>
                <a:cs typeface="Lato Light"/>
              </a:defRPr>
            </a:lvl3pPr>
            <a:lvl4pPr marL="2742651" indent="0" algn="l" defTabSz="1828434" rtl="0" eaLnBrk="1" latinLnBrk="0" hangingPunct="1">
              <a:lnSpc>
                <a:spcPct val="90000"/>
              </a:lnSpc>
              <a:spcBef>
                <a:spcPts val="1000"/>
              </a:spcBef>
              <a:buFont typeface="Arial" panose="020B0604020202020204" pitchFamily="34" charset="0"/>
              <a:buNone/>
              <a:defRPr lang="en-US" sz="3200" kern="1200" dirty="0" smtClean="0">
                <a:solidFill>
                  <a:schemeClr val="tx1"/>
                </a:solidFill>
                <a:effectLst/>
                <a:latin typeface="Lato Light"/>
                <a:ea typeface="+mn-ea"/>
                <a:cs typeface="Lato Light"/>
              </a:defRPr>
            </a:lvl4pPr>
            <a:lvl5pPr marL="3656868" indent="0" algn="l" defTabSz="1828434" rtl="0" eaLnBrk="1" latinLnBrk="0" hangingPunct="1">
              <a:lnSpc>
                <a:spcPct val="90000"/>
              </a:lnSpc>
              <a:spcBef>
                <a:spcPts val="1000"/>
              </a:spcBef>
              <a:buFont typeface="Arial" panose="020B0604020202020204" pitchFamily="34" charset="0"/>
              <a:buNone/>
              <a:defRPr lang="en-US" sz="3200" kern="1200" dirty="0">
                <a:solidFill>
                  <a:schemeClr val="tx1"/>
                </a:solidFill>
                <a:effectLst/>
                <a:latin typeface="Lato Light"/>
                <a:ea typeface="+mn-ea"/>
                <a:cs typeface="Lato Light"/>
              </a:defRPr>
            </a:lvl5pPr>
            <a:lvl6pPr marL="5028194"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2411"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6628"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0846"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algn="ctr">
              <a:lnSpc>
                <a:spcPct val="140000"/>
              </a:lnSpc>
            </a:pPr>
            <a:r>
              <a:rPr lang="en-US" sz="3200" dirty="0">
                <a:latin typeface="+mn-lt"/>
              </a:rPr>
              <a:t>Web application</a:t>
            </a:r>
          </a:p>
        </p:txBody>
      </p:sp>
    </p:spTree>
    <p:extLst>
      <p:ext uri="{BB962C8B-B14F-4D97-AF65-F5344CB8AC3E}">
        <p14:creationId xmlns:p14="http://schemas.microsoft.com/office/powerpoint/2010/main" val="2046429312"/>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4"/>
          <p:cNvSpPr>
            <a:spLocks noGrp="1"/>
          </p:cNvSpPr>
          <p:nvPr>
            <p:ph type="ftr" sz="quarter" idx="11"/>
          </p:nvPr>
        </p:nvSpPr>
        <p:spPr>
          <a:xfrm>
            <a:off x="997209" y="6459785"/>
            <a:ext cx="6981941" cy="365125"/>
          </a:xfrm>
        </p:spPr>
        <p:txBody>
          <a:bodyPr/>
          <a:lstStyle/>
          <a:p>
            <a:r>
              <a:rPr lang="en-US" sz="1400" b="1" dirty="0"/>
              <a:t>Location-based Augmented Reality Game System for Coffee House</a:t>
            </a:r>
            <a:endParaRPr lang="en-US" sz="1400" dirty="0"/>
          </a:p>
        </p:txBody>
      </p:sp>
      <p:sp>
        <p:nvSpPr>
          <p:cNvPr id="5" name="Slide Number Placeholder 4"/>
          <p:cNvSpPr>
            <a:spLocks noGrp="1"/>
          </p:cNvSpPr>
          <p:nvPr>
            <p:ph type="sldNum" sz="quarter" idx="12"/>
          </p:nvPr>
        </p:nvSpPr>
        <p:spPr>
          <a:xfrm>
            <a:off x="8376461" y="6459787"/>
            <a:ext cx="1312025" cy="365125"/>
          </a:xfrm>
        </p:spPr>
        <p:txBody>
          <a:bodyPr/>
          <a:lstStyle/>
          <a:p>
            <a:fld id="{94F15CE6-6A5B-0444-B2C2-B6643EA227BE}" type="slidenum">
              <a:rPr lang="en-US" sz="1600"/>
              <a:pPr/>
              <a:t>108</a:t>
            </a:fld>
            <a:endParaRPr lang="en-US" sz="1600" dirty="0"/>
          </a:p>
        </p:txBody>
      </p:sp>
      <p:sp>
        <p:nvSpPr>
          <p:cNvPr id="16" name="Title 1"/>
          <p:cNvSpPr>
            <a:spLocks noGrp="1"/>
          </p:cNvSpPr>
          <p:nvPr>
            <p:ph type="title"/>
          </p:nvPr>
        </p:nvSpPr>
        <p:spPr>
          <a:xfrm>
            <a:off x="847493" y="796323"/>
            <a:ext cx="8132213" cy="702288"/>
          </a:xfrm>
        </p:spPr>
        <p:txBody>
          <a:bodyPr>
            <a:noAutofit/>
          </a:bodyPr>
          <a:lstStyle/>
          <a:p>
            <a:r>
              <a:rPr lang="en-US" spc="0" dirty="0">
                <a:latin typeface="Calibri" panose="020F0502020204030204" pitchFamily="34" charset="0"/>
              </a:rPr>
              <a:t>Future </a:t>
            </a:r>
            <a:r>
              <a:rPr lang="en-US" spc="0" dirty="0" smtClean="0">
                <a:latin typeface="Calibri" panose="020F0502020204030204" pitchFamily="34" charset="0"/>
              </a:rPr>
              <a:t>plan</a:t>
            </a:r>
            <a:endParaRPr lang="en-US" spc="0" dirty="0">
              <a:latin typeface="Calibri" panose="020F0502020204030204" pitchFamily="34" charset="0"/>
            </a:endParaRPr>
          </a:p>
        </p:txBody>
      </p:sp>
      <p:sp>
        <p:nvSpPr>
          <p:cNvPr id="8" name="Rounded Rectangle 7"/>
          <p:cNvSpPr/>
          <p:nvPr/>
        </p:nvSpPr>
        <p:spPr>
          <a:xfrm>
            <a:off x="240630" y="1963288"/>
            <a:ext cx="2520920" cy="1773247"/>
          </a:xfrm>
          <a:prstGeom prst="roundRect">
            <a:avLst/>
          </a:prstGeom>
          <a:noFill/>
          <a:ln w="317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solidFill>
                  <a:schemeClr val="tx1"/>
                </a:solidFill>
              </a:rPr>
              <a:t>ARG SYSTEM</a:t>
            </a:r>
          </a:p>
        </p:txBody>
      </p:sp>
      <p:pic>
        <p:nvPicPr>
          <p:cNvPr id="9" name="Picture 14" descr="Image result for MOBILE ic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52357" y="3387974"/>
            <a:ext cx="2722939" cy="27229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854156"/>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4"/>
          <p:cNvSpPr>
            <a:spLocks noGrp="1"/>
          </p:cNvSpPr>
          <p:nvPr>
            <p:ph type="ftr" sz="quarter" idx="11"/>
          </p:nvPr>
        </p:nvSpPr>
        <p:spPr>
          <a:xfrm>
            <a:off x="997209" y="6459785"/>
            <a:ext cx="6981941" cy="365125"/>
          </a:xfrm>
        </p:spPr>
        <p:txBody>
          <a:bodyPr/>
          <a:lstStyle/>
          <a:p>
            <a:r>
              <a:rPr lang="en-US" sz="1400" b="1" dirty="0"/>
              <a:t>Location-based Augmented Reality Game System for Coffee House</a:t>
            </a:r>
            <a:endParaRPr lang="en-US" sz="1400" dirty="0"/>
          </a:p>
        </p:txBody>
      </p:sp>
      <p:sp>
        <p:nvSpPr>
          <p:cNvPr id="5" name="Slide Number Placeholder 4"/>
          <p:cNvSpPr>
            <a:spLocks noGrp="1"/>
          </p:cNvSpPr>
          <p:nvPr>
            <p:ph type="sldNum" sz="quarter" idx="12"/>
          </p:nvPr>
        </p:nvSpPr>
        <p:spPr>
          <a:xfrm>
            <a:off x="8376461" y="6459787"/>
            <a:ext cx="1312025" cy="365125"/>
          </a:xfrm>
        </p:spPr>
        <p:txBody>
          <a:bodyPr/>
          <a:lstStyle/>
          <a:p>
            <a:fld id="{94F15CE6-6A5B-0444-B2C2-B6643EA227BE}" type="slidenum">
              <a:rPr lang="en-US" sz="1600"/>
              <a:pPr/>
              <a:t>109</a:t>
            </a:fld>
            <a:endParaRPr lang="en-US" sz="1600" dirty="0"/>
          </a:p>
        </p:txBody>
      </p:sp>
      <p:sp>
        <p:nvSpPr>
          <p:cNvPr id="16" name="Title 1"/>
          <p:cNvSpPr>
            <a:spLocks noGrp="1"/>
          </p:cNvSpPr>
          <p:nvPr>
            <p:ph type="title"/>
          </p:nvPr>
        </p:nvSpPr>
        <p:spPr>
          <a:xfrm>
            <a:off x="847493" y="796323"/>
            <a:ext cx="8132213" cy="702288"/>
          </a:xfrm>
        </p:spPr>
        <p:txBody>
          <a:bodyPr>
            <a:noAutofit/>
          </a:bodyPr>
          <a:lstStyle/>
          <a:p>
            <a:r>
              <a:rPr lang="en-US" spc="0" dirty="0">
                <a:latin typeface="Calibri" panose="020F0502020204030204" pitchFamily="34" charset="0"/>
              </a:rPr>
              <a:t>Future </a:t>
            </a:r>
            <a:r>
              <a:rPr lang="en-US" spc="0" dirty="0" smtClean="0">
                <a:latin typeface="Calibri" panose="020F0502020204030204" pitchFamily="34" charset="0"/>
              </a:rPr>
              <a:t>plan</a:t>
            </a:r>
            <a:endParaRPr lang="en-US" spc="0" dirty="0">
              <a:latin typeface="Calibri" panose="020F0502020204030204" pitchFamily="34" charset="0"/>
            </a:endParaRPr>
          </a:p>
        </p:txBody>
      </p:sp>
      <p:sp>
        <p:nvSpPr>
          <p:cNvPr id="8" name="Rounded Rectangle 7"/>
          <p:cNvSpPr/>
          <p:nvPr/>
        </p:nvSpPr>
        <p:spPr>
          <a:xfrm>
            <a:off x="240630" y="1963288"/>
            <a:ext cx="2520920" cy="1773247"/>
          </a:xfrm>
          <a:prstGeom prst="roundRect">
            <a:avLst/>
          </a:prstGeom>
          <a:noFill/>
          <a:ln w="317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solidFill>
                  <a:schemeClr val="tx1"/>
                </a:solidFill>
              </a:rPr>
              <a:t>ARG SYSTEM</a:t>
            </a:r>
          </a:p>
        </p:txBody>
      </p:sp>
      <p:pic>
        <p:nvPicPr>
          <p:cNvPr id="9" name="Picture 14" descr="Image result for MOBILE ic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52357" y="3387974"/>
            <a:ext cx="2722939" cy="2722939"/>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Connector 28"/>
          <p:cNvCxnSpPr>
            <a:stCxn id="8" idx="2"/>
            <a:endCxn id="9" idx="1"/>
          </p:cNvCxnSpPr>
          <p:nvPr/>
        </p:nvCxnSpPr>
        <p:spPr>
          <a:xfrm rot="16200000" flipH="1">
            <a:off x="2070269" y="3167355"/>
            <a:ext cx="1012909" cy="2151267"/>
          </a:xfrm>
          <a:prstGeom prst="bentConnector2">
            <a:avLst/>
          </a:prstGeom>
          <a:ln w="60325">
            <a:prstDash val="solid"/>
            <a:headEnd type="triangle" w="lg" len="lg"/>
          </a:ln>
        </p:spPr>
        <p:style>
          <a:lnRef idx="1">
            <a:schemeClr val="accent1"/>
          </a:lnRef>
          <a:fillRef idx="0">
            <a:schemeClr val="accent1"/>
          </a:fillRef>
          <a:effectRef idx="0">
            <a:schemeClr val="accent1"/>
          </a:effectRef>
          <a:fontRef idx="minor">
            <a:schemeClr val="tx1"/>
          </a:fontRef>
        </p:style>
      </p:cxnSp>
      <p:sp>
        <p:nvSpPr>
          <p:cNvPr id="14" name="Subtitle 2"/>
          <p:cNvSpPr txBox="1">
            <a:spLocks/>
          </p:cNvSpPr>
          <p:nvPr/>
        </p:nvSpPr>
        <p:spPr>
          <a:xfrm>
            <a:off x="-59109" y="4732086"/>
            <a:ext cx="4735183" cy="731833"/>
          </a:xfrm>
          <a:prstGeom prst="rect">
            <a:avLst/>
          </a:prstGeom>
        </p:spPr>
        <p:txBody>
          <a:bodyPr vert="horz" wrap="square" lIns="182843" tIns="91423" rIns="182843" bIns="91423" rtlCol="0">
            <a:spAutoFit/>
          </a:bodyPr>
          <a:lstStyle>
            <a:lvl1pPr marL="0" indent="0" algn="l" defTabSz="1828434" rtl="0" eaLnBrk="1" latinLnBrk="0" hangingPunct="1">
              <a:lnSpc>
                <a:spcPct val="90000"/>
              </a:lnSpc>
              <a:spcBef>
                <a:spcPts val="2000"/>
              </a:spcBef>
              <a:buFont typeface="Arial" panose="020B0604020202020204" pitchFamily="34" charset="0"/>
              <a:buNone/>
              <a:defRPr lang="en-US" sz="4800" kern="1200" dirty="0" smtClean="0">
                <a:solidFill>
                  <a:schemeClr val="tx1"/>
                </a:solidFill>
                <a:effectLst/>
                <a:latin typeface="Lato Light"/>
                <a:ea typeface="+mn-ea"/>
                <a:cs typeface="Lato Light"/>
              </a:defRPr>
            </a:lvl1pPr>
            <a:lvl2pPr marL="914217" indent="0" algn="l" defTabSz="1828434" rtl="0" eaLnBrk="1" latinLnBrk="0" hangingPunct="1">
              <a:lnSpc>
                <a:spcPct val="90000"/>
              </a:lnSpc>
              <a:spcBef>
                <a:spcPts val="1000"/>
              </a:spcBef>
              <a:buFont typeface="Arial" panose="020B0604020202020204" pitchFamily="34" charset="0"/>
              <a:buNone/>
              <a:defRPr lang="en-US" sz="4000" kern="1200" dirty="0" smtClean="0">
                <a:solidFill>
                  <a:schemeClr val="tx1"/>
                </a:solidFill>
                <a:effectLst/>
                <a:latin typeface="Lato Light"/>
                <a:ea typeface="+mn-ea"/>
                <a:cs typeface="Lato Light"/>
              </a:defRPr>
            </a:lvl2pPr>
            <a:lvl3pPr marL="1828434" indent="0" algn="l" defTabSz="1828434" rtl="0" eaLnBrk="1" latinLnBrk="0" hangingPunct="1">
              <a:lnSpc>
                <a:spcPct val="90000"/>
              </a:lnSpc>
              <a:spcBef>
                <a:spcPts val="1000"/>
              </a:spcBef>
              <a:buFont typeface="Arial" panose="020B0604020202020204" pitchFamily="34" charset="0"/>
              <a:buNone/>
              <a:defRPr lang="en-US" sz="3600" kern="1200" dirty="0" smtClean="0">
                <a:solidFill>
                  <a:schemeClr val="tx1"/>
                </a:solidFill>
                <a:effectLst/>
                <a:latin typeface="Lato Light"/>
                <a:ea typeface="+mn-ea"/>
                <a:cs typeface="Lato Light"/>
              </a:defRPr>
            </a:lvl3pPr>
            <a:lvl4pPr marL="2742651" indent="0" algn="l" defTabSz="1828434" rtl="0" eaLnBrk="1" latinLnBrk="0" hangingPunct="1">
              <a:lnSpc>
                <a:spcPct val="90000"/>
              </a:lnSpc>
              <a:spcBef>
                <a:spcPts val="1000"/>
              </a:spcBef>
              <a:buFont typeface="Arial" panose="020B0604020202020204" pitchFamily="34" charset="0"/>
              <a:buNone/>
              <a:defRPr lang="en-US" sz="3200" kern="1200" dirty="0" smtClean="0">
                <a:solidFill>
                  <a:schemeClr val="tx1"/>
                </a:solidFill>
                <a:effectLst/>
                <a:latin typeface="Lato Light"/>
                <a:ea typeface="+mn-ea"/>
                <a:cs typeface="Lato Light"/>
              </a:defRPr>
            </a:lvl4pPr>
            <a:lvl5pPr marL="3656868" indent="0" algn="l" defTabSz="1828434" rtl="0" eaLnBrk="1" latinLnBrk="0" hangingPunct="1">
              <a:lnSpc>
                <a:spcPct val="90000"/>
              </a:lnSpc>
              <a:spcBef>
                <a:spcPts val="1000"/>
              </a:spcBef>
              <a:buFont typeface="Arial" panose="020B0604020202020204" pitchFamily="34" charset="0"/>
              <a:buNone/>
              <a:defRPr lang="en-US" sz="3200" kern="1200" dirty="0">
                <a:solidFill>
                  <a:schemeClr val="tx1"/>
                </a:solidFill>
                <a:effectLst/>
                <a:latin typeface="Lato Light"/>
                <a:ea typeface="+mn-ea"/>
                <a:cs typeface="Lato Light"/>
              </a:defRPr>
            </a:lvl5pPr>
            <a:lvl6pPr marL="5028194"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2411"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6628"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0846"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algn="ctr">
              <a:lnSpc>
                <a:spcPct val="140000"/>
              </a:lnSpc>
            </a:pPr>
            <a:r>
              <a:rPr lang="en-US" sz="2800" dirty="0">
                <a:latin typeface="+mn-lt"/>
              </a:rPr>
              <a:t>Request data</a:t>
            </a:r>
          </a:p>
        </p:txBody>
      </p:sp>
    </p:spTree>
    <p:extLst>
      <p:ext uri="{BB962C8B-B14F-4D97-AF65-F5344CB8AC3E}">
        <p14:creationId xmlns:p14="http://schemas.microsoft.com/office/powerpoint/2010/main" val="362982907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847493" y="796323"/>
            <a:ext cx="8132213" cy="702288"/>
          </a:xfrm>
        </p:spPr>
        <p:txBody>
          <a:bodyPr>
            <a:noAutofit/>
          </a:bodyPr>
          <a:lstStyle/>
          <a:p>
            <a:r>
              <a:rPr lang="en-US" spc="0" dirty="0">
                <a:latin typeface="Calibri" panose="020F0502020204030204" pitchFamily="34" charset="0"/>
              </a:rPr>
              <a:t>Our Proposal</a:t>
            </a:r>
          </a:p>
        </p:txBody>
      </p:sp>
      <p:sp>
        <p:nvSpPr>
          <p:cNvPr id="6" name="Footer Placeholder 4"/>
          <p:cNvSpPr>
            <a:spLocks noGrp="1"/>
          </p:cNvSpPr>
          <p:nvPr>
            <p:ph type="ftr" sz="quarter" idx="11"/>
          </p:nvPr>
        </p:nvSpPr>
        <p:spPr>
          <a:xfrm>
            <a:off x="997209" y="6459785"/>
            <a:ext cx="6981941" cy="365125"/>
          </a:xfrm>
        </p:spPr>
        <p:txBody>
          <a:bodyPr/>
          <a:lstStyle/>
          <a:p>
            <a:r>
              <a:rPr lang="en-US" sz="1400" b="1" dirty="0"/>
              <a:t>Location-based Augmented Reality Game System for Coffee House</a:t>
            </a:r>
            <a:endParaRPr lang="en-US" sz="1400" dirty="0"/>
          </a:p>
        </p:txBody>
      </p:sp>
      <p:sp>
        <p:nvSpPr>
          <p:cNvPr id="5" name="Slide Number Placeholder 4"/>
          <p:cNvSpPr>
            <a:spLocks noGrp="1"/>
          </p:cNvSpPr>
          <p:nvPr>
            <p:ph type="sldNum" sz="quarter" idx="12"/>
          </p:nvPr>
        </p:nvSpPr>
        <p:spPr>
          <a:xfrm>
            <a:off x="8376461" y="6459787"/>
            <a:ext cx="1312025" cy="365125"/>
          </a:xfrm>
        </p:spPr>
        <p:txBody>
          <a:bodyPr/>
          <a:lstStyle/>
          <a:p>
            <a:fld id="{94F15CE6-6A5B-0444-B2C2-B6643EA227BE}" type="slidenum">
              <a:rPr lang="en-US" sz="1600"/>
              <a:pPr/>
              <a:t>11</a:t>
            </a:fld>
            <a:endParaRPr lang="en-US" sz="1600" dirty="0"/>
          </a:p>
        </p:txBody>
      </p:sp>
      <p:sp>
        <p:nvSpPr>
          <p:cNvPr id="9" name="TextBox 8"/>
          <p:cNvSpPr txBox="1"/>
          <p:nvPr/>
        </p:nvSpPr>
        <p:spPr>
          <a:xfrm>
            <a:off x="5065590" y="939218"/>
            <a:ext cx="3966883" cy="523220"/>
          </a:xfrm>
          <a:prstGeom prst="rect">
            <a:avLst/>
          </a:prstGeom>
          <a:noFill/>
        </p:spPr>
        <p:txBody>
          <a:bodyPr wrap="square" rtlCol="0">
            <a:spAutoFit/>
          </a:bodyPr>
          <a:lstStyle/>
          <a:p>
            <a:pPr algn="r"/>
            <a:r>
              <a:rPr lang="en-US" sz="2800" b="1" dirty="0"/>
              <a:t>Manage campaign</a:t>
            </a:r>
          </a:p>
        </p:txBody>
      </p:sp>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38377" y="2041966"/>
            <a:ext cx="1021498" cy="1021498"/>
          </a:xfrm>
          <a:prstGeom prst="rect">
            <a:avLst/>
          </a:prstGeom>
        </p:spPr>
      </p:pic>
      <p:pic>
        <p:nvPicPr>
          <p:cNvPr id="14" name="Picture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916622" y="2041966"/>
            <a:ext cx="948296" cy="948296"/>
          </a:xfrm>
          <a:prstGeom prst="rect">
            <a:avLst/>
          </a:prstGeom>
        </p:spPr>
      </p:pic>
      <p:cxnSp>
        <p:nvCxnSpPr>
          <p:cNvPr id="16" name="Straight Arrow Connector 15"/>
          <p:cNvCxnSpPr/>
          <p:nvPr/>
        </p:nvCxnSpPr>
        <p:spPr>
          <a:xfrm>
            <a:off x="1874436" y="2711378"/>
            <a:ext cx="5173460" cy="8837"/>
          </a:xfrm>
          <a:prstGeom prst="straightConnector1">
            <a:avLst/>
          </a:prstGeom>
          <a:ln w="44450">
            <a:solidFill>
              <a:srgbClr val="FF0000"/>
            </a:solidFill>
            <a:tailEnd type="arrow"/>
          </a:ln>
          <a:effectLst/>
        </p:spPr>
        <p:style>
          <a:lnRef idx="3">
            <a:schemeClr val="accent6"/>
          </a:lnRef>
          <a:fillRef idx="0">
            <a:schemeClr val="accent6"/>
          </a:fillRef>
          <a:effectRef idx="2">
            <a:schemeClr val="accent6"/>
          </a:effectRef>
          <a:fontRef idx="minor">
            <a:schemeClr val="tx1"/>
          </a:fontRef>
        </p:style>
      </p:cxnSp>
      <p:cxnSp>
        <p:nvCxnSpPr>
          <p:cNvPr id="17" name="Straight Arrow Connector 16"/>
          <p:cNvCxnSpPr/>
          <p:nvPr/>
        </p:nvCxnSpPr>
        <p:spPr>
          <a:xfrm>
            <a:off x="1864916" y="2287518"/>
            <a:ext cx="5173460" cy="8837"/>
          </a:xfrm>
          <a:prstGeom prst="straightConnector1">
            <a:avLst/>
          </a:prstGeom>
          <a:ln w="44450">
            <a:solidFill>
              <a:schemeClr val="bg1">
                <a:lumMod val="75000"/>
              </a:schemeClr>
            </a:solidFill>
            <a:tailEnd type="arrow"/>
          </a:ln>
          <a:effectLst/>
        </p:spPr>
        <p:style>
          <a:lnRef idx="3">
            <a:schemeClr val="accent6"/>
          </a:lnRef>
          <a:fillRef idx="0">
            <a:schemeClr val="accent6"/>
          </a:fillRef>
          <a:effectRef idx="2">
            <a:schemeClr val="accent6"/>
          </a:effectRef>
          <a:fontRef idx="minor">
            <a:schemeClr val="tx1"/>
          </a:fontRef>
        </p:style>
      </p:cxnSp>
      <p:sp>
        <p:nvSpPr>
          <p:cNvPr id="18" name="TextBox 17"/>
          <p:cNvSpPr txBox="1"/>
          <p:nvPr/>
        </p:nvSpPr>
        <p:spPr>
          <a:xfrm>
            <a:off x="2069509" y="1754903"/>
            <a:ext cx="4884872" cy="584775"/>
          </a:xfrm>
          <a:prstGeom prst="rect">
            <a:avLst/>
          </a:prstGeom>
          <a:noFill/>
        </p:spPr>
        <p:txBody>
          <a:bodyPr wrap="square" rtlCol="0">
            <a:spAutoFit/>
          </a:bodyPr>
          <a:lstStyle/>
          <a:p>
            <a:pPr algn="ctr"/>
            <a:r>
              <a:rPr lang="en-US" sz="3200" dirty="0"/>
              <a:t>1. Create new campaign </a:t>
            </a:r>
          </a:p>
        </p:txBody>
      </p:sp>
      <p:sp>
        <p:nvSpPr>
          <p:cNvPr id="19" name="TextBox 18"/>
          <p:cNvSpPr txBox="1"/>
          <p:nvPr/>
        </p:nvSpPr>
        <p:spPr>
          <a:xfrm>
            <a:off x="1864916" y="2623394"/>
            <a:ext cx="4642701" cy="584775"/>
          </a:xfrm>
          <a:prstGeom prst="rect">
            <a:avLst/>
          </a:prstGeom>
          <a:noFill/>
        </p:spPr>
        <p:txBody>
          <a:bodyPr wrap="square" rtlCol="0">
            <a:spAutoFit/>
          </a:bodyPr>
          <a:lstStyle/>
          <a:p>
            <a:pPr algn="ctr"/>
            <a:r>
              <a:rPr lang="en-US" sz="3200" dirty="0"/>
              <a:t>2. Request approval</a:t>
            </a:r>
          </a:p>
        </p:txBody>
      </p:sp>
      <p:sp>
        <p:nvSpPr>
          <p:cNvPr id="30" name="TextBox 29"/>
          <p:cNvSpPr txBox="1"/>
          <p:nvPr/>
        </p:nvSpPr>
        <p:spPr>
          <a:xfrm>
            <a:off x="7829727" y="2109358"/>
            <a:ext cx="1410760" cy="954106"/>
          </a:xfrm>
          <a:prstGeom prst="rect">
            <a:avLst/>
          </a:prstGeom>
          <a:noFill/>
        </p:spPr>
        <p:txBody>
          <a:bodyPr wrap="square" rtlCol="0">
            <a:spAutoFit/>
          </a:bodyPr>
          <a:lstStyle/>
          <a:p>
            <a:pPr algn="ctr"/>
            <a:r>
              <a:rPr lang="en-US" sz="2800" dirty="0"/>
              <a:t>ARG System</a:t>
            </a:r>
          </a:p>
        </p:txBody>
      </p:sp>
      <p:sp>
        <p:nvSpPr>
          <p:cNvPr id="32" name="TextBox 31"/>
          <p:cNvSpPr txBox="1"/>
          <p:nvPr/>
        </p:nvSpPr>
        <p:spPr>
          <a:xfrm>
            <a:off x="599753" y="3215938"/>
            <a:ext cx="1582036" cy="523220"/>
          </a:xfrm>
          <a:prstGeom prst="rect">
            <a:avLst/>
          </a:prstGeom>
          <a:noFill/>
        </p:spPr>
        <p:txBody>
          <a:bodyPr wrap="none" rtlCol="0">
            <a:spAutoFit/>
          </a:bodyPr>
          <a:lstStyle/>
          <a:p>
            <a:pPr algn="ctr"/>
            <a:r>
              <a:rPr lang="en-US" sz="2800" dirty="0"/>
              <a:t>Organizer</a:t>
            </a:r>
          </a:p>
        </p:txBody>
      </p:sp>
    </p:spTree>
    <p:extLst>
      <p:ext uri="{BB962C8B-B14F-4D97-AF65-F5344CB8AC3E}">
        <p14:creationId xmlns:p14="http://schemas.microsoft.com/office/powerpoint/2010/main" val="2437563785"/>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4"/>
          <p:cNvSpPr>
            <a:spLocks noGrp="1"/>
          </p:cNvSpPr>
          <p:nvPr>
            <p:ph type="ftr" sz="quarter" idx="11"/>
          </p:nvPr>
        </p:nvSpPr>
        <p:spPr>
          <a:xfrm>
            <a:off x="997209" y="6459785"/>
            <a:ext cx="6981941" cy="365125"/>
          </a:xfrm>
        </p:spPr>
        <p:txBody>
          <a:bodyPr/>
          <a:lstStyle/>
          <a:p>
            <a:r>
              <a:rPr lang="en-US" sz="1400" b="1" dirty="0"/>
              <a:t>Location-based Augmented Reality Game System for Coffee House</a:t>
            </a:r>
            <a:endParaRPr lang="en-US" sz="1400" dirty="0"/>
          </a:p>
        </p:txBody>
      </p:sp>
      <p:sp>
        <p:nvSpPr>
          <p:cNvPr id="5" name="Slide Number Placeholder 4"/>
          <p:cNvSpPr>
            <a:spLocks noGrp="1"/>
          </p:cNvSpPr>
          <p:nvPr>
            <p:ph type="sldNum" sz="quarter" idx="12"/>
          </p:nvPr>
        </p:nvSpPr>
        <p:spPr>
          <a:xfrm>
            <a:off x="8376461" y="6459787"/>
            <a:ext cx="1312025" cy="365125"/>
          </a:xfrm>
        </p:spPr>
        <p:txBody>
          <a:bodyPr/>
          <a:lstStyle/>
          <a:p>
            <a:fld id="{94F15CE6-6A5B-0444-B2C2-B6643EA227BE}" type="slidenum">
              <a:rPr lang="en-US" sz="1600"/>
              <a:pPr/>
              <a:t>110</a:t>
            </a:fld>
            <a:endParaRPr lang="en-US" sz="1600" dirty="0"/>
          </a:p>
        </p:txBody>
      </p:sp>
      <p:sp>
        <p:nvSpPr>
          <p:cNvPr id="16" name="Title 1"/>
          <p:cNvSpPr>
            <a:spLocks noGrp="1"/>
          </p:cNvSpPr>
          <p:nvPr>
            <p:ph type="title"/>
          </p:nvPr>
        </p:nvSpPr>
        <p:spPr>
          <a:xfrm>
            <a:off x="847493" y="796323"/>
            <a:ext cx="8132213" cy="702288"/>
          </a:xfrm>
        </p:spPr>
        <p:txBody>
          <a:bodyPr>
            <a:noAutofit/>
          </a:bodyPr>
          <a:lstStyle/>
          <a:p>
            <a:r>
              <a:rPr lang="en-US" spc="0" dirty="0">
                <a:latin typeface="Calibri" panose="020F0502020204030204" pitchFamily="34" charset="0"/>
              </a:rPr>
              <a:t>Future </a:t>
            </a:r>
            <a:r>
              <a:rPr lang="en-US" spc="0" dirty="0" smtClean="0">
                <a:latin typeface="Calibri" panose="020F0502020204030204" pitchFamily="34" charset="0"/>
              </a:rPr>
              <a:t>plan</a:t>
            </a:r>
            <a:endParaRPr lang="en-US" spc="0" dirty="0">
              <a:latin typeface="Calibri" panose="020F0502020204030204" pitchFamily="34" charset="0"/>
            </a:endParaRPr>
          </a:p>
        </p:txBody>
      </p:sp>
      <p:sp>
        <p:nvSpPr>
          <p:cNvPr id="8" name="Rounded Rectangle 7"/>
          <p:cNvSpPr/>
          <p:nvPr/>
        </p:nvSpPr>
        <p:spPr>
          <a:xfrm>
            <a:off x="240630" y="1963288"/>
            <a:ext cx="2520920" cy="1773247"/>
          </a:xfrm>
          <a:prstGeom prst="roundRect">
            <a:avLst/>
          </a:prstGeom>
          <a:noFill/>
          <a:ln w="317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solidFill>
                  <a:schemeClr val="tx1"/>
                </a:solidFill>
              </a:rPr>
              <a:t>ARG SYSTEM</a:t>
            </a:r>
          </a:p>
        </p:txBody>
      </p:sp>
      <p:pic>
        <p:nvPicPr>
          <p:cNvPr id="9" name="Picture 14" descr="Image result for MOBILE ic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52357" y="3387974"/>
            <a:ext cx="2722939" cy="2722939"/>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Connector 28"/>
          <p:cNvCxnSpPr>
            <a:stCxn id="8" idx="2"/>
            <a:endCxn id="9" idx="1"/>
          </p:cNvCxnSpPr>
          <p:nvPr/>
        </p:nvCxnSpPr>
        <p:spPr>
          <a:xfrm rot="16200000" flipH="1">
            <a:off x="2070269" y="3167355"/>
            <a:ext cx="1012909" cy="2151267"/>
          </a:xfrm>
          <a:prstGeom prst="bentConnector2">
            <a:avLst/>
          </a:prstGeom>
          <a:ln w="60325">
            <a:prstDash val="solid"/>
            <a:headEnd type="triangle" w="lg" len="lg"/>
          </a:ln>
        </p:spPr>
        <p:style>
          <a:lnRef idx="1">
            <a:schemeClr val="accent1"/>
          </a:lnRef>
          <a:fillRef idx="0">
            <a:schemeClr val="accent1"/>
          </a:fillRef>
          <a:effectRef idx="0">
            <a:schemeClr val="accent1"/>
          </a:effectRef>
          <a:fontRef idx="minor">
            <a:schemeClr val="tx1"/>
          </a:fontRef>
        </p:style>
      </p:cxnSp>
      <p:cxnSp>
        <p:nvCxnSpPr>
          <p:cNvPr id="13" name="Straight Connector 28"/>
          <p:cNvCxnSpPr>
            <a:stCxn id="9" idx="0"/>
            <a:endCxn id="8" idx="3"/>
          </p:cNvCxnSpPr>
          <p:nvPr/>
        </p:nvCxnSpPr>
        <p:spPr>
          <a:xfrm rot="16200000" flipV="1">
            <a:off x="3618658" y="1992804"/>
            <a:ext cx="538062" cy="2252277"/>
          </a:xfrm>
          <a:prstGeom prst="bentConnector2">
            <a:avLst/>
          </a:prstGeom>
          <a:ln w="60325">
            <a:prstDash val="sysDash"/>
            <a:headEnd type="triangle" w="lg" len="lg"/>
          </a:ln>
        </p:spPr>
        <p:style>
          <a:lnRef idx="1">
            <a:schemeClr val="accent1"/>
          </a:lnRef>
          <a:fillRef idx="0">
            <a:schemeClr val="accent1"/>
          </a:fillRef>
          <a:effectRef idx="0">
            <a:schemeClr val="accent1"/>
          </a:effectRef>
          <a:fontRef idx="minor">
            <a:schemeClr val="tx1"/>
          </a:fontRef>
        </p:style>
      </p:cxnSp>
      <p:sp>
        <p:nvSpPr>
          <p:cNvPr id="14" name="Subtitle 2"/>
          <p:cNvSpPr txBox="1">
            <a:spLocks/>
          </p:cNvSpPr>
          <p:nvPr/>
        </p:nvSpPr>
        <p:spPr>
          <a:xfrm>
            <a:off x="-59109" y="4732086"/>
            <a:ext cx="4735183" cy="731833"/>
          </a:xfrm>
          <a:prstGeom prst="rect">
            <a:avLst/>
          </a:prstGeom>
        </p:spPr>
        <p:txBody>
          <a:bodyPr vert="horz" wrap="square" lIns="182843" tIns="91423" rIns="182843" bIns="91423" rtlCol="0">
            <a:spAutoFit/>
          </a:bodyPr>
          <a:lstStyle>
            <a:lvl1pPr marL="0" indent="0" algn="l" defTabSz="1828434" rtl="0" eaLnBrk="1" latinLnBrk="0" hangingPunct="1">
              <a:lnSpc>
                <a:spcPct val="90000"/>
              </a:lnSpc>
              <a:spcBef>
                <a:spcPts val="2000"/>
              </a:spcBef>
              <a:buFont typeface="Arial" panose="020B0604020202020204" pitchFamily="34" charset="0"/>
              <a:buNone/>
              <a:defRPr lang="en-US" sz="4800" kern="1200" dirty="0" smtClean="0">
                <a:solidFill>
                  <a:schemeClr val="tx1"/>
                </a:solidFill>
                <a:effectLst/>
                <a:latin typeface="Lato Light"/>
                <a:ea typeface="+mn-ea"/>
                <a:cs typeface="Lato Light"/>
              </a:defRPr>
            </a:lvl1pPr>
            <a:lvl2pPr marL="914217" indent="0" algn="l" defTabSz="1828434" rtl="0" eaLnBrk="1" latinLnBrk="0" hangingPunct="1">
              <a:lnSpc>
                <a:spcPct val="90000"/>
              </a:lnSpc>
              <a:spcBef>
                <a:spcPts val="1000"/>
              </a:spcBef>
              <a:buFont typeface="Arial" panose="020B0604020202020204" pitchFamily="34" charset="0"/>
              <a:buNone/>
              <a:defRPr lang="en-US" sz="4000" kern="1200" dirty="0" smtClean="0">
                <a:solidFill>
                  <a:schemeClr val="tx1"/>
                </a:solidFill>
                <a:effectLst/>
                <a:latin typeface="Lato Light"/>
                <a:ea typeface="+mn-ea"/>
                <a:cs typeface="Lato Light"/>
              </a:defRPr>
            </a:lvl2pPr>
            <a:lvl3pPr marL="1828434" indent="0" algn="l" defTabSz="1828434" rtl="0" eaLnBrk="1" latinLnBrk="0" hangingPunct="1">
              <a:lnSpc>
                <a:spcPct val="90000"/>
              </a:lnSpc>
              <a:spcBef>
                <a:spcPts val="1000"/>
              </a:spcBef>
              <a:buFont typeface="Arial" panose="020B0604020202020204" pitchFamily="34" charset="0"/>
              <a:buNone/>
              <a:defRPr lang="en-US" sz="3600" kern="1200" dirty="0" smtClean="0">
                <a:solidFill>
                  <a:schemeClr val="tx1"/>
                </a:solidFill>
                <a:effectLst/>
                <a:latin typeface="Lato Light"/>
                <a:ea typeface="+mn-ea"/>
                <a:cs typeface="Lato Light"/>
              </a:defRPr>
            </a:lvl3pPr>
            <a:lvl4pPr marL="2742651" indent="0" algn="l" defTabSz="1828434" rtl="0" eaLnBrk="1" latinLnBrk="0" hangingPunct="1">
              <a:lnSpc>
                <a:spcPct val="90000"/>
              </a:lnSpc>
              <a:spcBef>
                <a:spcPts val="1000"/>
              </a:spcBef>
              <a:buFont typeface="Arial" panose="020B0604020202020204" pitchFamily="34" charset="0"/>
              <a:buNone/>
              <a:defRPr lang="en-US" sz="3200" kern="1200" dirty="0" smtClean="0">
                <a:solidFill>
                  <a:schemeClr val="tx1"/>
                </a:solidFill>
                <a:effectLst/>
                <a:latin typeface="Lato Light"/>
                <a:ea typeface="+mn-ea"/>
                <a:cs typeface="Lato Light"/>
              </a:defRPr>
            </a:lvl4pPr>
            <a:lvl5pPr marL="3656868" indent="0" algn="l" defTabSz="1828434" rtl="0" eaLnBrk="1" latinLnBrk="0" hangingPunct="1">
              <a:lnSpc>
                <a:spcPct val="90000"/>
              </a:lnSpc>
              <a:spcBef>
                <a:spcPts val="1000"/>
              </a:spcBef>
              <a:buFont typeface="Arial" panose="020B0604020202020204" pitchFamily="34" charset="0"/>
              <a:buNone/>
              <a:defRPr lang="en-US" sz="3200" kern="1200" dirty="0">
                <a:solidFill>
                  <a:schemeClr val="tx1"/>
                </a:solidFill>
                <a:effectLst/>
                <a:latin typeface="Lato Light"/>
                <a:ea typeface="+mn-ea"/>
                <a:cs typeface="Lato Light"/>
              </a:defRPr>
            </a:lvl5pPr>
            <a:lvl6pPr marL="5028194"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2411"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6628"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0846"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algn="ctr">
              <a:lnSpc>
                <a:spcPct val="140000"/>
              </a:lnSpc>
            </a:pPr>
            <a:r>
              <a:rPr lang="en-US" sz="2800" dirty="0">
                <a:latin typeface="+mn-lt"/>
              </a:rPr>
              <a:t>Request data</a:t>
            </a:r>
          </a:p>
        </p:txBody>
      </p:sp>
      <p:sp>
        <p:nvSpPr>
          <p:cNvPr id="15" name="Subtitle 2"/>
          <p:cNvSpPr txBox="1">
            <a:spLocks/>
          </p:cNvSpPr>
          <p:nvPr/>
        </p:nvSpPr>
        <p:spPr>
          <a:xfrm>
            <a:off x="1640113" y="1962281"/>
            <a:ext cx="4735183" cy="731833"/>
          </a:xfrm>
          <a:prstGeom prst="rect">
            <a:avLst/>
          </a:prstGeom>
        </p:spPr>
        <p:txBody>
          <a:bodyPr vert="horz" wrap="square" lIns="182843" tIns="91423" rIns="182843" bIns="91423" rtlCol="0">
            <a:spAutoFit/>
          </a:bodyPr>
          <a:lstStyle>
            <a:lvl1pPr marL="0" indent="0" algn="l" defTabSz="1828434" rtl="0" eaLnBrk="1" latinLnBrk="0" hangingPunct="1">
              <a:lnSpc>
                <a:spcPct val="90000"/>
              </a:lnSpc>
              <a:spcBef>
                <a:spcPts val="2000"/>
              </a:spcBef>
              <a:buFont typeface="Arial" panose="020B0604020202020204" pitchFamily="34" charset="0"/>
              <a:buNone/>
              <a:defRPr lang="en-US" sz="4800" kern="1200" dirty="0" smtClean="0">
                <a:solidFill>
                  <a:schemeClr val="tx1"/>
                </a:solidFill>
                <a:effectLst/>
                <a:latin typeface="Lato Light"/>
                <a:ea typeface="+mn-ea"/>
                <a:cs typeface="Lato Light"/>
              </a:defRPr>
            </a:lvl1pPr>
            <a:lvl2pPr marL="914217" indent="0" algn="l" defTabSz="1828434" rtl="0" eaLnBrk="1" latinLnBrk="0" hangingPunct="1">
              <a:lnSpc>
                <a:spcPct val="90000"/>
              </a:lnSpc>
              <a:spcBef>
                <a:spcPts val="1000"/>
              </a:spcBef>
              <a:buFont typeface="Arial" panose="020B0604020202020204" pitchFamily="34" charset="0"/>
              <a:buNone/>
              <a:defRPr lang="en-US" sz="4000" kern="1200" dirty="0" smtClean="0">
                <a:solidFill>
                  <a:schemeClr val="tx1"/>
                </a:solidFill>
                <a:effectLst/>
                <a:latin typeface="Lato Light"/>
                <a:ea typeface="+mn-ea"/>
                <a:cs typeface="Lato Light"/>
              </a:defRPr>
            </a:lvl2pPr>
            <a:lvl3pPr marL="1828434" indent="0" algn="l" defTabSz="1828434" rtl="0" eaLnBrk="1" latinLnBrk="0" hangingPunct="1">
              <a:lnSpc>
                <a:spcPct val="90000"/>
              </a:lnSpc>
              <a:spcBef>
                <a:spcPts val="1000"/>
              </a:spcBef>
              <a:buFont typeface="Arial" panose="020B0604020202020204" pitchFamily="34" charset="0"/>
              <a:buNone/>
              <a:defRPr lang="en-US" sz="3600" kern="1200" dirty="0" smtClean="0">
                <a:solidFill>
                  <a:schemeClr val="tx1"/>
                </a:solidFill>
                <a:effectLst/>
                <a:latin typeface="Lato Light"/>
                <a:ea typeface="+mn-ea"/>
                <a:cs typeface="Lato Light"/>
              </a:defRPr>
            </a:lvl3pPr>
            <a:lvl4pPr marL="2742651" indent="0" algn="l" defTabSz="1828434" rtl="0" eaLnBrk="1" latinLnBrk="0" hangingPunct="1">
              <a:lnSpc>
                <a:spcPct val="90000"/>
              </a:lnSpc>
              <a:spcBef>
                <a:spcPts val="1000"/>
              </a:spcBef>
              <a:buFont typeface="Arial" panose="020B0604020202020204" pitchFamily="34" charset="0"/>
              <a:buNone/>
              <a:defRPr lang="en-US" sz="3200" kern="1200" dirty="0" smtClean="0">
                <a:solidFill>
                  <a:schemeClr val="tx1"/>
                </a:solidFill>
                <a:effectLst/>
                <a:latin typeface="Lato Light"/>
                <a:ea typeface="+mn-ea"/>
                <a:cs typeface="Lato Light"/>
              </a:defRPr>
            </a:lvl4pPr>
            <a:lvl5pPr marL="3656868" indent="0" algn="l" defTabSz="1828434" rtl="0" eaLnBrk="1" latinLnBrk="0" hangingPunct="1">
              <a:lnSpc>
                <a:spcPct val="90000"/>
              </a:lnSpc>
              <a:spcBef>
                <a:spcPts val="1000"/>
              </a:spcBef>
              <a:buFont typeface="Arial" panose="020B0604020202020204" pitchFamily="34" charset="0"/>
              <a:buNone/>
              <a:defRPr lang="en-US" sz="3200" kern="1200" dirty="0">
                <a:solidFill>
                  <a:schemeClr val="tx1"/>
                </a:solidFill>
                <a:effectLst/>
                <a:latin typeface="Lato Light"/>
                <a:ea typeface="+mn-ea"/>
                <a:cs typeface="Lato Light"/>
              </a:defRPr>
            </a:lvl5pPr>
            <a:lvl6pPr marL="5028194"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2411"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6628"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0846"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algn="ctr">
              <a:lnSpc>
                <a:spcPct val="140000"/>
              </a:lnSpc>
            </a:pPr>
            <a:r>
              <a:rPr lang="en-US" sz="2800" dirty="0">
                <a:latin typeface="+mn-lt"/>
              </a:rPr>
              <a:t>Return data</a:t>
            </a:r>
          </a:p>
        </p:txBody>
      </p:sp>
    </p:spTree>
    <p:extLst>
      <p:ext uri="{BB962C8B-B14F-4D97-AF65-F5344CB8AC3E}">
        <p14:creationId xmlns:p14="http://schemas.microsoft.com/office/powerpoint/2010/main" val="3611537741"/>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4"/>
          <p:cNvSpPr>
            <a:spLocks noGrp="1"/>
          </p:cNvSpPr>
          <p:nvPr>
            <p:ph type="ftr" sz="quarter" idx="11"/>
          </p:nvPr>
        </p:nvSpPr>
        <p:spPr>
          <a:xfrm>
            <a:off x="997209" y="6459785"/>
            <a:ext cx="6981941" cy="365125"/>
          </a:xfrm>
        </p:spPr>
        <p:txBody>
          <a:bodyPr/>
          <a:lstStyle/>
          <a:p>
            <a:r>
              <a:rPr lang="en-US" sz="1400" b="1" dirty="0"/>
              <a:t>Location-based Augmented Reality Game System for Coffee House</a:t>
            </a:r>
            <a:endParaRPr lang="en-US" sz="1400" dirty="0"/>
          </a:p>
        </p:txBody>
      </p:sp>
      <p:sp>
        <p:nvSpPr>
          <p:cNvPr id="5" name="Slide Number Placeholder 4"/>
          <p:cNvSpPr>
            <a:spLocks noGrp="1"/>
          </p:cNvSpPr>
          <p:nvPr>
            <p:ph type="sldNum" sz="quarter" idx="12"/>
          </p:nvPr>
        </p:nvSpPr>
        <p:spPr>
          <a:xfrm>
            <a:off x="8376461" y="6459787"/>
            <a:ext cx="1312025" cy="365125"/>
          </a:xfrm>
        </p:spPr>
        <p:txBody>
          <a:bodyPr/>
          <a:lstStyle/>
          <a:p>
            <a:fld id="{94F15CE6-6A5B-0444-B2C2-B6643EA227BE}" type="slidenum">
              <a:rPr lang="en-US" sz="1600"/>
              <a:pPr/>
              <a:t>111</a:t>
            </a:fld>
            <a:endParaRPr lang="en-US" sz="1600" dirty="0"/>
          </a:p>
        </p:txBody>
      </p:sp>
      <p:sp>
        <p:nvSpPr>
          <p:cNvPr id="16" name="Title 1"/>
          <p:cNvSpPr>
            <a:spLocks noGrp="1"/>
          </p:cNvSpPr>
          <p:nvPr>
            <p:ph type="title"/>
          </p:nvPr>
        </p:nvSpPr>
        <p:spPr>
          <a:xfrm>
            <a:off x="847493" y="796323"/>
            <a:ext cx="8132213" cy="702288"/>
          </a:xfrm>
        </p:spPr>
        <p:txBody>
          <a:bodyPr>
            <a:noAutofit/>
          </a:bodyPr>
          <a:lstStyle/>
          <a:p>
            <a:r>
              <a:rPr lang="en-US" spc="0" dirty="0">
                <a:latin typeface="Calibri" panose="020F0502020204030204" pitchFamily="34" charset="0"/>
              </a:rPr>
              <a:t>Future </a:t>
            </a:r>
            <a:r>
              <a:rPr lang="en-US" spc="0" dirty="0" smtClean="0">
                <a:latin typeface="Calibri" panose="020F0502020204030204" pitchFamily="34" charset="0"/>
              </a:rPr>
              <a:t>plan</a:t>
            </a:r>
            <a:endParaRPr lang="en-US" spc="0" dirty="0">
              <a:latin typeface="Calibri" panose="020F0502020204030204" pitchFamily="34" charset="0"/>
            </a:endParaRPr>
          </a:p>
        </p:txBody>
      </p:sp>
      <p:sp>
        <p:nvSpPr>
          <p:cNvPr id="8" name="Rounded Rectangle 7"/>
          <p:cNvSpPr/>
          <p:nvPr/>
        </p:nvSpPr>
        <p:spPr>
          <a:xfrm>
            <a:off x="240630" y="1963288"/>
            <a:ext cx="2520920" cy="1773247"/>
          </a:xfrm>
          <a:prstGeom prst="roundRect">
            <a:avLst/>
          </a:prstGeom>
          <a:noFill/>
          <a:ln w="317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solidFill>
                  <a:schemeClr val="tx1"/>
                </a:solidFill>
              </a:rPr>
              <a:t>ARG SYSTEM</a:t>
            </a:r>
          </a:p>
        </p:txBody>
      </p:sp>
      <p:pic>
        <p:nvPicPr>
          <p:cNvPr id="9" name="Picture 14" descr="Image result for MOBILE ic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52357" y="3387974"/>
            <a:ext cx="2722939" cy="2722939"/>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Connector 28"/>
          <p:cNvCxnSpPr>
            <a:stCxn id="8" idx="2"/>
            <a:endCxn id="9" idx="1"/>
          </p:cNvCxnSpPr>
          <p:nvPr/>
        </p:nvCxnSpPr>
        <p:spPr>
          <a:xfrm rot="16200000" flipH="1">
            <a:off x="2070269" y="3167355"/>
            <a:ext cx="1012909" cy="2151267"/>
          </a:xfrm>
          <a:prstGeom prst="bentConnector2">
            <a:avLst/>
          </a:prstGeom>
          <a:ln w="60325">
            <a:prstDash val="solid"/>
            <a:headEnd type="triangle" w="lg" len="lg"/>
          </a:ln>
        </p:spPr>
        <p:style>
          <a:lnRef idx="1">
            <a:schemeClr val="accent1"/>
          </a:lnRef>
          <a:fillRef idx="0">
            <a:schemeClr val="accent1"/>
          </a:fillRef>
          <a:effectRef idx="0">
            <a:schemeClr val="accent1"/>
          </a:effectRef>
          <a:fontRef idx="minor">
            <a:schemeClr val="tx1"/>
          </a:fontRef>
        </p:style>
      </p:cxnSp>
      <p:cxnSp>
        <p:nvCxnSpPr>
          <p:cNvPr id="13" name="Straight Connector 28"/>
          <p:cNvCxnSpPr>
            <a:stCxn id="9" idx="0"/>
            <a:endCxn id="8" idx="3"/>
          </p:cNvCxnSpPr>
          <p:nvPr/>
        </p:nvCxnSpPr>
        <p:spPr>
          <a:xfrm rot="16200000" flipV="1">
            <a:off x="3618658" y="1992804"/>
            <a:ext cx="538062" cy="2252277"/>
          </a:xfrm>
          <a:prstGeom prst="bentConnector2">
            <a:avLst/>
          </a:prstGeom>
          <a:ln w="60325">
            <a:prstDash val="sysDash"/>
            <a:headEnd type="triangle" w="lg" len="lg"/>
          </a:ln>
        </p:spPr>
        <p:style>
          <a:lnRef idx="1">
            <a:schemeClr val="accent1"/>
          </a:lnRef>
          <a:fillRef idx="0">
            <a:schemeClr val="accent1"/>
          </a:fillRef>
          <a:effectRef idx="0">
            <a:schemeClr val="accent1"/>
          </a:effectRef>
          <a:fontRef idx="minor">
            <a:schemeClr val="tx1"/>
          </a:fontRef>
        </p:style>
      </p:cxnSp>
      <p:sp>
        <p:nvSpPr>
          <p:cNvPr id="14" name="Subtitle 2"/>
          <p:cNvSpPr txBox="1">
            <a:spLocks/>
          </p:cNvSpPr>
          <p:nvPr/>
        </p:nvSpPr>
        <p:spPr>
          <a:xfrm>
            <a:off x="-59109" y="4732086"/>
            <a:ext cx="4735183" cy="731833"/>
          </a:xfrm>
          <a:prstGeom prst="rect">
            <a:avLst/>
          </a:prstGeom>
        </p:spPr>
        <p:txBody>
          <a:bodyPr vert="horz" wrap="square" lIns="182843" tIns="91423" rIns="182843" bIns="91423" rtlCol="0">
            <a:spAutoFit/>
          </a:bodyPr>
          <a:lstStyle>
            <a:lvl1pPr marL="0" indent="0" algn="l" defTabSz="1828434" rtl="0" eaLnBrk="1" latinLnBrk="0" hangingPunct="1">
              <a:lnSpc>
                <a:spcPct val="90000"/>
              </a:lnSpc>
              <a:spcBef>
                <a:spcPts val="2000"/>
              </a:spcBef>
              <a:buFont typeface="Arial" panose="020B0604020202020204" pitchFamily="34" charset="0"/>
              <a:buNone/>
              <a:defRPr lang="en-US" sz="4800" kern="1200" dirty="0" smtClean="0">
                <a:solidFill>
                  <a:schemeClr val="tx1"/>
                </a:solidFill>
                <a:effectLst/>
                <a:latin typeface="Lato Light"/>
                <a:ea typeface="+mn-ea"/>
                <a:cs typeface="Lato Light"/>
              </a:defRPr>
            </a:lvl1pPr>
            <a:lvl2pPr marL="914217" indent="0" algn="l" defTabSz="1828434" rtl="0" eaLnBrk="1" latinLnBrk="0" hangingPunct="1">
              <a:lnSpc>
                <a:spcPct val="90000"/>
              </a:lnSpc>
              <a:spcBef>
                <a:spcPts val="1000"/>
              </a:spcBef>
              <a:buFont typeface="Arial" panose="020B0604020202020204" pitchFamily="34" charset="0"/>
              <a:buNone/>
              <a:defRPr lang="en-US" sz="4000" kern="1200" dirty="0" smtClean="0">
                <a:solidFill>
                  <a:schemeClr val="tx1"/>
                </a:solidFill>
                <a:effectLst/>
                <a:latin typeface="Lato Light"/>
                <a:ea typeface="+mn-ea"/>
                <a:cs typeface="Lato Light"/>
              </a:defRPr>
            </a:lvl2pPr>
            <a:lvl3pPr marL="1828434" indent="0" algn="l" defTabSz="1828434" rtl="0" eaLnBrk="1" latinLnBrk="0" hangingPunct="1">
              <a:lnSpc>
                <a:spcPct val="90000"/>
              </a:lnSpc>
              <a:spcBef>
                <a:spcPts val="1000"/>
              </a:spcBef>
              <a:buFont typeface="Arial" panose="020B0604020202020204" pitchFamily="34" charset="0"/>
              <a:buNone/>
              <a:defRPr lang="en-US" sz="3600" kern="1200" dirty="0" smtClean="0">
                <a:solidFill>
                  <a:schemeClr val="tx1"/>
                </a:solidFill>
                <a:effectLst/>
                <a:latin typeface="Lato Light"/>
                <a:ea typeface="+mn-ea"/>
                <a:cs typeface="Lato Light"/>
              </a:defRPr>
            </a:lvl3pPr>
            <a:lvl4pPr marL="2742651" indent="0" algn="l" defTabSz="1828434" rtl="0" eaLnBrk="1" latinLnBrk="0" hangingPunct="1">
              <a:lnSpc>
                <a:spcPct val="90000"/>
              </a:lnSpc>
              <a:spcBef>
                <a:spcPts val="1000"/>
              </a:spcBef>
              <a:buFont typeface="Arial" panose="020B0604020202020204" pitchFamily="34" charset="0"/>
              <a:buNone/>
              <a:defRPr lang="en-US" sz="3200" kern="1200" dirty="0" smtClean="0">
                <a:solidFill>
                  <a:schemeClr val="tx1"/>
                </a:solidFill>
                <a:effectLst/>
                <a:latin typeface="Lato Light"/>
                <a:ea typeface="+mn-ea"/>
                <a:cs typeface="Lato Light"/>
              </a:defRPr>
            </a:lvl4pPr>
            <a:lvl5pPr marL="3656868" indent="0" algn="l" defTabSz="1828434" rtl="0" eaLnBrk="1" latinLnBrk="0" hangingPunct="1">
              <a:lnSpc>
                <a:spcPct val="90000"/>
              </a:lnSpc>
              <a:spcBef>
                <a:spcPts val="1000"/>
              </a:spcBef>
              <a:buFont typeface="Arial" panose="020B0604020202020204" pitchFamily="34" charset="0"/>
              <a:buNone/>
              <a:defRPr lang="en-US" sz="3200" kern="1200" dirty="0">
                <a:solidFill>
                  <a:schemeClr val="tx1"/>
                </a:solidFill>
                <a:effectLst/>
                <a:latin typeface="Lato Light"/>
                <a:ea typeface="+mn-ea"/>
                <a:cs typeface="Lato Light"/>
              </a:defRPr>
            </a:lvl5pPr>
            <a:lvl6pPr marL="5028194"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2411"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6628"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0846"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algn="ctr">
              <a:lnSpc>
                <a:spcPct val="140000"/>
              </a:lnSpc>
            </a:pPr>
            <a:r>
              <a:rPr lang="en-US" sz="2800" dirty="0">
                <a:latin typeface="+mn-lt"/>
              </a:rPr>
              <a:t>Request data</a:t>
            </a:r>
          </a:p>
        </p:txBody>
      </p:sp>
      <p:sp>
        <p:nvSpPr>
          <p:cNvPr id="15" name="Subtitle 2"/>
          <p:cNvSpPr txBox="1">
            <a:spLocks/>
          </p:cNvSpPr>
          <p:nvPr/>
        </p:nvSpPr>
        <p:spPr>
          <a:xfrm>
            <a:off x="1640113" y="1962281"/>
            <a:ext cx="4735183" cy="731833"/>
          </a:xfrm>
          <a:prstGeom prst="rect">
            <a:avLst/>
          </a:prstGeom>
        </p:spPr>
        <p:txBody>
          <a:bodyPr vert="horz" wrap="square" lIns="182843" tIns="91423" rIns="182843" bIns="91423" rtlCol="0">
            <a:spAutoFit/>
          </a:bodyPr>
          <a:lstStyle>
            <a:lvl1pPr marL="0" indent="0" algn="l" defTabSz="1828434" rtl="0" eaLnBrk="1" latinLnBrk="0" hangingPunct="1">
              <a:lnSpc>
                <a:spcPct val="90000"/>
              </a:lnSpc>
              <a:spcBef>
                <a:spcPts val="2000"/>
              </a:spcBef>
              <a:buFont typeface="Arial" panose="020B0604020202020204" pitchFamily="34" charset="0"/>
              <a:buNone/>
              <a:defRPr lang="en-US" sz="4800" kern="1200" dirty="0" smtClean="0">
                <a:solidFill>
                  <a:schemeClr val="tx1"/>
                </a:solidFill>
                <a:effectLst/>
                <a:latin typeface="Lato Light"/>
                <a:ea typeface="+mn-ea"/>
                <a:cs typeface="Lato Light"/>
              </a:defRPr>
            </a:lvl1pPr>
            <a:lvl2pPr marL="914217" indent="0" algn="l" defTabSz="1828434" rtl="0" eaLnBrk="1" latinLnBrk="0" hangingPunct="1">
              <a:lnSpc>
                <a:spcPct val="90000"/>
              </a:lnSpc>
              <a:spcBef>
                <a:spcPts val="1000"/>
              </a:spcBef>
              <a:buFont typeface="Arial" panose="020B0604020202020204" pitchFamily="34" charset="0"/>
              <a:buNone/>
              <a:defRPr lang="en-US" sz="4000" kern="1200" dirty="0" smtClean="0">
                <a:solidFill>
                  <a:schemeClr val="tx1"/>
                </a:solidFill>
                <a:effectLst/>
                <a:latin typeface="Lato Light"/>
                <a:ea typeface="+mn-ea"/>
                <a:cs typeface="Lato Light"/>
              </a:defRPr>
            </a:lvl2pPr>
            <a:lvl3pPr marL="1828434" indent="0" algn="l" defTabSz="1828434" rtl="0" eaLnBrk="1" latinLnBrk="0" hangingPunct="1">
              <a:lnSpc>
                <a:spcPct val="90000"/>
              </a:lnSpc>
              <a:spcBef>
                <a:spcPts val="1000"/>
              </a:spcBef>
              <a:buFont typeface="Arial" panose="020B0604020202020204" pitchFamily="34" charset="0"/>
              <a:buNone/>
              <a:defRPr lang="en-US" sz="3600" kern="1200" dirty="0" smtClean="0">
                <a:solidFill>
                  <a:schemeClr val="tx1"/>
                </a:solidFill>
                <a:effectLst/>
                <a:latin typeface="Lato Light"/>
                <a:ea typeface="+mn-ea"/>
                <a:cs typeface="Lato Light"/>
              </a:defRPr>
            </a:lvl3pPr>
            <a:lvl4pPr marL="2742651" indent="0" algn="l" defTabSz="1828434" rtl="0" eaLnBrk="1" latinLnBrk="0" hangingPunct="1">
              <a:lnSpc>
                <a:spcPct val="90000"/>
              </a:lnSpc>
              <a:spcBef>
                <a:spcPts val="1000"/>
              </a:spcBef>
              <a:buFont typeface="Arial" panose="020B0604020202020204" pitchFamily="34" charset="0"/>
              <a:buNone/>
              <a:defRPr lang="en-US" sz="3200" kern="1200" dirty="0" smtClean="0">
                <a:solidFill>
                  <a:schemeClr val="tx1"/>
                </a:solidFill>
                <a:effectLst/>
                <a:latin typeface="Lato Light"/>
                <a:ea typeface="+mn-ea"/>
                <a:cs typeface="Lato Light"/>
              </a:defRPr>
            </a:lvl4pPr>
            <a:lvl5pPr marL="3656868" indent="0" algn="l" defTabSz="1828434" rtl="0" eaLnBrk="1" latinLnBrk="0" hangingPunct="1">
              <a:lnSpc>
                <a:spcPct val="90000"/>
              </a:lnSpc>
              <a:spcBef>
                <a:spcPts val="1000"/>
              </a:spcBef>
              <a:buFont typeface="Arial" panose="020B0604020202020204" pitchFamily="34" charset="0"/>
              <a:buNone/>
              <a:defRPr lang="en-US" sz="3200" kern="1200" dirty="0">
                <a:solidFill>
                  <a:schemeClr val="tx1"/>
                </a:solidFill>
                <a:effectLst/>
                <a:latin typeface="Lato Light"/>
                <a:ea typeface="+mn-ea"/>
                <a:cs typeface="Lato Light"/>
              </a:defRPr>
            </a:lvl5pPr>
            <a:lvl6pPr marL="5028194"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2411"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6628"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0846"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algn="ctr">
              <a:lnSpc>
                <a:spcPct val="140000"/>
              </a:lnSpc>
            </a:pPr>
            <a:r>
              <a:rPr lang="en-US" sz="2800" dirty="0">
                <a:latin typeface="+mn-lt"/>
              </a:rPr>
              <a:t>Return data</a:t>
            </a:r>
          </a:p>
        </p:txBody>
      </p:sp>
      <p:cxnSp>
        <p:nvCxnSpPr>
          <p:cNvPr id="17" name="Straight Connector 28"/>
          <p:cNvCxnSpPr/>
          <p:nvPr/>
        </p:nvCxnSpPr>
        <p:spPr>
          <a:xfrm flipH="1" flipV="1">
            <a:off x="6077048" y="3702385"/>
            <a:ext cx="596496" cy="1029701"/>
          </a:xfrm>
          <a:prstGeom prst="bentConnector4">
            <a:avLst>
              <a:gd name="adj1" fmla="val -369217"/>
              <a:gd name="adj2" fmla="val 100075"/>
            </a:avLst>
          </a:prstGeom>
          <a:ln w="60325">
            <a:prstDash val="solid"/>
            <a:headEnd type="triangle" w="lg" len="lg"/>
          </a:ln>
        </p:spPr>
        <p:style>
          <a:lnRef idx="1">
            <a:schemeClr val="accent1"/>
          </a:lnRef>
          <a:fillRef idx="0">
            <a:schemeClr val="accent1"/>
          </a:fillRef>
          <a:effectRef idx="0">
            <a:schemeClr val="accent1"/>
          </a:effectRef>
          <a:fontRef idx="minor">
            <a:schemeClr val="tx1"/>
          </a:fontRef>
        </p:style>
      </p:cxnSp>
      <p:sp>
        <p:nvSpPr>
          <p:cNvPr id="18" name="Subtitle 2"/>
          <p:cNvSpPr txBox="1">
            <a:spLocks/>
          </p:cNvSpPr>
          <p:nvPr/>
        </p:nvSpPr>
        <p:spPr>
          <a:xfrm>
            <a:off x="5046749" y="2743578"/>
            <a:ext cx="4735183" cy="731833"/>
          </a:xfrm>
          <a:prstGeom prst="rect">
            <a:avLst/>
          </a:prstGeom>
        </p:spPr>
        <p:txBody>
          <a:bodyPr vert="horz" wrap="square" lIns="182843" tIns="91423" rIns="182843" bIns="91423" rtlCol="0">
            <a:spAutoFit/>
          </a:bodyPr>
          <a:lstStyle>
            <a:lvl1pPr marL="0" indent="0" algn="l" defTabSz="1828434" rtl="0" eaLnBrk="1" latinLnBrk="0" hangingPunct="1">
              <a:lnSpc>
                <a:spcPct val="90000"/>
              </a:lnSpc>
              <a:spcBef>
                <a:spcPts val="2000"/>
              </a:spcBef>
              <a:buFont typeface="Arial" panose="020B0604020202020204" pitchFamily="34" charset="0"/>
              <a:buNone/>
              <a:defRPr lang="en-US" sz="4800" kern="1200" dirty="0" smtClean="0">
                <a:solidFill>
                  <a:schemeClr val="tx1"/>
                </a:solidFill>
                <a:effectLst/>
                <a:latin typeface="Lato Light"/>
                <a:ea typeface="+mn-ea"/>
                <a:cs typeface="Lato Light"/>
              </a:defRPr>
            </a:lvl1pPr>
            <a:lvl2pPr marL="914217" indent="0" algn="l" defTabSz="1828434" rtl="0" eaLnBrk="1" latinLnBrk="0" hangingPunct="1">
              <a:lnSpc>
                <a:spcPct val="90000"/>
              </a:lnSpc>
              <a:spcBef>
                <a:spcPts val="1000"/>
              </a:spcBef>
              <a:buFont typeface="Arial" panose="020B0604020202020204" pitchFamily="34" charset="0"/>
              <a:buNone/>
              <a:defRPr lang="en-US" sz="4000" kern="1200" dirty="0" smtClean="0">
                <a:solidFill>
                  <a:schemeClr val="tx1"/>
                </a:solidFill>
                <a:effectLst/>
                <a:latin typeface="Lato Light"/>
                <a:ea typeface="+mn-ea"/>
                <a:cs typeface="Lato Light"/>
              </a:defRPr>
            </a:lvl2pPr>
            <a:lvl3pPr marL="1828434" indent="0" algn="l" defTabSz="1828434" rtl="0" eaLnBrk="1" latinLnBrk="0" hangingPunct="1">
              <a:lnSpc>
                <a:spcPct val="90000"/>
              </a:lnSpc>
              <a:spcBef>
                <a:spcPts val="1000"/>
              </a:spcBef>
              <a:buFont typeface="Arial" panose="020B0604020202020204" pitchFamily="34" charset="0"/>
              <a:buNone/>
              <a:defRPr lang="en-US" sz="3600" kern="1200" dirty="0" smtClean="0">
                <a:solidFill>
                  <a:schemeClr val="tx1"/>
                </a:solidFill>
                <a:effectLst/>
                <a:latin typeface="Lato Light"/>
                <a:ea typeface="+mn-ea"/>
                <a:cs typeface="Lato Light"/>
              </a:defRPr>
            </a:lvl3pPr>
            <a:lvl4pPr marL="2742651" indent="0" algn="l" defTabSz="1828434" rtl="0" eaLnBrk="1" latinLnBrk="0" hangingPunct="1">
              <a:lnSpc>
                <a:spcPct val="90000"/>
              </a:lnSpc>
              <a:spcBef>
                <a:spcPts val="1000"/>
              </a:spcBef>
              <a:buFont typeface="Arial" panose="020B0604020202020204" pitchFamily="34" charset="0"/>
              <a:buNone/>
              <a:defRPr lang="en-US" sz="3200" kern="1200" dirty="0" smtClean="0">
                <a:solidFill>
                  <a:schemeClr val="tx1"/>
                </a:solidFill>
                <a:effectLst/>
                <a:latin typeface="Lato Light"/>
                <a:ea typeface="+mn-ea"/>
                <a:cs typeface="Lato Light"/>
              </a:defRPr>
            </a:lvl4pPr>
            <a:lvl5pPr marL="3656868" indent="0" algn="l" defTabSz="1828434" rtl="0" eaLnBrk="1" latinLnBrk="0" hangingPunct="1">
              <a:lnSpc>
                <a:spcPct val="90000"/>
              </a:lnSpc>
              <a:spcBef>
                <a:spcPts val="1000"/>
              </a:spcBef>
              <a:buFont typeface="Arial" panose="020B0604020202020204" pitchFamily="34" charset="0"/>
              <a:buNone/>
              <a:defRPr lang="en-US" sz="3200" kern="1200" dirty="0">
                <a:solidFill>
                  <a:schemeClr val="tx1"/>
                </a:solidFill>
                <a:effectLst/>
                <a:latin typeface="Lato Light"/>
                <a:ea typeface="+mn-ea"/>
                <a:cs typeface="Lato Light"/>
              </a:defRPr>
            </a:lvl5pPr>
            <a:lvl6pPr marL="5028194"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2411"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6628"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0846"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algn="ctr">
              <a:lnSpc>
                <a:spcPct val="140000"/>
              </a:lnSpc>
            </a:pPr>
            <a:r>
              <a:rPr lang="en-US" sz="2800" dirty="0">
                <a:latin typeface="+mn-lt"/>
              </a:rPr>
              <a:t>Update game setting</a:t>
            </a:r>
          </a:p>
        </p:txBody>
      </p:sp>
    </p:spTree>
    <p:extLst>
      <p:ext uri="{BB962C8B-B14F-4D97-AF65-F5344CB8AC3E}">
        <p14:creationId xmlns:p14="http://schemas.microsoft.com/office/powerpoint/2010/main" val="776648687"/>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ctrTitle"/>
          </p:nvPr>
        </p:nvSpPr>
        <p:spPr/>
        <p:txBody>
          <a:bodyPr>
            <a:noAutofit/>
          </a:bodyPr>
          <a:lstStyle/>
          <a:p>
            <a:pPr algn="ctr"/>
            <a:r>
              <a:rPr lang="en-US" spc="0" dirty="0">
                <a:latin typeface="Calibri" panose="020F0502020204030204" pitchFamily="34" charset="0"/>
              </a:rPr>
              <a:t>THANK YOU FOR YOUR ATTENTION</a:t>
            </a:r>
          </a:p>
        </p:txBody>
      </p:sp>
      <p:sp>
        <p:nvSpPr>
          <p:cNvPr id="2" name="Subtitle 1"/>
          <p:cNvSpPr>
            <a:spLocks noGrp="1"/>
          </p:cNvSpPr>
          <p:nvPr>
            <p:ph type="subTitle" idx="1"/>
          </p:nvPr>
        </p:nvSpPr>
        <p:spPr/>
        <p:txBody>
          <a:bodyPr/>
          <a:lstStyle/>
          <a:p>
            <a:endParaRPr lang="en-US"/>
          </a:p>
        </p:txBody>
      </p:sp>
      <p:sp>
        <p:nvSpPr>
          <p:cNvPr id="5" name="Slide Number Placeholder 4"/>
          <p:cNvSpPr>
            <a:spLocks noGrp="1"/>
          </p:cNvSpPr>
          <p:nvPr>
            <p:ph type="sldNum" sz="quarter" idx="12"/>
          </p:nvPr>
        </p:nvSpPr>
        <p:spPr/>
        <p:txBody>
          <a:bodyPr/>
          <a:lstStyle/>
          <a:p>
            <a:fld id="{94F15CE6-6A5B-0444-B2C2-B6643EA227BE}" type="slidenum">
              <a:rPr lang="en-US" sz="1600"/>
              <a:pPr/>
              <a:t>112</a:t>
            </a:fld>
            <a:endParaRPr lang="en-US" sz="1600" dirty="0"/>
          </a:p>
        </p:txBody>
      </p:sp>
      <p:sp>
        <p:nvSpPr>
          <p:cNvPr id="7" name="Footer Placeholder 4"/>
          <p:cNvSpPr txBox="1">
            <a:spLocks/>
          </p:cNvSpPr>
          <p:nvPr/>
        </p:nvSpPr>
        <p:spPr>
          <a:xfrm>
            <a:off x="997209" y="6459785"/>
            <a:ext cx="6981941" cy="365125"/>
          </a:xfrm>
          <a:prstGeom prst="rect">
            <a:avLst/>
          </a:prstGeom>
        </p:spPr>
        <p:txBody>
          <a:bodyPr vert="horz" lIns="91440" tIns="45720" rIns="91440" bIns="45720" rtlCol="0" anchor="ctr"/>
          <a:lstStyle>
            <a:defPPr>
              <a:defRPr lang="en-US"/>
            </a:defPPr>
            <a:lvl1pPr marL="0" algn="ctr" defTabSz="914400" rtl="0" eaLnBrk="1" latinLnBrk="0" hangingPunct="1">
              <a:defRPr sz="900" kern="1200" cap="all" baseline="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b="1"/>
              <a:t>Location-based Augmented Reality Game System for Coffee House</a:t>
            </a:r>
            <a:endParaRPr lang="en-US" sz="1400" dirty="0"/>
          </a:p>
        </p:txBody>
      </p:sp>
    </p:spTree>
    <p:extLst>
      <p:ext uri="{BB962C8B-B14F-4D97-AF65-F5344CB8AC3E}">
        <p14:creationId xmlns:p14="http://schemas.microsoft.com/office/powerpoint/2010/main" val="414158072"/>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ctrTitle"/>
          </p:nvPr>
        </p:nvSpPr>
        <p:spPr/>
        <p:txBody>
          <a:bodyPr>
            <a:noAutofit/>
          </a:bodyPr>
          <a:lstStyle/>
          <a:p>
            <a:pPr algn="ctr"/>
            <a:r>
              <a:rPr lang="en-US" sz="9600" spc="0" smtClean="0">
                <a:latin typeface="Calibri" panose="020F0502020204030204" pitchFamily="34" charset="0"/>
              </a:rPr>
              <a:t>Q&amp;A</a:t>
            </a:r>
            <a:endParaRPr lang="en-US" sz="9600" spc="0" dirty="0">
              <a:latin typeface="Calibri" panose="020F0502020204030204" pitchFamily="34" charset="0"/>
            </a:endParaRPr>
          </a:p>
        </p:txBody>
      </p:sp>
      <p:sp>
        <p:nvSpPr>
          <p:cNvPr id="2" name="Subtitle 1"/>
          <p:cNvSpPr>
            <a:spLocks noGrp="1"/>
          </p:cNvSpPr>
          <p:nvPr>
            <p:ph type="subTitle" idx="1"/>
          </p:nvPr>
        </p:nvSpPr>
        <p:spPr/>
        <p:txBody>
          <a:bodyPr/>
          <a:lstStyle/>
          <a:p>
            <a:endParaRPr lang="en-US"/>
          </a:p>
        </p:txBody>
      </p:sp>
      <p:sp>
        <p:nvSpPr>
          <p:cNvPr id="5" name="Slide Number Placeholder 4"/>
          <p:cNvSpPr>
            <a:spLocks noGrp="1"/>
          </p:cNvSpPr>
          <p:nvPr>
            <p:ph type="sldNum" sz="quarter" idx="12"/>
          </p:nvPr>
        </p:nvSpPr>
        <p:spPr/>
        <p:txBody>
          <a:bodyPr/>
          <a:lstStyle/>
          <a:p>
            <a:fld id="{94F15CE6-6A5B-0444-B2C2-B6643EA227BE}" type="slidenum">
              <a:rPr lang="en-US" sz="1600"/>
              <a:pPr/>
              <a:t>113</a:t>
            </a:fld>
            <a:endParaRPr lang="en-US" sz="1600" dirty="0"/>
          </a:p>
        </p:txBody>
      </p:sp>
      <p:sp>
        <p:nvSpPr>
          <p:cNvPr id="7" name="Footer Placeholder 4"/>
          <p:cNvSpPr txBox="1">
            <a:spLocks/>
          </p:cNvSpPr>
          <p:nvPr/>
        </p:nvSpPr>
        <p:spPr>
          <a:xfrm>
            <a:off x="997209" y="6459785"/>
            <a:ext cx="6981941" cy="365125"/>
          </a:xfrm>
          <a:prstGeom prst="rect">
            <a:avLst/>
          </a:prstGeom>
        </p:spPr>
        <p:txBody>
          <a:bodyPr vert="horz" lIns="91440" tIns="45720" rIns="91440" bIns="45720" rtlCol="0" anchor="ctr"/>
          <a:lstStyle>
            <a:defPPr>
              <a:defRPr lang="en-US"/>
            </a:defPPr>
            <a:lvl1pPr marL="0" algn="ctr" defTabSz="914400" rtl="0" eaLnBrk="1" latinLnBrk="0" hangingPunct="1">
              <a:defRPr sz="900" kern="1200" cap="all" baseline="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b="1"/>
              <a:t>Location-based Augmented Reality Game System for Coffee House</a:t>
            </a:r>
            <a:endParaRPr lang="en-US" sz="1400" dirty="0"/>
          </a:p>
        </p:txBody>
      </p:sp>
    </p:spTree>
    <p:extLst>
      <p:ext uri="{BB962C8B-B14F-4D97-AF65-F5344CB8AC3E}">
        <p14:creationId xmlns:p14="http://schemas.microsoft.com/office/powerpoint/2010/main" val="98629892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847493" y="796323"/>
            <a:ext cx="8132213" cy="702288"/>
          </a:xfrm>
        </p:spPr>
        <p:txBody>
          <a:bodyPr>
            <a:noAutofit/>
          </a:bodyPr>
          <a:lstStyle/>
          <a:p>
            <a:r>
              <a:rPr lang="en-US" spc="0" dirty="0">
                <a:latin typeface="Calibri" panose="020F0502020204030204" pitchFamily="34" charset="0"/>
              </a:rPr>
              <a:t>Our Proposal</a:t>
            </a:r>
          </a:p>
        </p:txBody>
      </p:sp>
      <p:sp>
        <p:nvSpPr>
          <p:cNvPr id="6" name="Footer Placeholder 4"/>
          <p:cNvSpPr>
            <a:spLocks noGrp="1"/>
          </p:cNvSpPr>
          <p:nvPr>
            <p:ph type="ftr" sz="quarter" idx="11"/>
          </p:nvPr>
        </p:nvSpPr>
        <p:spPr>
          <a:xfrm>
            <a:off x="997209" y="6459785"/>
            <a:ext cx="6981941" cy="365125"/>
          </a:xfrm>
        </p:spPr>
        <p:txBody>
          <a:bodyPr/>
          <a:lstStyle/>
          <a:p>
            <a:r>
              <a:rPr lang="en-US" sz="1400" b="1" dirty="0"/>
              <a:t>Location-based Augmented Reality Game System for Coffee House</a:t>
            </a:r>
            <a:endParaRPr lang="en-US" sz="1400" dirty="0"/>
          </a:p>
        </p:txBody>
      </p:sp>
      <p:sp>
        <p:nvSpPr>
          <p:cNvPr id="5" name="Slide Number Placeholder 4"/>
          <p:cNvSpPr>
            <a:spLocks noGrp="1"/>
          </p:cNvSpPr>
          <p:nvPr>
            <p:ph type="sldNum" sz="quarter" idx="12"/>
          </p:nvPr>
        </p:nvSpPr>
        <p:spPr>
          <a:xfrm>
            <a:off x="8376461" y="6459787"/>
            <a:ext cx="1312025" cy="365125"/>
          </a:xfrm>
        </p:spPr>
        <p:txBody>
          <a:bodyPr/>
          <a:lstStyle/>
          <a:p>
            <a:fld id="{94F15CE6-6A5B-0444-B2C2-B6643EA227BE}" type="slidenum">
              <a:rPr lang="en-US" sz="1600"/>
              <a:pPr/>
              <a:t>12</a:t>
            </a:fld>
            <a:endParaRPr lang="en-US" sz="1600" dirty="0"/>
          </a:p>
        </p:txBody>
      </p:sp>
      <p:sp>
        <p:nvSpPr>
          <p:cNvPr id="9" name="TextBox 8"/>
          <p:cNvSpPr txBox="1"/>
          <p:nvPr/>
        </p:nvSpPr>
        <p:spPr>
          <a:xfrm>
            <a:off x="5065590" y="939218"/>
            <a:ext cx="3966883" cy="523220"/>
          </a:xfrm>
          <a:prstGeom prst="rect">
            <a:avLst/>
          </a:prstGeom>
          <a:noFill/>
        </p:spPr>
        <p:txBody>
          <a:bodyPr wrap="square" rtlCol="0">
            <a:spAutoFit/>
          </a:bodyPr>
          <a:lstStyle/>
          <a:p>
            <a:pPr algn="r"/>
            <a:r>
              <a:rPr lang="en-US" sz="2800" b="1" dirty="0"/>
              <a:t>Manage campaign</a:t>
            </a:r>
          </a:p>
        </p:txBody>
      </p:sp>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38377" y="2041966"/>
            <a:ext cx="1021498" cy="1021498"/>
          </a:xfrm>
          <a:prstGeom prst="rect">
            <a:avLst/>
          </a:prstGeom>
        </p:spPr>
      </p:pic>
      <p:pic>
        <p:nvPicPr>
          <p:cNvPr id="14" name="Picture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916622" y="2041966"/>
            <a:ext cx="948296" cy="948296"/>
          </a:xfrm>
          <a:prstGeom prst="rect">
            <a:avLst/>
          </a:prstGeom>
        </p:spPr>
      </p:pic>
      <p:cxnSp>
        <p:nvCxnSpPr>
          <p:cNvPr id="16" name="Straight Arrow Connector 15"/>
          <p:cNvCxnSpPr/>
          <p:nvPr/>
        </p:nvCxnSpPr>
        <p:spPr>
          <a:xfrm>
            <a:off x="1874436" y="2711378"/>
            <a:ext cx="5173460" cy="8837"/>
          </a:xfrm>
          <a:prstGeom prst="straightConnector1">
            <a:avLst/>
          </a:prstGeom>
          <a:ln w="44450">
            <a:solidFill>
              <a:schemeClr val="bg1">
                <a:lumMod val="75000"/>
              </a:schemeClr>
            </a:solidFill>
            <a:tailEnd type="arrow"/>
          </a:ln>
          <a:effectLst/>
        </p:spPr>
        <p:style>
          <a:lnRef idx="3">
            <a:schemeClr val="accent6"/>
          </a:lnRef>
          <a:fillRef idx="0">
            <a:schemeClr val="accent6"/>
          </a:fillRef>
          <a:effectRef idx="2">
            <a:schemeClr val="accent6"/>
          </a:effectRef>
          <a:fontRef idx="minor">
            <a:schemeClr val="tx1"/>
          </a:fontRef>
        </p:style>
      </p:cxnSp>
      <p:cxnSp>
        <p:nvCxnSpPr>
          <p:cNvPr id="17" name="Straight Arrow Connector 16"/>
          <p:cNvCxnSpPr/>
          <p:nvPr/>
        </p:nvCxnSpPr>
        <p:spPr>
          <a:xfrm>
            <a:off x="1864916" y="2287518"/>
            <a:ext cx="5173460" cy="8837"/>
          </a:xfrm>
          <a:prstGeom prst="straightConnector1">
            <a:avLst/>
          </a:prstGeom>
          <a:ln w="44450">
            <a:solidFill>
              <a:schemeClr val="bg1">
                <a:lumMod val="75000"/>
              </a:schemeClr>
            </a:solidFill>
            <a:tailEnd type="arrow"/>
          </a:ln>
          <a:effectLst/>
        </p:spPr>
        <p:style>
          <a:lnRef idx="3">
            <a:schemeClr val="accent6"/>
          </a:lnRef>
          <a:fillRef idx="0">
            <a:schemeClr val="accent6"/>
          </a:fillRef>
          <a:effectRef idx="2">
            <a:schemeClr val="accent6"/>
          </a:effectRef>
          <a:fontRef idx="minor">
            <a:schemeClr val="tx1"/>
          </a:fontRef>
        </p:style>
      </p:cxnSp>
      <p:sp>
        <p:nvSpPr>
          <p:cNvPr id="18" name="TextBox 17"/>
          <p:cNvSpPr txBox="1"/>
          <p:nvPr/>
        </p:nvSpPr>
        <p:spPr>
          <a:xfrm>
            <a:off x="2069509" y="1754903"/>
            <a:ext cx="4884872" cy="584775"/>
          </a:xfrm>
          <a:prstGeom prst="rect">
            <a:avLst/>
          </a:prstGeom>
          <a:noFill/>
        </p:spPr>
        <p:txBody>
          <a:bodyPr wrap="square" rtlCol="0">
            <a:spAutoFit/>
          </a:bodyPr>
          <a:lstStyle/>
          <a:p>
            <a:pPr algn="ctr"/>
            <a:r>
              <a:rPr lang="en-US" sz="3200" dirty="0"/>
              <a:t>1. Create new campaign </a:t>
            </a:r>
          </a:p>
        </p:txBody>
      </p:sp>
      <p:sp>
        <p:nvSpPr>
          <p:cNvPr id="19" name="TextBox 18"/>
          <p:cNvSpPr txBox="1"/>
          <p:nvPr/>
        </p:nvSpPr>
        <p:spPr>
          <a:xfrm>
            <a:off x="1864916" y="2623394"/>
            <a:ext cx="4642701" cy="584775"/>
          </a:xfrm>
          <a:prstGeom prst="rect">
            <a:avLst/>
          </a:prstGeom>
          <a:noFill/>
        </p:spPr>
        <p:txBody>
          <a:bodyPr wrap="square" rtlCol="0">
            <a:spAutoFit/>
          </a:bodyPr>
          <a:lstStyle/>
          <a:p>
            <a:pPr algn="ctr"/>
            <a:r>
              <a:rPr lang="en-US" sz="3200" dirty="0"/>
              <a:t>2. Request approval</a:t>
            </a:r>
          </a:p>
        </p:txBody>
      </p:sp>
      <p:grpSp>
        <p:nvGrpSpPr>
          <p:cNvPr id="20" name="Group 19"/>
          <p:cNvGrpSpPr>
            <a:grpSpLocks noChangeAspect="1"/>
          </p:cNvGrpSpPr>
          <p:nvPr/>
        </p:nvGrpSpPr>
        <p:grpSpPr>
          <a:xfrm>
            <a:off x="820344" y="4723732"/>
            <a:ext cx="1140056" cy="1494769"/>
            <a:chOff x="5904358" y="1771717"/>
            <a:chExt cx="1406030" cy="1843500"/>
          </a:xfrm>
        </p:grpSpPr>
        <p:pic>
          <p:nvPicPr>
            <p:cNvPr id="21" name="Picture 2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6023101" y="1771717"/>
              <a:ext cx="1169534" cy="1169534"/>
            </a:xfrm>
            <a:prstGeom prst="rect">
              <a:avLst/>
            </a:prstGeom>
          </p:spPr>
        </p:pic>
        <p:sp>
          <p:nvSpPr>
            <p:cNvPr id="22" name="TextBox 21"/>
            <p:cNvSpPr txBox="1"/>
            <p:nvPr/>
          </p:nvSpPr>
          <p:spPr>
            <a:xfrm>
              <a:off x="5904358" y="2969929"/>
              <a:ext cx="1406030" cy="645288"/>
            </a:xfrm>
            <a:prstGeom prst="rect">
              <a:avLst/>
            </a:prstGeom>
            <a:noFill/>
          </p:spPr>
          <p:txBody>
            <a:bodyPr wrap="none" rtlCol="0">
              <a:spAutoFit/>
            </a:bodyPr>
            <a:lstStyle/>
            <a:p>
              <a:pPr algn="ctr"/>
              <a:r>
                <a:rPr lang="en-US" sz="2800" dirty="0"/>
                <a:t>Admin</a:t>
              </a:r>
            </a:p>
          </p:txBody>
        </p:sp>
      </p:grpSp>
      <p:cxnSp>
        <p:nvCxnSpPr>
          <p:cNvPr id="23" name="Straight Arrow Connector 22"/>
          <p:cNvCxnSpPr>
            <a:stCxn id="21" idx="1"/>
          </p:cNvCxnSpPr>
          <p:nvPr/>
        </p:nvCxnSpPr>
        <p:spPr>
          <a:xfrm flipV="1">
            <a:off x="1864917" y="3192601"/>
            <a:ext cx="4951065" cy="2005279"/>
          </a:xfrm>
          <a:prstGeom prst="straightConnector1">
            <a:avLst/>
          </a:prstGeom>
          <a:ln w="44450">
            <a:solidFill>
              <a:srgbClr val="FF0000"/>
            </a:solidFill>
            <a:tailEnd type="arrow"/>
          </a:ln>
          <a:effectLst/>
        </p:spPr>
        <p:style>
          <a:lnRef idx="3">
            <a:schemeClr val="accent6"/>
          </a:lnRef>
          <a:fillRef idx="0">
            <a:schemeClr val="accent6"/>
          </a:fillRef>
          <a:effectRef idx="2">
            <a:schemeClr val="accent6"/>
          </a:effectRef>
          <a:fontRef idx="minor">
            <a:schemeClr val="tx1"/>
          </a:fontRef>
        </p:style>
      </p:cxnSp>
      <p:sp>
        <p:nvSpPr>
          <p:cNvPr id="24" name="TextBox 23"/>
          <p:cNvSpPr txBox="1"/>
          <p:nvPr/>
        </p:nvSpPr>
        <p:spPr>
          <a:xfrm>
            <a:off x="2742562" y="3872073"/>
            <a:ext cx="2943167" cy="954107"/>
          </a:xfrm>
          <a:prstGeom prst="rect">
            <a:avLst/>
          </a:prstGeom>
          <a:solidFill>
            <a:schemeClr val="bg1"/>
          </a:solidFill>
        </p:spPr>
        <p:txBody>
          <a:bodyPr wrap="square" rtlCol="0">
            <a:spAutoFit/>
          </a:bodyPr>
          <a:lstStyle/>
          <a:p>
            <a:pPr algn="ctr"/>
            <a:r>
              <a:rPr lang="en-US" sz="2800" dirty="0"/>
              <a:t>3. Approve or reject campaign</a:t>
            </a:r>
          </a:p>
        </p:txBody>
      </p:sp>
      <p:sp>
        <p:nvSpPr>
          <p:cNvPr id="30" name="TextBox 29"/>
          <p:cNvSpPr txBox="1"/>
          <p:nvPr/>
        </p:nvSpPr>
        <p:spPr>
          <a:xfrm>
            <a:off x="7829727" y="2109358"/>
            <a:ext cx="1410760" cy="954106"/>
          </a:xfrm>
          <a:prstGeom prst="rect">
            <a:avLst/>
          </a:prstGeom>
          <a:noFill/>
        </p:spPr>
        <p:txBody>
          <a:bodyPr wrap="square" rtlCol="0">
            <a:spAutoFit/>
          </a:bodyPr>
          <a:lstStyle/>
          <a:p>
            <a:pPr algn="ctr"/>
            <a:r>
              <a:rPr lang="en-US" sz="2800" dirty="0"/>
              <a:t>ARG System</a:t>
            </a:r>
          </a:p>
        </p:txBody>
      </p:sp>
      <p:sp>
        <p:nvSpPr>
          <p:cNvPr id="32" name="TextBox 31"/>
          <p:cNvSpPr txBox="1"/>
          <p:nvPr/>
        </p:nvSpPr>
        <p:spPr>
          <a:xfrm>
            <a:off x="599753" y="3215938"/>
            <a:ext cx="1582036" cy="523220"/>
          </a:xfrm>
          <a:prstGeom prst="rect">
            <a:avLst/>
          </a:prstGeom>
          <a:noFill/>
        </p:spPr>
        <p:txBody>
          <a:bodyPr wrap="none" rtlCol="0">
            <a:spAutoFit/>
          </a:bodyPr>
          <a:lstStyle/>
          <a:p>
            <a:pPr algn="ctr"/>
            <a:r>
              <a:rPr lang="en-US" sz="2800" dirty="0"/>
              <a:t>Organizer</a:t>
            </a:r>
          </a:p>
        </p:txBody>
      </p:sp>
    </p:spTree>
    <p:extLst>
      <p:ext uri="{BB962C8B-B14F-4D97-AF65-F5344CB8AC3E}">
        <p14:creationId xmlns:p14="http://schemas.microsoft.com/office/powerpoint/2010/main" val="364136161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847493" y="796323"/>
            <a:ext cx="8132213" cy="702288"/>
          </a:xfrm>
        </p:spPr>
        <p:txBody>
          <a:bodyPr>
            <a:noAutofit/>
          </a:bodyPr>
          <a:lstStyle/>
          <a:p>
            <a:r>
              <a:rPr lang="en-US" spc="0" dirty="0">
                <a:latin typeface="Calibri" panose="020F0502020204030204" pitchFamily="34" charset="0"/>
              </a:rPr>
              <a:t>Our Proposal</a:t>
            </a:r>
          </a:p>
        </p:txBody>
      </p:sp>
      <p:sp>
        <p:nvSpPr>
          <p:cNvPr id="6" name="Footer Placeholder 4"/>
          <p:cNvSpPr>
            <a:spLocks noGrp="1"/>
          </p:cNvSpPr>
          <p:nvPr>
            <p:ph type="ftr" sz="quarter" idx="11"/>
          </p:nvPr>
        </p:nvSpPr>
        <p:spPr>
          <a:xfrm>
            <a:off x="997209" y="6459785"/>
            <a:ext cx="6981941" cy="365125"/>
          </a:xfrm>
        </p:spPr>
        <p:txBody>
          <a:bodyPr/>
          <a:lstStyle/>
          <a:p>
            <a:r>
              <a:rPr lang="en-US" sz="1400" b="1" dirty="0"/>
              <a:t>Location-based Augmented Reality Game System for Coffee House</a:t>
            </a:r>
            <a:endParaRPr lang="en-US" sz="1400" dirty="0"/>
          </a:p>
        </p:txBody>
      </p:sp>
      <p:sp>
        <p:nvSpPr>
          <p:cNvPr id="5" name="Slide Number Placeholder 4"/>
          <p:cNvSpPr>
            <a:spLocks noGrp="1"/>
          </p:cNvSpPr>
          <p:nvPr>
            <p:ph type="sldNum" sz="quarter" idx="12"/>
          </p:nvPr>
        </p:nvSpPr>
        <p:spPr>
          <a:xfrm>
            <a:off x="8376461" y="6459787"/>
            <a:ext cx="1312025" cy="365125"/>
          </a:xfrm>
        </p:spPr>
        <p:txBody>
          <a:bodyPr/>
          <a:lstStyle/>
          <a:p>
            <a:fld id="{94F15CE6-6A5B-0444-B2C2-B6643EA227BE}" type="slidenum">
              <a:rPr lang="en-US" sz="1600"/>
              <a:pPr/>
              <a:t>13</a:t>
            </a:fld>
            <a:endParaRPr lang="en-US" sz="1600" dirty="0"/>
          </a:p>
        </p:txBody>
      </p:sp>
      <p:sp>
        <p:nvSpPr>
          <p:cNvPr id="9" name="TextBox 8"/>
          <p:cNvSpPr txBox="1"/>
          <p:nvPr/>
        </p:nvSpPr>
        <p:spPr>
          <a:xfrm>
            <a:off x="5065590" y="939218"/>
            <a:ext cx="3966883" cy="523220"/>
          </a:xfrm>
          <a:prstGeom prst="rect">
            <a:avLst/>
          </a:prstGeom>
          <a:noFill/>
        </p:spPr>
        <p:txBody>
          <a:bodyPr wrap="square" rtlCol="0">
            <a:spAutoFit/>
          </a:bodyPr>
          <a:lstStyle/>
          <a:p>
            <a:pPr algn="r"/>
            <a:r>
              <a:rPr lang="en-US" sz="2800" b="1" dirty="0"/>
              <a:t>Manage campaign</a:t>
            </a:r>
          </a:p>
        </p:txBody>
      </p:sp>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38377" y="2041966"/>
            <a:ext cx="1021498" cy="1021498"/>
          </a:xfrm>
          <a:prstGeom prst="rect">
            <a:avLst/>
          </a:prstGeom>
        </p:spPr>
      </p:pic>
      <p:pic>
        <p:nvPicPr>
          <p:cNvPr id="14" name="Picture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916622" y="2041966"/>
            <a:ext cx="948296" cy="948296"/>
          </a:xfrm>
          <a:prstGeom prst="rect">
            <a:avLst/>
          </a:prstGeom>
        </p:spPr>
      </p:pic>
      <p:cxnSp>
        <p:nvCxnSpPr>
          <p:cNvPr id="16" name="Straight Arrow Connector 15"/>
          <p:cNvCxnSpPr/>
          <p:nvPr/>
        </p:nvCxnSpPr>
        <p:spPr>
          <a:xfrm>
            <a:off x="1874436" y="2711378"/>
            <a:ext cx="5173460" cy="8837"/>
          </a:xfrm>
          <a:prstGeom prst="straightConnector1">
            <a:avLst/>
          </a:prstGeom>
          <a:ln w="44450">
            <a:solidFill>
              <a:schemeClr val="bg1">
                <a:lumMod val="75000"/>
              </a:schemeClr>
            </a:solidFill>
            <a:tailEnd type="arrow"/>
          </a:ln>
          <a:effectLst/>
        </p:spPr>
        <p:style>
          <a:lnRef idx="3">
            <a:schemeClr val="accent6"/>
          </a:lnRef>
          <a:fillRef idx="0">
            <a:schemeClr val="accent6"/>
          </a:fillRef>
          <a:effectRef idx="2">
            <a:schemeClr val="accent6"/>
          </a:effectRef>
          <a:fontRef idx="minor">
            <a:schemeClr val="tx1"/>
          </a:fontRef>
        </p:style>
      </p:cxnSp>
      <p:cxnSp>
        <p:nvCxnSpPr>
          <p:cNvPr id="17" name="Straight Arrow Connector 16"/>
          <p:cNvCxnSpPr/>
          <p:nvPr/>
        </p:nvCxnSpPr>
        <p:spPr>
          <a:xfrm>
            <a:off x="1864916" y="2287518"/>
            <a:ext cx="5173460" cy="8837"/>
          </a:xfrm>
          <a:prstGeom prst="straightConnector1">
            <a:avLst/>
          </a:prstGeom>
          <a:ln w="44450">
            <a:solidFill>
              <a:schemeClr val="bg1">
                <a:lumMod val="75000"/>
              </a:schemeClr>
            </a:solidFill>
            <a:tailEnd type="arrow"/>
          </a:ln>
          <a:effectLst/>
        </p:spPr>
        <p:style>
          <a:lnRef idx="3">
            <a:schemeClr val="accent6"/>
          </a:lnRef>
          <a:fillRef idx="0">
            <a:schemeClr val="accent6"/>
          </a:fillRef>
          <a:effectRef idx="2">
            <a:schemeClr val="accent6"/>
          </a:effectRef>
          <a:fontRef idx="minor">
            <a:schemeClr val="tx1"/>
          </a:fontRef>
        </p:style>
      </p:cxnSp>
      <p:sp>
        <p:nvSpPr>
          <p:cNvPr id="18" name="TextBox 17"/>
          <p:cNvSpPr txBox="1"/>
          <p:nvPr/>
        </p:nvSpPr>
        <p:spPr>
          <a:xfrm>
            <a:off x="2069509" y="1754903"/>
            <a:ext cx="4884872" cy="584775"/>
          </a:xfrm>
          <a:prstGeom prst="rect">
            <a:avLst/>
          </a:prstGeom>
          <a:noFill/>
        </p:spPr>
        <p:txBody>
          <a:bodyPr wrap="square" rtlCol="0">
            <a:spAutoFit/>
          </a:bodyPr>
          <a:lstStyle/>
          <a:p>
            <a:pPr algn="ctr"/>
            <a:r>
              <a:rPr lang="en-US" sz="3200" dirty="0"/>
              <a:t>1. Create new campaign </a:t>
            </a:r>
          </a:p>
        </p:txBody>
      </p:sp>
      <p:sp>
        <p:nvSpPr>
          <p:cNvPr id="19" name="TextBox 18"/>
          <p:cNvSpPr txBox="1"/>
          <p:nvPr/>
        </p:nvSpPr>
        <p:spPr>
          <a:xfrm>
            <a:off x="1864916" y="2623394"/>
            <a:ext cx="4642701" cy="584775"/>
          </a:xfrm>
          <a:prstGeom prst="rect">
            <a:avLst/>
          </a:prstGeom>
          <a:noFill/>
        </p:spPr>
        <p:txBody>
          <a:bodyPr wrap="square" rtlCol="0">
            <a:spAutoFit/>
          </a:bodyPr>
          <a:lstStyle/>
          <a:p>
            <a:pPr algn="ctr"/>
            <a:r>
              <a:rPr lang="en-US" sz="3200" dirty="0"/>
              <a:t>2. Request approval</a:t>
            </a:r>
          </a:p>
        </p:txBody>
      </p:sp>
      <p:grpSp>
        <p:nvGrpSpPr>
          <p:cNvPr id="20" name="Group 19"/>
          <p:cNvGrpSpPr>
            <a:grpSpLocks noChangeAspect="1"/>
          </p:cNvGrpSpPr>
          <p:nvPr/>
        </p:nvGrpSpPr>
        <p:grpSpPr>
          <a:xfrm>
            <a:off x="820344" y="4723732"/>
            <a:ext cx="1140056" cy="1494769"/>
            <a:chOff x="5904358" y="1771717"/>
            <a:chExt cx="1406030" cy="1843500"/>
          </a:xfrm>
        </p:grpSpPr>
        <p:pic>
          <p:nvPicPr>
            <p:cNvPr id="21" name="Picture 2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6023101" y="1771717"/>
              <a:ext cx="1169534" cy="1169534"/>
            </a:xfrm>
            <a:prstGeom prst="rect">
              <a:avLst/>
            </a:prstGeom>
          </p:spPr>
        </p:pic>
        <p:sp>
          <p:nvSpPr>
            <p:cNvPr id="22" name="TextBox 21"/>
            <p:cNvSpPr txBox="1"/>
            <p:nvPr/>
          </p:nvSpPr>
          <p:spPr>
            <a:xfrm>
              <a:off x="5904358" y="2969929"/>
              <a:ext cx="1406030" cy="645288"/>
            </a:xfrm>
            <a:prstGeom prst="rect">
              <a:avLst/>
            </a:prstGeom>
            <a:noFill/>
          </p:spPr>
          <p:txBody>
            <a:bodyPr wrap="none" rtlCol="0">
              <a:spAutoFit/>
            </a:bodyPr>
            <a:lstStyle/>
            <a:p>
              <a:pPr algn="ctr"/>
              <a:r>
                <a:rPr lang="en-US" sz="2800" dirty="0"/>
                <a:t>Admin</a:t>
              </a:r>
            </a:p>
          </p:txBody>
        </p:sp>
      </p:grpSp>
      <p:cxnSp>
        <p:nvCxnSpPr>
          <p:cNvPr id="23" name="Straight Arrow Connector 22"/>
          <p:cNvCxnSpPr>
            <a:stCxn id="21" idx="1"/>
          </p:cNvCxnSpPr>
          <p:nvPr/>
        </p:nvCxnSpPr>
        <p:spPr>
          <a:xfrm flipV="1">
            <a:off x="1864917" y="3192601"/>
            <a:ext cx="4951065" cy="2005279"/>
          </a:xfrm>
          <a:prstGeom prst="straightConnector1">
            <a:avLst/>
          </a:prstGeom>
          <a:ln w="44450">
            <a:solidFill>
              <a:schemeClr val="bg1">
                <a:lumMod val="75000"/>
              </a:schemeClr>
            </a:solidFill>
            <a:tailEnd type="arrow"/>
          </a:ln>
          <a:effectLst/>
        </p:spPr>
        <p:style>
          <a:lnRef idx="3">
            <a:schemeClr val="accent6"/>
          </a:lnRef>
          <a:fillRef idx="0">
            <a:schemeClr val="accent6"/>
          </a:fillRef>
          <a:effectRef idx="2">
            <a:schemeClr val="accent6"/>
          </a:effectRef>
          <a:fontRef idx="minor">
            <a:schemeClr val="tx1"/>
          </a:fontRef>
        </p:style>
      </p:cxnSp>
      <p:sp>
        <p:nvSpPr>
          <p:cNvPr id="24" name="TextBox 23"/>
          <p:cNvSpPr txBox="1"/>
          <p:nvPr/>
        </p:nvSpPr>
        <p:spPr>
          <a:xfrm>
            <a:off x="2742562" y="3872073"/>
            <a:ext cx="2943167" cy="954107"/>
          </a:xfrm>
          <a:prstGeom prst="rect">
            <a:avLst/>
          </a:prstGeom>
          <a:solidFill>
            <a:schemeClr val="bg1"/>
          </a:solidFill>
        </p:spPr>
        <p:txBody>
          <a:bodyPr wrap="square" rtlCol="0">
            <a:spAutoFit/>
          </a:bodyPr>
          <a:lstStyle/>
          <a:p>
            <a:pPr algn="ctr"/>
            <a:r>
              <a:rPr lang="en-US" sz="2800" dirty="0"/>
              <a:t>3. Approve or reject campaign</a:t>
            </a:r>
          </a:p>
        </p:txBody>
      </p:sp>
      <p:cxnSp>
        <p:nvCxnSpPr>
          <p:cNvPr id="25" name="Straight Arrow Connector 24"/>
          <p:cNvCxnSpPr/>
          <p:nvPr/>
        </p:nvCxnSpPr>
        <p:spPr>
          <a:xfrm flipV="1">
            <a:off x="7522749" y="3120014"/>
            <a:ext cx="1" cy="2077866"/>
          </a:xfrm>
          <a:prstGeom prst="straightConnector1">
            <a:avLst/>
          </a:prstGeom>
          <a:ln w="44450">
            <a:solidFill>
              <a:srgbClr val="FF0000"/>
            </a:solidFill>
            <a:tailEnd type="arrow"/>
          </a:ln>
          <a:effectLst/>
        </p:spPr>
        <p:style>
          <a:lnRef idx="3">
            <a:schemeClr val="accent6"/>
          </a:lnRef>
          <a:fillRef idx="0">
            <a:schemeClr val="accent6"/>
          </a:fillRef>
          <a:effectRef idx="2">
            <a:schemeClr val="accent6"/>
          </a:effectRef>
          <a:fontRef idx="minor">
            <a:schemeClr val="tx1"/>
          </a:fontRef>
        </p:style>
      </p:cxnSp>
      <p:pic>
        <p:nvPicPr>
          <p:cNvPr id="27" name="Picture 2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7048601" y="5107245"/>
            <a:ext cx="948296" cy="948296"/>
          </a:xfrm>
          <a:prstGeom prst="rect">
            <a:avLst/>
          </a:prstGeom>
        </p:spPr>
      </p:pic>
      <p:sp>
        <p:nvSpPr>
          <p:cNvPr id="29" name="TextBox 28"/>
          <p:cNvSpPr txBox="1"/>
          <p:nvPr/>
        </p:nvSpPr>
        <p:spPr>
          <a:xfrm>
            <a:off x="7522749" y="3338737"/>
            <a:ext cx="1710349" cy="1384995"/>
          </a:xfrm>
          <a:prstGeom prst="rect">
            <a:avLst/>
          </a:prstGeom>
          <a:noFill/>
        </p:spPr>
        <p:txBody>
          <a:bodyPr wrap="square" rtlCol="0">
            <a:spAutoFit/>
          </a:bodyPr>
          <a:lstStyle/>
          <a:p>
            <a:pPr algn="ctr"/>
            <a:r>
              <a:rPr lang="en-US" sz="2800" dirty="0"/>
              <a:t>4. View &amp; join campaign</a:t>
            </a:r>
          </a:p>
        </p:txBody>
      </p:sp>
      <p:sp>
        <p:nvSpPr>
          <p:cNvPr id="30" name="TextBox 29"/>
          <p:cNvSpPr txBox="1"/>
          <p:nvPr/>
        </p:nvSpPr>
        <p:spPr>
          <a:xfrm>
            <a:off x="7829727" y="2109358"/>
            <a:ext cx="1410760" cy="954106"/>
          </a:xfrm>
          <a:prstGeom prst="rect">
            <a:avLst/>
          </a:prstGeom>
          <a:noFill/>
        </p:spPr>
        <p:txBody>
          <a:bodyPr wrap="square" rtlCol="0">
            <a:spAutoFit/>
          </a:bodyPr>
          <a:lstStyle/>
          <a:p>
            <a:pPr algn="ctr"/>
            <a:r>
              <a:rPr lang="en-US" sz="2800" dirty="0"/>
              <a:t>ARG System</a:t>
            </a:r>
          </a:p>
        </p:txBody>
      </p:sp>
      <p:sp>
        <p:nvSpPr>
          <p:cNvPr id="31" name="TextBox 30"/>
          <p:cNvSpPr txBox="1"/>
          <p:nvPr/>
        </p:nvSpPr>
        <p:spPr>
          <a:xfrm>
            <a:off x="5702988" y="5244057"/>
            <a:ext cx="1441091" cy="584775"/>
          </a:xfrm>
          <a:prstGeom prst="rect">
            <a:avLst/>
          </a:prstGeom>
          <a:noFill/>
        </p:spPr>
        <p:txBody>
          <a:bodyPr wrap="square" rtlCol="0">
            <a:spAutoFit/>
          </a:bodyPr>
          <a:lstStyle/>
          <a:p>
            <a:pPr algn="ctr"/>
            <a:r>
              <a:rPr lang="en-US" sz="3200" dirty="0"/>
              <a:t>Users</a:t>
            </a:r>
          </a:p>
        </p:txBody>
      </p:sp>
      <p:sp>
        <p:nvSpPr>
          <p:cNvPr id="32" name="TextBox 31"/>
          <p:cNvSpPr txBox="1"/>
          <p:nvPr/>
        </p:nvSpPr>
        <p:spPr>
          <a:xfrm>
            <a:off x="599753" y="3215938"/>
            <a:ext cx="1582036" cy="523220"/>
          </a:xfrm>
          <a:prstGeom prst="rect">
            <a:avLst/>
          </a:prstGeom>
          <a:noFill/>
        </p:spPr>
        <p:txBody>
          <a:bodyPr wrap="none" rtlCol="0">
            <a:spAutoFit/>
          </a:bodyPr>
          <a:lstStyle/>
          <a:p>
            <a:pPr algn="ctr"/>
            <a:r>
              <a:rPr lang="en-US" sz="2800" dirty="0"/>
              <a:t>Organizer</a:t>
            </a:r>
          </a:p>
        </p:txBody>
      </p:sp>
    </p:spTree>
    <p:extLst>
      <p:ext uri="{BB962C8B-B14F-4D97-AF65-F5344CB8AC3E}">
        <p14:creationId xmlns:p14="http://schemas.microsoft.com/office/powerpoint/2010/main" val="126722311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847493" y="796323"/>
            <a:ext cx="8132213" cy="702288"/>
          </a:xfrm>
        </p:spPr>
        <p:txBody>
          <a:bodyPr>
            <a:noAutofit/>
          </a:bodyPr>
          <a:lstStyle/>
          <a:p>
            <a:r>
              <a:rPr lang="en-US" spc="0" dirty="0">
                <a:latin typeface="Calibri" panose="020F0502020204030204" pitchFamily="34" charset="0"/>
              </a:rPr>
              <a:t>Our Proposal</a:t>
            </a:r>
          </a:p>
        </p:txBody>
      </p:sp>
      <p:sp>
        <p:nvSpPr>
          <p:cNvPr id="6" name="Footer Placeholder 4"/>
          <p:cNvSpPr>
            <a:spLocks noGrp="1"/>
          </p:cNvSpPr>
          <p:nvPr>
            <p:ph type="ftr" sz="quarter" idx="11"/>
          </p:nvPr>
        </p:nvSpPr>
        <p:spPr>
          <a:xfrm>
            <a:off x="997209" y="6459785"/>
            <a:ext cx="6981941" cy="365125"/>
          </a:xfrm>
        </p:spPr>
        <p:txBody>
          <a:bodyPr/>
          <a:lstStyle/>
          <a:p>
            <a:r>
              <a:rPr lang="en-US" sz="1400" b="1" dirty="0"/>
              <a:t>Location-based Augmented Reality Game System for Coffee House</a:t>
            </a:r>
            <a:endParaRPr lang="en-US" sz="1400" dirty="0"/>
          </a:p>
        </p:txBody>
      </p:sp>
      <p:sp>
        <p:nvSpPr>
          <p:cNvPr id="5" name="Slide Number Placeholder 4"/>
          <p:cNvSpPr>
            <a:spLocks noGrp="1"/>
          </p:cNvSpPr>
          <p:nvPr>
            <p:ph type="sldNum" sz="quarter" idx="12"/>
          </p:nvPr>
        </p:nvSpPr>
        <p:spPr>
          <a:xfrm>
            <a:off x="8376461" y="6459787"/>
            <a:ext cx="1312025" cy="365125"/>
          </a:xfrm>
        </p:spPr>
        <p:txBody>
          <a:bodyPr/>
          <a:lstStyle/>
          <a:p>
            <a:fld id="{94F15CE6-6A5B-0444-B2C2-B6643EA227BE}" type="slidenum">
              <a:rPr lang="en-US" sz="1600"/>
              <a:pPr/>
              <a:t>14</a:t>
            </a:fld>
            <a:endParaRPr lang="en-US" sz="1600" dirty="0"/>
          </a:p>
        </p:txBody>
      </p:sp>
      <p:sp>
        <p:nvSpPr>
          <p:cNvPr id="7" name="TextBox 6"/>
          <p:cNvSpPr txBox="1"/>
          <p:nvPr/>
        </p:nvSpPr>
        <p:spPr>
          <a:xfrm>
            <a:off x="267629" y="1873405"/>
            <a:ext cx="8712077" cy="1323439"/>
          </a:xfrm>
          <a:prstGeom prst="rect">
            <a:avLst/>
          </a:prstGeom>
          <a:noFill/>
        </p:spPr>
        <p:txBody>
          <a:bodyPr wrap="square" rtlCol="0">
            <a:spAutoFit/>
          </a:bodyPr>
          <a:lstStyle/>
          <a:p>
            <a:pPr marL="457189" indent="-457189">
              <a:buAutoNum type="arabicPeriod"/>
            </a:pPr>
            <a:r>
              <a:rPr lang="en-US" sz="4000" b="1" dirty="0"/>
              <a:t>Manage </a:t>
            </a:r>
            <a:r>
              <a:rPr lang="en-US" sz="4000" b="1" dirty="0" smtClean="0"/>
              <a:t>campaign</a:t>
            </a:r>
          </a:p>
          <a:p>
            <a:pPr marL="457189" indent="-457189">
              <a:buAutoNum type="arabicPeriod"/>
            </a:pPr>
            <a:r>
              <a:rPr lang="en-US" sz="4000" b="1" dirty="0" smtClean="0">
                <a:solidFill>
                  <a:srgbClr val="FF0000"/>
                </a:solidFill>
              </a:rPr>
              <a:t>Manage activity</a:t>
            </a:r>
            <a:endParaRPr lang="en-US" sz="4000" b="1" dirty="0">
              <a:solidFill>
                <a:srgbClr val="FF0000"/>
              </a:solidFill>
            </a:endParaRPr>
          </a:p>
        </p:txBody>
      </p:sp>
    </p:spTree>
    <p:extLst>
      <p:ext uri="{BB962C8B-B14F-4D97-AF65-F5344CB8AC3E}">
        <p14:creationId xmlns:p14="http://schemas.microsoft.com/office/powerpoint/2010/main" val="141397527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847493" y="796323"/>
            <a:ext cx="8132213" cy="702288"/>
          </a:xfrm>
        </p:spPr>
        <p:txBody>
          <a:bodyPr>
            <a:noAutofit/>
          </a:bodyPr>
          <a:lstStyle/>
          <a:p>
            <a:r>
              <a:rPr lang="en-US" spc="0" dirty="0">
                <a:latin typeface="Calibri" panose="020F0502020204030204" pitchFamily="34" charset="0"/>
              </a:rPr>
              <a:t>Our Proposal</a:t>
            </a:r>
          </a:p>
        </p:txBody>
      </p:sp>
      <p:sp>
        <p:nvSpPr>
          <p:cNvPr id="6" name="Footer Placeholder 4"/>
          <p:cNvSpPr>
            <a:spLocks noGrp="1"/>
          </p:cNvSpPr>
          <p:nvPr>
            <p:ph type="ftr" sz="quarter" idx="11"/>
          </p:nvPr>
        </p:nvSpPr>
        <p:spPr>
          <a:xfrm>
            <a:off x="997209" y="6459785"/>
            <a:ext cx="6981941" cy="365125"/>
          </a:xfrm>
        </p:spPr>
        <p:txBody>
          <a:bodyPr/>
          <a:lstStyle/>
          <a:p>
            <a:r>
              <a:rPr lang="en-US" sz="1400" b="1" dirty="0"/>
              <a:t>Location-based Augmented Reality Game System for Coffee House</a:t>
            </a:r>
            <a:endParaRPr lang="en-US" sz="1400" dirty="0"/>
          </a:p>
        </p:txBody>
      </p:sp>
      <p:sp>
        <p:nvSpPr>
          <p:cNvPr id="5" name="Slide Number Placeholder 4"/>
          <p:cNvSpPr>
            <a:spLocks noGrp="1"/>
          </p:cNvSpPr>
          <p:nvPr>
            <p:ph type="sldNum" sz="quarter" idx="12"/>
          </p:nvPr>
        </p:nvSpPr>
        <p:spPr>
          <a:xfrm>
            <a:off x="8376461" y="6459787"/>
            <a:ext cx="1312025" cy="365125"/>
          </a:xfrm>
        </p:spPr>
        <p:txBody>
          <a:bodyPr/>
          <a:lstStyle/>
          <a:p>
            <a:fld id="{94F15CE6-6A5B-0444-B2C2-B6643EA227BE}" type="slidenum">
              <a:rPr lang="en-US" sz="1600"/>
              <a:pPr/>
              <a:t>15</a:t>
            </a:fld>
            <a:endParaRPr lang="en-US" sz="1600" dirty="0"/>
          </a:p>
        </p:txBody>
      </p:sp>
      <p:sp>
        <p:nvSpPr>
          <p:cNvPr id="9" name="TextBox 8"/>
          <p:cNvSpPr txBox="1"/>
          <p:nvPr/>
        </p:nvSpPr>
        <p:spPr>
          <a:xfrm>
            <a:off x="5065590" y="939218"/>
            <a:ext cx="3966883" cy="523220"/>
          </a:xfrm>
          <a:prstGeom prst="rect">
            <a:avLst/>
          </a:prstGeom>
          <a:noFill/>
        </p:spPr>
        <p:txBody>
          <a:bodyPr wrap="square" rtlCol="0">
            <a:spAutoFit/>
          </a:bodyPr>
          <a:lstStyle/>
          <a:p>
            <a:pPr algn="r"/>
            <a:r>
              <a:rPr lang="en-US" sz="2800" b="1" dirty="0"/>
              <a:t>Manage </a:t>
            </a:r>
            <a:r>
              <a:rPr lang="en-US" sz="2800" b="1" dirty="0" smtClean="0"/>
              <a:t>activity</a:t>
            </a:r>
            <a:endParaRPr lang="en-US" sz="2800" b="1" dirty="0"/>
          </a:p>
        </p:txBody>
      </p:sp>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44496" y="1997088"/>
            <a:ext cx="1147019" cy="1147019"/>
          </a:xfrm>
          <a:prstGeom prst="rect">
            <a:avLst/>
          </a:prstGeom>
        </p:spPr>
      </p:pic>
      <p:pic>
        <p:nvPicPr>
          <p:cNvPr id="14" name="Picture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754106" y="2114314"/>
            <a:ext cx="948296" cy="948296"/>
          </a:xfrm>
          <a:prstGeom prst="rect">
            <a:avLst/>
          </a:prstGeom>
        </p:spPr>
      </p:pic>
      <p:cxnSp>
        <p:nvCxnSpPr>
          <p:cNvPr id="17" name="Straight Arrow Connector 16"/>
          <p:cNvCxnSpPr/>
          <p:nvPr/>
        </p:nvCxnSpPr>
        <p:spPr>
          <a:xfrm flipV="1">
            <a:off x="1702400" y="2340637"/>
            <a:ext cx="4832215" cy="19230"/>
          </a:xfrm>
          <a:prstGeom prst="straightConnector1">
            <a:avLst/>
          </a:prstGeom>
          <a:ln w="38100">
            <a:solidFill>
              <a:srgbClr val="FF0000"/>
            </a:solidFill>
            <a:tailEnd type="arrow"/>
          </a:ln>
          <a:effectLst/>
        </p:spPr>
        <p:style>
          <a:lnRef idx="3">
            <a:schemeClr val="accent6"/>
          </a:lnRef>
          <a:fillRef idx="0">
            <a:schemeClr val="accent6"/>
          </a:fillRef>
          <a:effectRef idx="2">
            <a:schemeClr val="accent6"/>
          </a:effectRef>
          <a:fontRef idx="minor">
            <a:schemeClr val="tx1"/>
          </a:fontRef>
        </p:style>
      </p:cxnSp>
      <p:sp>
        <p:nvSpPr>
          <p:cNvPr id="25" name="TextBox 24"/>
          <p:cNvSpPr txBox="1"/>
          <p:nvPr/>
        </p:nvSpPr>
        <p:spPr>
          <a:xfrm>
            <a:off x="2580046" y="1971305"/>
            <a:ext cx="2943167" cy="461665"/>
          </a:xfrm>
          <a:prstGeom prst="rect">
            <a:avLst/>
          </a:prstGeom>
          <a:noFill/>
        </p:spPr>
        <p:txBody>
          <a:bodyPr wrap="square" rtlCol="0">
            <a:spAutoFit/>
          </a:bodyPr>
          <a:lstStyle/>
          <a:p>
            <a:pPr algn="ctr"/>
            <a:r>
              <a:rPr lang="en-US" sz="2400" dirty="0"/>
              <a:t>1. Create an activity </a:t>
            </a:r>
          </a:p>
        </p:txBody>
      </p:sp>
      <p:sp>
        <p:nvSpPr>
          <p:cNvPr id="27" name="TextBox 26"/>
          <p:cNvSpPr txBox="1"/>
          <p:nvPr/>
        </p:nvSpPr>
        <p:spPr>
          <a:xfrm>
            <a:off x="7898942" y="1943778"/>
            <a:ext cx="1080763" cy="830997"/>
          </a:xfrm>
          <a:prstGeom prst="rect">
            <a:avLst/>
          </a:prstGeom>
          <a:noFill/>
        </p:spPr>
        <p:txBody>
          <a:bodyPr wrap="square" rtlCol="0">
            <a:spAutoFit/>
          </a:bodyPr>
          <a:lstStyle/>
          <a:p>
            <a:pPr algn="ctr"/>
            <a:r>
              <a:rPr lang="en-US" sz="2400" dirty="0"/>
              <a:t>ARG System</a:t>
            </a:r>
          </a:p>
        </p:txBody>
      </p:sp>
      <p:sp>
        <p:nvSpPr>
          <p:cNvPr id="31" name="TextBox 30"/>
          <p:cNvSpPr txBox="1"/>
          <p:nvPr/>
        </p:nvSpPr>
        <p:spPr>
          <a:xfrm>
            <a:off x="534808" y="3085863"/>
            <a:ext cx="1386085" cy="461665"/>
          </a:xfrm>
          <a:prstGeom prst="rect">
            <a:avLst/>
          </a:prstGeom>
          <a:noFill/>
        </p:spPr>
        <p:txBody>
          <a:bodyPr wrap="none" rtlCol="0">
            <a:spAutoFit/>
          </a:bodyPr>
          <a:lstStyle/>
          <a:p>
            <a:pPr algn="ctr"/>
            <a:r>
              <a:rPr lang="en-US" sz="2400" dirty="0"/>
              <a:t>Organizer</a:t>
            </a:r>
          </a:p>
        </p:txBody>
      </p:sp>
    </p:spTree>
    <p:extLst>
      <p:ext uri="{BB962C8B-B14F-4D97-AF65-F5344CB8AC3E}">
        <p14:creationId xmlns:p14="http://schemas.microsoft.com/office/powerpoint/2010/main" val="191433010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847493" y="796323"/>
            <a:ext cx="8132213" cy="702288"/>
          </a:xfrm>
        </p:spPr>
        <p:txBody>
          <a:bodyPr>
            <a:noAutofit/>
          </a:bodyPr>
          <a:lstStyle/>
          <a:p>
            <a:r>
              <a:rPr lang="en-US" spc="0" dirty="0">
                <a:latin typeface="Calibri" panose="020F0502020204030204" pitchFamily="34" charset="0"/>
              </a:rPr>
              <a:t>Our Proposal</a:t>
            </a:r>
          </a:p>
        </p:txBody>
      </p:sp>
      <p:sp>
        <p:nvSpPr>
          <p:cNvPr id="6" name="Footer Placeholder 4"/>
          <p:cNvSpPr>
            <a:spLocks noGrp="1"/>
          </p:cNvSpPr>
          <p:nvPr>
            <p:ph type="ftr" sz="quarter" idx="11"/>
          </p:nvPr>
        </p:nvSpPr>
        <p:spPr>
          <a:xfrm>
            <a:off x="997209" y="6459785"/>
            <a:ext cx="6981941" cy="365125"/>
          </a:xfrm>
        </p:spPr>
        <p:txBody>
          <a:bodyPr/>
          <a:lstStyle/>
          <a:p>
            <a:r>
              <a:rPr lang="en-US" sz="1400" b="1" dirty="0"/>
              <a:t>Location-based Augmented Reality Game System for Coffee House</a:t>
            </a:r>
            <a:endParaRPr lang="en-US" sz="1400" dirty="0"/>
          </a:p>
        </p:txBody>
      </p:sp>
      <p:sp>
        <p:nvSpPr>
          <p:cNvPr id="5" name="Slide Number Placeholder 4"/>
          <p:cNvSpPr>
            <a:spLocks noGrp="1"/>
          </p:cNvSpPr>
          <p:nvPr>
            <p:ph type="sldNum" sz="quarter" idx="12"/>
          </p:nvPr>
        </p:nvSpPr>
        <p:spPr>
          <a:xfrm>
            <a:off x="8376461" y="6459787"/>
            <a:ext cx="1312025" cy="365125"/>
          </a:xfrm>
        </p:spPr>
        <p:txBody>
          <a:bodyPr/>
          <a:lstStyle/>
          <a:p>
            <a:fld id="{94F15CE6-6A5B-0444-B2C2-B6643EA227BE}" type="slidenum">
              <a:rPr lang="en-US" sz="1600"/>
              <a:pPr/>
              <a:t>16</a:t>
            </a:fld>
            <a:endParaRPr lang="en-US" sz="1600" dirty="0"/>
          </a:p>
        </p:txBody>
      </p:sp>
      <p:sp>
        <p:nvSpPr>
          <p:cNvPr id="9" name="TextBox 8"/>
          <p:cNvSpPr txBox="1"/>
          <p:nvPr/>
        </p:nvSpPr>
        <p:spPr>
          <a:xfrm>
            <a:off x="5065590" y="939218"/>
            <a:ext cx="3966883" cy="523220"/>
          </a:xfrm>
          <a:prstGeom prst="rect">
            <a:avLst/>
          </a:prstGeom>
          <a:noFill/>
        </p:spPr>
        <p:txBody>
          <a:bodyPr wrap="square" rtlCol="0">
            <a:spAutoFit/>
          </a:bodyPr>
          <a:lstStyle/>
          <a:p>
            <a:pPr algn="r"/>
            <a:r>
              <a:rPr lang="en-US" sz="2800" b="1" dirty="0"/>
              <a:t>Manage </a:t>
            </a:r>
            <a:r>
              <a:rPr lang="en-US" sz="2800" b="1" dirty="0" smtClean="0"/>
              <a:t>activity</a:t>
            </a:r>
            <a:endParaRPr lang="en-US" sz="2800" b="1" dirty="0"/>
          </a:p>
        </p:txBody>
      </p:sp>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44496" y="1997088"/>
            <a:ext cx="1147019" cy="1147019"/>
          </a:xfrm>
          <a:prstGeom prst="rect">
            <a:avLst/>
          </a:prstGeom>
        </p:spPr>
      </p:pic>
      <p:pic>
        <p:nvPicPr>
          <p:cNvPr id="14" name="Picture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754106" y="2114314"/>
            <a:ext cx="948296" cy="948296"/>
          </a:xfrm>
          <a:prstGeom prst="rect">
            <a:avLst/>
          </a:prstGeom>
        </p:spPr>
      </p:pic>
      <p:cxnSp>
        <p:nvCxnSpPr>
          <p:cNvPr id="16" name="Straight Arrow Connector 15"/>
          <p:cNvCxnSpPr/>
          <p:nvPr/>
        </p:nvCxnSpPr>
        <p:spPr>
          <a:xfrm flipV="1">
            <a:off x="1711920" y="2764503"/>
            <a:ext cx="4811543" cy="19223"/>
          </a:xfrm>
          <a:prstGeom prst="straightConnector1">
            <a:avLst/>
          </a:prstGeom>
          <a:ln w="38100">
            <a:solidFill>
              <a:srgbClr val="FF0000"/>
            </a:solidFill>
            <a:tailEnd type="arrow"/>
          </a:ln>
          <a:effectLst/>
        </p:spPr>
        <p:style>
          <a:lnRef idx="3">
            <a:schemeClr val="accent6"/>
          </a:lnRef>
          <a:fillRef idx="0">
            <a:schemeClr val="accent6"/>
          </a:fillRef>
          <a:effectRef idx="2">
            <a:schemeClr val="accent6"/>
          </a:effectRef>
          <a:fontRef idx="minor">
            <a:schemeClr val="tx1"/>
          </a:fontRef>
        </p:style>
      </p:cxnSp>
      <p:cxnSp>
        <p:nvCxnSpPr>
          <p:cNvPr id="17" name="Straight Arrow Connector 16"/>
          <p:cNvCxnSpPr/>
          <p:nvPr/>
        </p:nvCxnSpPr>
        <p:spPr>
          <a:xfrm flipV="1">
            <a:off x="1702400" y="2340637"/>
            <a:ext cx="4832215" cy="19230"/>
          </a:xfrm>
          <a:prstGeom prst="straightConnector1">
            <a:avLst/>
          </a:prstGeom>
          <a:ln w="38100">
            <a:solidFill>
              <a:schemeClr val="bg1">
                <a:lumMod val="75000"/>
              </a:schemeClr>
            </a:solidFill>
            <a:tailEnd type="arrow"/>
          </a:ln>
          <a:effectLst/>
        </p:spPr>
        <p:style>
          <a:lnRef idx="3">
            <a:schemeClr val="accent6"/>
          </a:lnRef>
          <a:fillRef idx="0">
            <a:schemeClr val="accent6"/>
          </a:fillRef>
          <a:effectRef idx="2">
            <a:schemeClr val="accent6"/>
          </a:effectRef>
          <a:fontRef idx="minor">
            <a:schemeClr val="tx1"/>
          </a:fontRef>
        </p:style>
      </p:cxnSp>
      <p:sp>
        <p:nvSpPr>
          <p:cNvPr id="25" name="TextBox 24"/>
          <p:cNvSpPr txBox="1"/>
          <p:nvPr/>
        </p:nvSpPr>
        <p:spPr>
          <a:xfrm>
            <a:off x="2580046" y="1971305"/>
            <a:ext cx="2943167" cy="461665"/>
          </a:xfrm>
          <a:prstGeom prst="rect">
            <a:avLst/>
          </a:prstGeom>
          <a:noFill/>
        </p:spPr>
        <p:txBody>
          <a:bodyPr wrap="square" rtlCol="0">
            <a:spAutoFit/>
          </a:bodyPr>
          <a:lstStyle/>
          <a:p>
            <a:pPr algn="ctr"/>
            <a:r>
              <a:rPr lang="en-US" sz="2400" dirty="0"/>
              <a:t>1. Create an activity </a:t>
            </a:r>
          </a:p>
        </p:txBody>
      </p:sp>
      <p:sp>
        <p:nvSpPr>
          <p:cNvPr id="26" name="TextBox 25"/>
          <p:cNvSpPr txBox="1"/>
          <p:nvPr/>
        </p:nvSpPr>
        <p:spPr>
          <a:xfrm>
            <a:off x="2575281" y="2395171"/>
            <a:ext cx="2943167" cy="461665"/>
          </a:xfrm>
          <a:prstGeom prst="rect">
            <a:avLst/>
          </a:prstGeom>
          <a:noFill/>
        </p:spPr>
        <p:txBody>
          <a:bodyPr wrap="square" rtlCol="0">
            <a:spAutoFit/>
          </a:bodyPr>
          <a:lstStyle/>
          <a:p>
            <a:pPr algn="ctr"/>
            <a:r>
              <a:rPr lang="en-US" sz="2400" dirty="0"/>
              <a:t>2. Publish activity</a:t>
            </a:r>
          </a:p>
        </p:txBody>
      </p:sp>
      <p:sp>
        <p:nvSpPr>
          <p:cNvPr id="27" name="TextBox 26"/>
          <p:cNvSpPr txBox="1"/>
          <p:nvPr/>
        </p:nvSpPr>
        <p:spPr>
          <a:xfrm>
            <a:off x="7898942" y="1943778"/>
            <a:ext cx="1080763" cy="830997"/>
          </a:xfrm>
          <a:prstGeom prst="rect">
            <a:avLst/>
          </a:prstGeom>
          <a:noFill/>
        </p:spPr>
        <p:txBody>
          <a:bodyPr wrap="square" rtlCol="0">
            <a:spAutoFit/>
          </a:bodyPr>
          <a:lstStyle/>
          <a:p>
            <a:pPr algn="ctr"/>
            <a:r>
              <a:rPr lang="en-US" sz="2400" dirty="0"/>
              <a:t>ARG System</a:t>
            </a:r>
          </a:p>
        </p:txBody>
      </p:sp>
      <p:sp>
        <p:nvSpPr>
          <p:cNvPr id="31" name="TextBox 30"/>
          <p:cNvSpPr txBox="1"/>
          <p:nvPr/>
        </p:nvSpPr>
        <p:spPr>
          <a:xfrm>
            <a:off x="534808" y="3085863"/>
            <a:ext cx="1386085" cy="461665"/>
          </a:xfrm>
          <a:prstGeom prst="rect">
            <a:avLst/>
          </a:prstGeom>
          <a:noFill/>
        </p:spPr>
        <p:txBody>
          <a:bodyPr wrap="none" rtlCol="0">
            <a:spAutoFit/>
          </a:bodyPr>
          <a:lstStyle/>
          <a:p>
            <a:pPr algn="ctr"/>
            <a:r>
              <a:rPr lang="en-US" sz="2400" dirty="0"/>
              <a:t>Organizer</a:t>
            </a:r>
          </a:p>
        </p:txBody>
      </p:sp>
    </p:spTree>
    <p:extLst>
      <p:ext uri="{BB962C8B-B14F-4D97-AF65-F5344CB8AC3E}">
        <p14:creationId xmlns:p14="http://schemas.microsoft.com/office/powerpoint/2010/main" val="233621747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847493" y="796323"/>
            <a:ext cx="8132213" cy="702288"/>
          </a:xfrm>
        </p:spPr>
        <p:txBody>
          <a:bodyPr>
            <a:noAutofit/>
          </a:bodyPr>
          <a:lstStyle/>
          <a:p>
            <a:r>
              <a:rPr lang="en-US" spc="0" dirty="0">
                <a:latin typeface="Calibri" panose="020F0502020204030204" pitchFamily="34" charset="0"/>
              </a:rPr>
              <a:t>Our Proposal</a:t>
            </a:r>
          </a:p>
        </p:txBody>
      </p:sp>
      <p:sp>
        <p:nvSpPr>
          <p:cNvPr id="6" name="Footer Placeholder 4"/>
          <p:cNvSpPr>
            <a:spLocks noGrp="1"/>
          </p:cNvSpPr>
          <p:nvPr>
            <p:ph type="ftr" sz="quarter" idx="11"/>
          </p:nvPr>
        </p:nvSpPr>
        <p:spPr>
          <a:xfrm>
            <a:off x="997209" y="6459785"/>
            <a:ext cx="6981941" cy="365125"/>
          </a:xfrm>
        </p:spPr>
        <p:txBody>
          <a:bodyPr/>
          <a:lstStyle/>
          <a:p>
            <a:r>
              <a:rPr lang="en-US" sz="1400" b="1" dirty="0"/>
              <a:t>Location-based Augmented Reality Game System for Coffee House</a:t>
            </a:r>
            <a:endParaRPr lang="en-US" sz="1400" dirty="0"/>
          </a:p>
        </p:txBody>
      </p:sp>
      <p:sp>
        <p:nvSpPr>
          <p:cNvPr id="5" name="Slide Number Placeholder 4"/>
          <p:cNvSpPr>
            <a:spLocks noGrp="1"/>
          </p:cNvSpPr>
          <p:nvPr>
            <p:ph type="sldNum" sz="quarter" idx="12"/>
          </p:nvPr>
        </p:nvSpPr>
        <p:spPr>
          <a:xfrm>
            <a:off x="8376461" y="6459787"/>
            <a:ext cx="1312025" cy="365125"/>
          </a:xfrm>
        </p:spPr>
        <p:txBody>
          <a:bodyPr/>
          <a:lstStyle/>
          <a:p>
            <a:fld id="{94F15CE6-6A5B-0444-B2C2-B6643EA227BE}" type="slidenum">
              <a:rPr lang="en-US" sz="1600"/>
              <a:pPr/>
              <a:t>17</a:t>
            </a:fld>
            <a:endParaRPr lang="en-US" sz="1600" dirty="0"/>
          </a:p>
        </p:txBody>
      </p:sp>
      <p:sp>
        <p:nvSpPr>
          <p:cNvPr id="9" name="TextBox 8"/>
          <p:cNvSpPr txBox="1"/>
          <p:nvPr/>
        </p:nvSpPr>
        <p:spPr>
          <a:xfrm>
            <a:off x="5065590" y="939218"/>
            <a:ext cx="3966883" cy="523220"/>
          </a:xfrm>
          <a:prstGeom prst="rect">
            <a:avLst/>
          </a:prstGeom>
          <a:noFill/>
        </p:spPr>
        <p:txBody>
          <a:bodyPr wrap="square" rtlCol="0">
            <a:spAutoFit/>
          </a:bodyPr>
          <a:lstStyle/>
          <a:p>
            <a:pPr algn="r"/>
            <a:r>
              <a:rPr lang="en-US" sz="2800" b="1" dirty="0"/>
              <a:t>Manage </a:t>
            </a:r>
            <a:r>
              <a:rPr lang="en-US" sz="2800" b="1" dirty="0" smtClean="0"/>
              <a:t>activity</a:t>
            </a:r>
            <a:endParaRPr lang="en-US" sz="2800" b="1" dirty="0"/>
          </a:p>
        </p:txBody>
      </p:sp>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44496" y="1997088"/>
            <a:ext cx="1147019" cy="1147019"/>
          </a:xfrm>
          <a:prstGeom prst="rect">
            <a:avLst/>
          </a:prstGeom>
        </p:spPr>
      </p:pic>
      <p:pic>
        <p:nvPicPr>
          <p:cNvPr id="14" name="Picture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754106" y="2114314"/>
            <a:ext cx="948296" cy="948296"/>
          </a:xfrm>
          <a:prstGeom prst="rect">
            <a:avLst/>
          </a:prstGeom>
        </p:spPr>
      </p:pic>
      <p:cxnSp>
        <p:nvCxnSpPr>
          <p:cNvPr id="16" name="Straight Arrow Connector 15"/>
          <p:cNvCxnSpPr/>
          <p:nvPr/>
        </p:nvCxnSpPr>
        <p:spPr>
          <a:xfrm flipV="1">
            <a:off x="1711920" y="2764503"/>
            <a:ext cx="4811543" cy="19223"/>
          </a:xfrm>
          <a:prstGeom prst="straightConnector1">
            <a:avLst/>
          </a:prstGeom>
          <a:ln w="38100">
            <a:solidFill>
              <a:schemeClr val="bg1">
                <a:lumMod val="75000"/>
              </a:schemeClr>
            </a:solidFill>
            <a:tailEnd type="arrow"/>
          </a:ln>
          <a:effectLst/>
        </p:spPr>
        <p:style>
          <a:lnRef idx="3">
            <a:schemeClr val="accent6"/>
          </a:lnRef>
          <a:fillRef idx="0">
            <a:schemeClr val="accent6"/>
          </a:fillRef>
          <a:effectRef idx="2">
            <a:schemeClr val="accent6"/>
          </a:effectRef>
          <a:fontRef idx="minor">
            <a:schemeClr val="tx1"/>
          </a:fontRef>
        </p:style>
      </p:cxnSp>
      <p:cxnSp>
        <p:nvCxnSpPr>
          <p:cNvPr id="17" name="Straight Arrow Connector 16"/>
          <p:cNvCxnSpPr/>
          <p:nvPr/>
        </p:nvCxnSpPr>
        <p:spPr>
          <a:xfrm flipV="1">
            <a:off x="1702400" y="2340637"/>
            <a:ext cx="4832215" cy="19230"/>
          </a:xfrm>
          <a:prstGeom prst="straightConnector1">
            <a:avLst/>
          </a:prstGeom>
          <a:ln w="38100">
            <a:solidFill>
              <a:schemeClr val="bg1">
                <a:lumMod val="75000"/>
              </a:schemeClr>
            </a:solidFill>
            <a:tailEnd type="arrow"/>
          </a:ln>
          <a:effectLst/>
        </p:spPr>
        <p:style>
          <a:lnRef idx="3">
            <a:schemeClr val="accent6"/>
          </a:lnRef>
          <a:fillRef idx="0">
            <a:schemeClr val="accent6"/>
          </a:fillRef>
          <a:effectRef idx="2">
            <a:schemeClr val="accent6"/>
          </a:effectRef>
          <a:fontRef idx="minor">
            <a:schemeClr val="tx1"/>
          </a:fontRef>
        </p:style>
      </p:cxnSp>
      <p:cxnSp>
        <p:nvCxnSpPr>
          <p:cNvPr id="18" name="Straight Arrow Connector 17"/>
          <p:cNvCxnSpPr/>
          <p:nvPr/>
        </p:nvCxnSpPr>
        <p:spPr>
          <a:xfrm flipV="1">
            <a:off x="7161690" y="3153058"/>
            <a:ext cx="0" cy="1603719"/>
          </a:xfrm>
          <a:prstGeom prst="straightConnector1">
            <a:avLst/>
          </a:prstGeom>
          <a:ln w="38100">
            <a:solidFill>
              <a:srgbClr val="FF0000"/>
            </a:solidFill>
            <a:tailEnd type="arrow"/>
          </a:ln>
          <a:effectLst/>
        </p:spPr>
        <p:style>
          <a:lnRef idx="3">
            <a:schemeClr val="accent6"/>
          </a:lnRef>
          <a:fillRef idx="0">
            <a:schemeClr val="accent6"/>
          </a:fillRef>
          <a:effectRef idx="2">
            <a:schemeClr val="accent6"/>
          </a:effectRef>
          <a:fontRef idx="minor">
            <a:schemeClr val="tx1"/>
          </a:fontRef>
        </p:style>
      </p:cxnSp>
      <p:pic>
        <p:nvPicPr>
          <p:cNvPr id="20" name="Picture 1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6784662" y="4835938"/>
            <a:ext cx="948296" cy="948296"/>
          </a:xfrm>
          <a:prstGeom prst="rect">
            <a:avLst/>
          </a:prstGeom>
        </p:spPr>
      </p:pic>
      <p:sp>
        <p:nvSpPr>
          <p:cNvPr id="22" name="TextBox 21"/>
          <p:cNvSpPr txBox="1"/>
          <p:nvPr/>
        </p:nvSpPr>
        <p:spPr>
          <a:xfrm>
            <a:off x="5631688" y="3668461"/>
            <a:ext cx="1501428" cy="830997"/>
          </a:xfrm>
          <a:prstGeom prst="rect">
            <a:avLst/>
          </a:prstGeom>
          <a:solidFill>
            <a:schemeClr val="bg1"/>
          </a:solidFill>
        </p:spPr>
        <p:txBody>
          <a:bodyPr wrap="square" rtlCol="0">
            <a:spAutoFit/>
          </a:bodyPr>
          <a:lstStyle/>
          <a:p>
            <a:pPr algn="ctr"/>
            <a:r>
              <a:rPr lang="en-US" sz="2400" dirty="0"/>
              <a:t>3. Do activity</a:t>
            </a:r>
          </a:p>
        </p:txBody>
      </p:sp>
      <p:sp>
        <p:nvSpPr>
          <p:cNvPr id="25" name="TextBox 24"/>
          <p:cNvSpPr txBox="1"/>
          <p:nvPr/>
        </p:nvSpPr>
        <p:spPr>
          <a:xfrm>
            <a:off x="2580046" y="1971305"/>
            <a:ext cx="2943167" cy="461665"/>
          </a:xfrm>
          <a:prstGeom prst="rect">
            <a:avLst/>
          </a:prstGeom>
          <a:noFill/>
        </p:spPr>
        <p:txBody>
          <a:bodyPr wrap="square" rtlCol="0">
            <a:spAutoFit/>
          </a:bodyPr>
          <a:lstStyle/>
          <a:p>
            <a:pPr algn="ctr"/>
            <a:r>
              <a:rPr lang="en-US" sz="2400" dirty="0"/>
              <a:t>1. Create an activity </a:t>
            </a:r>
          </a:p>
        </p:txBody>
      </p:sp>
      <p:sp>
        <p:nvSpPr>
          <p:cNvPr id="26" name="TextBox 25"/>
          <p:cNvSpPr txBox="1"/>
          <p:nvPr/>
        </p:nvSpPr>
        <p:spPr>
          <a:xfrm>
            <a:off x="2575281" y="2395171"/>
            <a:ext cx="2943167" cy="461665"/>
          </a:xfrm>
          <a:prstGeom prst="rect">
            <a:avLst/>
          </a:prstGeom>
          <a:noFill/>
        </p:spPr>
        <p:txBody>
          <a:bodyPr wrap="square" rtlCol="0">
            <a:spAutoFit/>
          </a:bodyPr>
          <a:lstStyle/>
          <a:p>
            <a:pPr algn="ctr"/>
            <a:r>
              <a:rPr lang="en-US" sz="2400" dirty="0"/>
              <a:t>2. Publish activity</a:t>
            </a:r>
          </a:p>
        </p:txBody>
      </p:sp>
      <p:sp>
        <p:nvSpPr>
          <p:cNvPr id="27" name="TextBox 26"/>
          <p:cNvSpPr txBox="1"/>
          <p:nvPr/>
        </p:nvSpPr>
        <p:spPr>
          <a:xfrm>
            <a:off x="7898942" y="1943778"/>
            <a:ext cx="1080763" cy="830997"/>
          </a:xfrm>
          <a:prstGeom prst="rect">
            <a:avLst/>
          </a:prstGeom>
          <a:noFill/>
        </p:spPr>
        <p:txBody>
          <a:bodyPr wrap="square" rtlCol="0">
            <a:spAutoFit/>
          </a:bodyPr>
          <a:lstStyle/>
          <a:p>
            <a:pPr algn="ctr"/>
            <a:r>
              <a:rPr lang="en-US" sz="2400" dirty="0"/>
              <a:t>ARG System</a:t>
            </a:r>
          </a:p>
        </p:txBody>
      </p:sp>
      <p:sp>
        <p:nvSpPr>
          <p:cNvPr id="31" name="TextBox 30"/>
          <p:cNvSpPr txBox="1"/>
          <p:nvPr/>
        </p:nvSpPr>
        <p:spPr>
          <a:xfrm>
            <a:off x="534808" y="3085863"/>
            <a:ext cx="1386085" cy="461665"/>
          </a:xfrm>
          <a:prstGeom prst="rect">
            <a:avLst/>
          </a:prstGeom>
          <a:noFill/>
        </p:spPr>
        <p:txBody>
          <a:bodyPr wrap="none" rtlCol="0">
            <a:spAutoFit/>
          </a:bodyPr>
          <a:lstStyle/>
          <a:p>
            <a:pPr algn="ctr"/>
            <a:r>
              <a:rPr lang="en-US" sz="2400" dirty="0"/>
              <a:t>Organizer</a:t>
            </a:r>
          </a:p>
        </p:txBody>
      </p:sp>
      <p:sp>
        <p:nvSpPr>
          <p:cNvPr id="32" name="TextBox 31"/>
          <p:cNvSpPr txBox="1"/>
          <p:nvPr/>
        </p:nvSpPr>
        <p:spPr>
          <a:xfrm>
            <a:off x="6715532" y="5807487"/>
            <a:ext cx="1017425" cy="461665"/>
          </a:xfrm>
          <a:prstGeom prst="rect">
            <a:avLst/>
          </a:prstGeom>
          <a:noFill/>
        </p:spPr>
        <p:txBody>
          <a:bodyPr wrap="square" rtlCol="0">
            <a:spAutoFit/>
          </a:bodyPr>
          <a:lstStyle/>
          <a:p>
            <a:pPr algn="ctr"/>
            <a:r>
              <a:rPr lang="en-US" sz="2400" dirty="0"/>
              <a:t>Users</a:t>
            </a:r>
            <a:endParaRPr lang="en-US" dirty="0"/>
          </a:p>
        </p:txBody>
      </p:sp>
    </p:spTree>
    <p:extLst>
      <p:ext uri="{BB962C8B-B14F-4D97-AF65-F5344CB8AC3E}">
        <p14:creationId xmlns:p14="http://schemas.microsoft.com/office/powerpoint/2010/main" val="157828944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847493" y="796323"/>
            <a:ext cx="8132213" cy="702288"/>
          </a:xfrm>
        </p:spPr>
        <p:txBody>
          <a:bodyPr>
            <a:noAutofit/>
          </a:bodyPr>
          <a:lstStyle/>
          <a:p>
            <a:r>
              <a:rPr lang="en-US" spc="0" dirty="0">
                <a:latin typeface="Calibri" panose="020F0502020204030204" pitchFamily="34" charset="0"/>
              </a:rPr>
              <a:t>Our Proposal</a:t>
            </a:r>
          </a:p>
        </p:txBody>
      </p:sp>
      <p:sp>
        <p:nvSpPr>
          <p:cNvPr id="6" name="Footer Placeholder 4"/>
          <p:cNvSpPr>
            <a:spLocks noGrp="1"/>
          </p:cNvSpPr>
          <p:nvPr>
            <p:ph type="ftr" sz="quarter" idx="11"/>
          </p:nvPr>
        </p:nvSpPr>
        <p:spPr>
          <a:xfrm>
            <a:off x="997209" y="6459785"/>
            <a:ext cx="6981941" cy="365125"/>
          </a:xfrm>
        </p:spPr>
        <p:txBody>
          <a:bodyPr/>
          <a:lstStyle/>
          <a:p>
            <a:r>
              <a:rPr lang="en-US" sz="1400" b="1" dirty="0"/>
              <a:t>Location-based Augmented Reality Game System for Coffee House</a:t>
            </a:r>
            <a:endParaRPr lang="en-US" sz="1400" dirty="0"/>
          </a:p>
        </p:txBody>
      </p:sp>
      <p:sp>
        <p:nvSpPr>
          <p:cNvPr id="5" name="Slide Number Placeholder 4"/>
          <p:cNvSpPr>
            <a:spLocks noGrp="1"/>
          </p:cNvSpPr>
          <p:nvPr>
            <p:ph type="sldNum" sz="quarter" idx="12"/>
          </p:nvPr>
        </p:nvSpPr>
        <p:spPr>
          <a:xfrm>
            <a:off x="8376461" y="6459787"/>
            <a:ext cx="1312025" cy="365125"/>
          </a:xfrm>
        </p:spPr>
        <p:txBody>
          <a:bodyPr/>
          <a:lstStyle/>
          <a:p>
            <a:fld id="{94F15CE6-6A5B-0444-B2C2-B6643EA227BE}" type="slidenum">
              <a:rPr lang="en-US" sz="1600"/>
              <a:pPr/>
              <a:t>18</a:t>
            </a:fld>
            <a:endParaRPr lang="en-US" sz="1600" dirty="0"/>
          </a:p>
        </p:txBody>
      </p:sp>
      <p:sp>
        <p:nvSpPr>
          <p:cNvPr id="9" name="TextBox 8"/>
          <p:cNvSpPr txBox="1"/>
          <p:nvPr/>
        </p:nvSpPr>
        <p:spPr>
          <a:xfrm>
            <a:off x="5065590" y="939218"/>
            <a:ext cx="3966883" cy="523220"/>
          </a:xfrm>
          <a:prstGeom prst="rect">
            <a:avLst/>
          </a:prstGeom>
          <a:noFill/>
        </p:spPr>
        <p:txBody>
          <a:bodyPr wrap="square" rtlCol="0">
            <a:spAutoFit/>
          </a:bodyPr>
          <a:lstStyle/>
          <a:p>
            <a:pPr algn="r"/>
            <a:r>
              <a:rPr lang="en-US" sz="2800" b="1" dirty="0"/>
              <a:t>Manage </a:t>
            </a:r>
            <a:r>
              <a:rPr lang="en-US" sz="2800" b="1" dirty="0" smtClean="0"/>
              <a:t>activity</a:t>
            </a:r>
            <a:endParaRPr lang="en-US" sz="2800" b="1" dirty="0"/>
          </a:p>
        </p:txBody>
      </p:sp>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44496" y="1997088"/>
            <a:ext cx="1147019" cy="1147019"/>
          </a:xfrm>
          <a:prstGeom prst="rect">
            <a:avLst/>
          </a:prstGeom>
        </p:spPr>
      </p:pic>
      <p:pic>
        <p:nvPicPr>
          <p:cNvPr id="14" name="Picture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754106" y="2114314"/>
            <a:ext cx="948296" cy="948296"/>
          </a:xfrm>
          <a:prstGeom prst="rect">
            <a:avLst/>
          </a:prstGeom>
        </p:spPr>
      </p:pic>
      <p:cxnSp>
        <p:nvCxnSpPr>
          <p:cNvPr id="16" name="Straight Arrow Connector 15"/>
          <p:cNvCxnSpPr/>
          <p:nvPr/>
        </p:nvCxnSpPr>
        <p:spPr>
          <a:xfrm flipV="1">
            <a:off x="1711920" y="2764503"/>
            <a:ext cx="4811543" cy="19223"/>
          </a:xfrm>
          <a:prstGeom prst="straightConnector1">
            <a:avLst/>
          </a:prstGeom>
          <a:ln w="38100">
            <a:solidFill>
              <a:schemeClr val="bg1">
                <a:lumMod val="75000"/>
              </a:schemeClr>
            </a:solidFill>
            <a:tailEnd type="arrow"/>
          </a:ln>
          <a:effectLst/>
        </p:spPr>
        <p:style>
          <a:lnRef idx="3">
            <a:schemeClr val="accent6"/>
          </a:lnRef>
          <a:fillRef idx="0">
            <a:schemeClr val="accent6"/>
          </a:fillRef>
          <a:effectRef idx="2">
            <a:schemeClr val="accent6"/>
          </a:effectRef>
          <a:fontRef idx="minor">
            <a:schemeClr val="tx1"/>
          </a:fontRef>
        </p:style>
      </p:cxnSp>
      <p:cxnSp>
        <p:nvCxnSpPr>
          <p:cNvPr id="17" name="Straight Arrow Connector 16"/>
          <p:cNvCxnSpPr/>
          <p:nvPr/>
        </p:nvCxnSpPr>
        <p:spPr>
          <a:xfrm flipV="1">
            <a:off x="1702400" y="2340637"/>
            <a:ext cx="4832215" cy="19230"/>
          </a:xfrm>
          <a:prstGeom prst="straightConnector1">
            <a:avLst/>
          </a:prstGeom>
          <a:ln w="38100">
            <a:solidFill>
              <a:schemeClr val="bg1">
                <a:lumMod val="75000"/>
              </a:schemeClr>
            </a:solidFill>
            <a:tailEnd type="arrow"/>
          </a:ln>
          <a:effectLst/>
        </p:spPr>
        <p:style>
          <a:lnRef idx="3">
            <a:schemeClr val="accent6"/>
          </a:lnRef>
          <a:fillRef idx="0">
            <a:schemeClr val="accent6"/>
          </a:fillRef>
          <a:effectRef idx="2">
            <a:schemeClr val="accent6"/>
          </a:effectRef>
          <a:fontRef idx="minor">
            <a:schemeClr val="tx1"/>
          </a:fontRef>
        </p:style>
      </p:cxnSp>
      <p:cxnSp>
        <p:nvCxnSpPr>
          <p:cNvPr id="18" name="Straight Arrow Connector 17"/>
          <p:cNvCxnSpPr/>
          <p:nvPr/>
        </p:nvCxnSpPr>
        <p:spPr>
          <a:xfrm flipV="1">
            <a:off x="7161690" y="3153058"/>
            <a:ext cx="0" cy="1603719"/>
          </a:xfrm>
          <a:prstGeom prst="straightConnector1">
            <a:avLst/>
          </a:prstGeom>
          <a:ln w="38100">
            <a:solidFill>
              <a:schemeClr val="bg1">
                <a:lumMod val="75000"/>
              </a:schemeClr>
            </a:solidFill>
            <a:tailEnd type="arrow"/>
          </a:ln>
          <a:effectLst/>
        </p:spPr>
        <p:style>
          <a:lnRef idx="3">
            <a:schemeClr val="accent6"/>
          </a:lnRef>
          <a:fillRef idx="0">
            <a:schemeClr val="accent6"/>
          </a:fillRef>
          <a:effectRef idx="2">
            <a:schemeClr val="accent6"/>
          </a:effectRef>
          <a:fontRef idx="minor">
            <a:schemeClr val="tx1"/>
          </a:fontRef>
        </p:style>
      </p:cxnSp>
      <p:pic>
        <p:nvPicPr>
          <p:cNvPr id="20" name="Picture 1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6784662" y="4835938"/>
            <a:ext cx="948296" cy="948296"/>
          </a:xfrm>
          <a:prstGeom prst="rect">
            <a:avLst/>
          </a:prstGeom>
        </p:spPr>
      </p:pic>
      <p:sp>
        <p:nvSpPr>
          <p:cNvPr id="22" name="TextBox 21"/>
          <p:cNvSpPr txBox="1"/>
          <p:nvPr/>
        </p:nvSpPr>
        <p:spPr>
          <a:xfrm>
            <a:off x="5631688" y="3668461"/>
            <a:ext cx="1501428" cy="830997"/>
          </a:xfrm>
          <a:prstGeom prst="rect">
            <a:avLst/>
          </a:prstGeom>
          <a:solidFill>
            <a:schemeClr val="bg1"/>
          </a:solidFill>
        </p:spPr>
        <p:txBody>
          <a:bodyPr wrap="square" rtlCol="0">
            <a:spAutoFit/>
          </a:bodyPr>
          <a:lstStyle/>
          <a:p>
            <a:pPr algn="ctr"/>
            <a:r>
              <a:rPr lang="en-US" sz="2400" dirty="0"/>
              <a:t>3. Do activity</a:t>
            </a:r>
          </a:p>
        </p:txBody>
      </p:sp>
      <p:cxnSp>
        <p:nvCxnSpPr>
          <p:cNvPr id="23" name="Straight Arrow Connector 22"/>
          <p:cNvCxnSpPr/>
          <p:nvPr/>
        </p:nvCxnSpPr>
        <p:spPr>
          <a:xfrm flipV="1">
            <a:off x="7371242" y="3148290"/>
            <a:ext cx="0" cy="1603719"/>
          </a:xfrm>
          <a:prstGeom prst="straightConnector1">
            <a:avLst/>
          </a:prstGeom>
          <a:ln w="38100">
            <a:solidFill>
              <a:srgbClr val="FF0000"/>
            </a:solidFill>
            <a:tailEnd type="arrow"/>
          </a:ln>
          <a:effectLst/>
        </p:spPr>
        <p:style>
          <a:lnRef idx="3">
            <a:schemeClr val="accent6"/>
          </a:lnRef>
          <a:fillRef idx="0">
            <a:schemeClr val="accent6"/>
          </a:fillRef>
          <a:effectRef idx="2">
            <a:schemeClr val="accent6"/>
          </a:effectRef>
          <a:fontRef idx="minor">
            <a:schemeClr val="tx1"/>
          </a:fontRef>
        </p:style>
      </p:cxnSp>
      <p:sp>
        <p:nvSpPr>
          <p:cNvPr id="24" name="TextBox 23"/>
          <p:cNvSpPr txBox="1"/>
          <p:nvPr/>
        </p:nvSpPr>
        <p:spPr>
          <a:xfrm>
            <a:off x="7732957" y="3411324"/>
            <a:ext cx="1299516" cy="1569660"/>
          </a:xfrm>
          <a:prstGeom prst="rect">
            <a:avLst/>
          </a:prstGeom>
          <a:solidFill>
            <a:schemeClr val="bg1"/>
          </a:solidFill>
        </p:spPr>
        <p:txBody>
          <a:bodyPr wrap="square" rtlCol="0">
            <a:spAutoFit/>
          </a:bodyPr>
          <a:lstStyle/>
          <a:p>
            <a:pPr algn="ctr"/>
            <a:r>
              <a:rPr lang="en-US" sz="2400" dirty="0"/>
              <a:t>4. Get reward for doing activity</a:t>
            </a:r>
          </a:p>
        </p:txBody>
      </p:sp>
      <p:sp>
        <p:nvSpPr>
          <p:cNvPr id="25" name="TextBox 24"/>
          <p:cNvSpPr txBox="1"/>
          <p:nvPr/>
        </p:nvSpPr>
        <p:spPr>
          <a:xfrm>
            <a:off x="2580046" y="1971305"/>
            <a:ext cx="2943167" cy="461665"/>
          </a:xfrm>
          <a:prstGeom prst="rect">
            <a:avLst/>
          </a:prstGeom>
          <a:noFill/>
        </p:spPr>
        <p:txBody>
          <a:bodyPr wrap="square" rtlCol="0">
            <a:spAutoFit/>
          </a:bodyPr>
          <a:lstStyle/>
          <a:p>
            <a:pPr algn="ctr"/>
            <a:r>
              <a:rPr lang="en-US" sz="2400" dirty="0"/>
              <a:t>1. Create an activity </a:t>
            </a:r>
          </a:p>
        </p:txBody>
      </p:sp>
      <p:sp>
        <p:nvSpPr>
          <p:cNvPr id="26" name="TextBox 25"/>
          <p:cNvSpPr txBox="1"/>
          <p:nvPr/>
        </p:nvSpPr>
        <p:spPr>
          <a:xfrm>
            <a:off x="2575281" y="2395171"/>
            <a:ext cx="2943167" cy="461665"/>
          </a:xfrm>
          <a:prstGeom prst="rect">
            <a:avLst/>
          </a:prstGeom>
          <a:noFill/>
        </p:spPr>
        <p:txBody>
          <a:bodyPr wrap="square" rtlCol="0">
            <a:spAutoFit/>
          </a:bodyPr>
          <a:lstStyle/>
          <a:p>
            <a:pPr algn="ctr"/>
            <a:r>
              <a:rPr lang="en-US" sz="2400" dirty="0"/>
              <a:t>2. Publish activity</a:t>
            </a:r>
          </a:p>
        </p:txBody>
      </p:sp>
      <p:sp>
        <p:nvSpPr>
          <p:cNvPr id="27" name="TextBox 26"/>
          <p:cNvSpPr txBox="1"/>
          <p:nvPr/>
        </p:nvSpPr>
        <p:spPr>
          <a:xfrm>
            <a:off x="7898942" y="1943778"/>
            <a:ext cx="1080763" cy="830997"/>
          </a:xfrm>
          <a:prstGeom prst="rect">
            <a:avLst/>
          </a:prstGeom>
          <a:noFill/>
        </p:spPr>
        <p:txBody>
          <a:bodyPr wrap="square" rtlCol="0">
            <a:spAutoFit/>
          </a:bodyPr>
          <a:lstStyle/>
          <a:p>
            <a:pPr algn="ctr"/>
            <a:r>
              <a:rPr lang="en-US" sz="2400" dirty="0"/>
              <a:t>ARG System</a:t>
            </a:r>
          </a:p>
        </p:txBody>
      </p:sp>
      <p:sp>
        <p:nvSpPr>
          <p:cNvPr id="31" name="TextBox 30"/>
          <p:cNvSpPr txBox="1"/>
          <p:nvPr/>
        </p:nvSpPr>
        <p:spPr>
          <a:xfrm>
            <a:off x="534808" y="3085863"/>
            <a:ext cx="1386085" cy="461665"/>
          </a:xfrm>
          <a:prstGeom prst="rect">
            <a:avLst/>
          </a:prstGeom>
          <a:noFill/>
        </p:spPr>
        <p:txBody>
          <a:bodyPr wrap="none" rtlCol="0">
            <a:spAutoFit/>
          </a:bodyPr>
          <a:lstStyle/>
          <a:p>
            <a:pPr algn="ctr"/>
            <a:r>
              <a:rPr lang="en-US" sz="2400" dirty="0"/>
              <a:t>Organizer</a:t>
            </a:r>
          </a:p>
        </p:txBody>
      </p:sp>
      <p:sp>
        <p:nvSpPr>
          <p:cNvPr id="32" name="TextBox 31"/>
          <p:cNvSpPr txBox="1"/>
          <p:nvPr/>
        </p:nvSpPr>
        <p:spPr>
          <a:xfrm>
            <a:off x="6715532" y="5807487"/>
            <a:ext cx="1017425" cy="461665"/>
          </a:xfrm>
          <a:prstGeom prst="rect">
            <a:avLst/>
          </a:prstGeom>
          <a:noFill/>
        </p:spPr>
        <p:txBody>
          <a:bodyPr wrap="square" rtlCol="0">
            <a:spAutoFit/>
          </a:bodyPr>
          <a:lstStyle/>
          <a:p>
            <a:pPr algn="ctr"/>
            <a:r>
              <a:rPr lang="en-US" sz="2400" dirty="0"/>
              <a:t>Users</a:t>
            </a:r>
            <a:endParaRPr lang="en-US" dirty="0"/>
          </a:p>
        </p:txBody>
      </p:sp>
    </p:spTree>
    <p:extLst>
      <p:ext uri="{BB962C8B-B14F-4D97-AF65-F5344CB8AC3E}">
        <p14:creationId xmlns:p14="http://schemas.microsoft.com/office/powerpoint/2010/main" val="345347512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847493" y="796323"/>
            <a:ext cx="8132213" cy="702288"/>
          </a:xfrm>
        </p:spPr>
        <p:txBody>
          <a:bodyPr>
            <a:noAutofit/>
          </a:bodyPr>
          <a:lstStyle/>
          <a:p>
            <a:r>
              <a:rPr lang="en-US" spc="0" dirty="0">
                <a:latin typeface="Calibri" panose="020F0502020204030204" pitchFamily="34" charset="0"/>
              </a:rPr>
              <a:t>Our Proposal</a:t>
            </a:r>
          </a:p>
        </p:txBody>
      </p:sp>
      <p:sp>
        <p:nvSpPr>
          <p:cNvPr id="6" name="Footer Placeholder 4"/>
          <p:cNvSpPr>
            <a:spLocks noGrp="1"/>
          </p:cNvSpPr>
          <p:nvPr>
            <p:ph type="ftr" sz="quarter" idx="11"/>
          </p:nvPr>
        </p:nvSpPr>
        <p:spPr>
          <a:xfrm>
            <a:off x="997209" y="6459785"/>
            <a:ext cx="6981941" cy="365125"/>
          </a:xfrm>
        </p:spPr>
        <p:txBody>
          <a:bodyPr/>
          <a:lstStyle/>
          <a:p>
            <a:r>
              <a:rPr lang="en-US" sz="1400" b="1" dirty="0"/>
              <a:t>Location-based Augmented Reality Game System for Coffee House</a:t>
            </a:r>
            <a:endParaRPr lang="en-US" sz="1400" dirty="0"/>
          </a:p>
        </p:txBody>
      </p:sp>
      <p:sp>
        <p:nvSpPr>
          <p:cNvPr id="5" name="Slide Number Placeholder 4"/>
          <p:cNvSpPr>
            <a:spLocks noGrp="1"/>
          </p:cNvSpPr>
          <p:nvPr>
            <p:ph type="sldNum" sz="quarter" idx="12"/>
          </p:nvPr>
        </p:nvSpPr>
        <p:spPr>
          <a:xfrm>
            <a:off x="8376461" y="6459787"/>
            <a:ext cx="1312025" cy="365125"/>
          </a:xfrm>
        </p:spPr>
        <p:txBody>
          <a:bodyPr/>
          <a:lstStyle/>
          <a:p>
            <a:fld id="{94F15CE6-6A5B-0444-B2C2-B6643EA227BE}" type="slidenum">
              <a:rPr lang="en-US" sz="1600"/>
              <a:pPr/>
              <a:t>19</a:t>
            </a:fld>
            <a:endParaRPr lang="en-US" sz="1600" dirty="0"/>
          </a:p>
        </p:txBody>
      </p:sp>
      <p:sp>
        <p:nvSpPr>
          <p:cNvPr id="7" name="TextBox 6"/>
          <p:cNvSpPr txBox="1"/>
          <p:nvPr/>
        </p:nvSpPr>
        <p:spPr>
          <a:xfrm>
            <a:off x="267629" y="1873405"/>
            <a:ext cx="8712077" cy="1938992"/>
          </a:xfrm>
          <a:prstGeom prst="rect">
            <a:avLst/>
          </a:prstGeom>
          <a:noFill/>
        </p:spPr>
        <p:txBody>
          <a:bodyPr wrap="square" rtlCol="0">
            <a:spAutoFit/>
          </a:bodyPr>
          <a:lstStyle/>
          <a:p>
            <a:pPr marL="457189" indent="-457189">
              <a:buAutoNum type="arabicPeriod"/>
            </a:pPr>
            <a:r>
              <a:rPr lang="en-US" sz="4000" b="1" dirty="0"/>
              <a:t>Manage </a:t>
            </a:r>
            <a:r>
              <a:rPr lang="en-US" sz="4000" b="1" dirty="0" smtClean="0"/>
              <a:t>campaign</a:t>
            </a:r>
          </a:p>
          <a:p>
            <a:pPr marL="457189" indent="-457189">
              <a:buAutoNum type="arabicPeriod"/>
            </a:pPr>
            <a:r>
              <a:rPr lang="en-US" sz="4000" b="1" dirty="0" smtClean="0"/>
              <a:t>Manage activity</a:t>
            </a:r>
          </a:p>
          <a:p>
            <a:pPr marL="457189" indent="-457189">
              <a:buAutoNum type="arabicPeriod"/>
            </a:pPr>
            <a:r>
              <a:rPr lang="en-US" sz="4000" b="1" dirty="0" smtClean="0">
                <a:solidFill>
                  <a:srgbClr val="FF0000"/>
                </a:solidFill>
              </a:rPr>
              <a:t>Location check</a:t>
            </a:r>
            <a:endParaRPr lang="en-US" sz="4000" b="1" dirty="0">
              <a:solidFill>
                <a:srgbClr val="FF0000"/>
              </a:solidFill>
            </a:endParaRPr>
          </a:p>
        </p:txBody>
      </p:sp>
    </p:spTree>
    <p:extLst>
      <p:ext uri="{BB962C8B-B14F-4D97-AF65-F5344CB8AC3E}">
        <p14:creationId xmlns:p14="http://schemas.microsoft.com/office/powerpoint/2010/main" val="118648233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728118" y="923968"/>
            <a:ext cx="7777710" cy="702288"/>
          </a:xfrm>
        </p:spPr>
        <p:txBody>
          <a:bodyPr>
            <a:noAutofit/>
          </a:bodyPr>
          <a:lstStyle/>
          <a:p>
            <a:r>
              <a:rPr lang="vi-VN" spc="0" dirty="0">
                <a:latin typeface="Calibri" panose="020F0502020204030204" pitchFamily="34" charset="0"/>
              </a:rPr>
              <a:t>OUTLINE</a:t>
            </a:r>
            <a:endParaRPr lang="en-US" spc="0" dirty="0">
              <a:latin typeface="Calibri" panose="020F0502020204030204" pitchFamily="34" charset="0"/>
            </a:endParaRPr>
          </a:p>
        </p:txBody>
      </p:sp>
      <p:sp>
        <p:nvSpPr>
          <p:cNvPr id="6" name="Footer Placeholder 4"/>
          <p:cNvSpPr>
            <a:spLocks noGrp="1"/>
          </p:cNvSpPr>
          <p:nvPr>
            <p:ph type="ftr" sz="quarter" idx="11"/>
          </p:nvPr>
        </p:nvSpPr>
        <p:spPr>
          <a:xfrm>
            <a:off x="997209" y="6459785"/>
            <a:ext cx="6981941" cy="365125"/>
          </a:xfrm>
        </p:spPr>
        <p:txBody>
          <a:bodyPr/>
          <a:lstStyle/>
          <a:p>
            <a:r>
              <a:rPr lang="en-US" sz="1400" b="1" dirty="0"/>
              <a:t>Location-based Augmented Reality Game System for Coffee House</a:t>
            </a:r>
            <a:endParaRPr lang="en-US" sz="1400" dirty="0"/>
          </a:p>
        </p:txBody>
      </p:sp>
      <p:sp>
        <p:nvSpPr>
          <p:cNvPr id="5" name="Slide Number Placeholder 4"/>
          <p:cNvSpPr>
            <a:spLocks noGrp="1"/>
          </p:cNvSpPr>
          <p:nvPr>
            <p:ph type="sldNum" sz="quarter" idx="12"/>
          </p:nvPr>
        </p:nvSpPr>
        <p:spPr>
          <a:xfrm>
            <a:off x="8376461" y="6459787"/>
            <a:ext cx="1312025" cy="365125"/>
          </a:xfrm>
        </p:spPr>
        <p:txBody>
          <a:bodyPr/>
          <a:lstStyle/>
          <a:p>
            <a:fld id="{94F15CE6-6A5B-0444-B2C2-B6643EA227BE}" type="slidenum">
              <a:rPr lang="en-US" sz="1600"/>
              <a:pPr/>
              <a:t>2</a:t>
            </a:fld>
            <a:endParaRPr lang="en-US" sz="1600" dirty="0"/>
          </a:p>
        </p:txBody>
      </p:sp>
      <p:sp>
        <p:nvSpPr>
          <p:cNvPr id="7" name="Oval 6"/>
          <p:cNvSpPr/>
          <p:nvPr/>
        </p:nvSpPr>
        <p:spPr>
          <a:xfrm>
            <a:off x="728118" y="1959449"/>
            <a:ext cx="578582" cy="636162"/>
          </a:xfrm>
          <a:prstGeom prst="ellipse">
            <a:avLst/>
          </a:prstGeom>
          <a:solidFill>
            <a:schemeClr val="accent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400" dirty="0">
                <a:solidFill>
                  <a:srgbClr val="FFFFFF"/>
                </a:solidFill>
                <a:latin typeface="Lato Light"/>
                <a:cs typeface="Lato Light"/>
              </a:rPr>
              <a:t>1</a:t>
            </a:r>
          </a:p>
        </p:txBody>
      </p:sp>
      <p:sp>
        <p:nvSpPr>
          <p:cNvPr id="11" name="Rectangle 10"/>
          <p:cNvSpPr/>
          <p:nvPr/>
        </p:nvSpPr>
        <p:spPr>
          <a:xfrm>
            <a:off x="1512962" y="1973248"/>
            <a:ext cx="4899213" cy="630942"/>
          </a:xfrm>
          <a:prstGeom prst="rect">
            <a:avLst/>
          </a:prstGeom>
        </p:spPr>
        <p:txBody>
          <a:bodyPr wrap="square">
            <a:spAutoFit/>
          </a:bodyPr>
          <a:lstStyle/>
          <a:p>
            <a:r>
              <a:rPr lang="en-US" sz="3500" dirty="0">
                <a:latin typeface="Lato Light"/>
                <a:cs typeface="Lato Light"/>
              </a:rPr>
              <a:t>Current Situation</a:t>
            </a:r>
          </a:p>
        </p:txBody>
      </p:sp>
      <p:sp>
        <p:nvSpPr>
          <p:cNvPr id="12" name="Oval 11"/>
          <p:cNvSpPr/>
          <p:nvPr/>
        </p:nvSpPr>
        <p:spPr>
          <a:xfrm>
            <a:off x="728118" y="3171493"/>
            <a:ext cx="578582" cy="636162"/>
          </a:xfrm>
          <a:prstGeom prst="ellipse">
            <a:avLst/>
          </a:prstGeom>
          <a:solidFill>
            <a:schemeClr val="accent2"/>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400" dirty="0">
                <a:solidFill>
                  <a:srgbClr val="FFFFFF"/>
                </a:solidFill>
                <a:latin typeface="Lato Light"/>
                <a:cs typeface="Lato Light"/>
              </a:rPr>
              <a:t>2</a:t>
            </a:r>
          </a:p>
        </p:txBody>
      </p:sp>
      <p:sp>
        <p:nvSpPr>
          <p:cNvPr id="15" name="Oval 14"/>
          <p:cNvSpPr/>
          <p:nvPr/>
        </p:nvSpPr>
        <p:spPr>
          <a:xfrm>
            <a:off x="737262" y="4348691"/>
            <a:ext cx="578582" cy="636162"/>
          </a:xfrm>
          <a:prstGeom prst="ellipse">
            <a:avLst/>
          </a:prstGeom>
          <a:solidFill>
            <a:schemeClr val="accent3"/>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400" dirty="0">
                <a:solidFill>
                  <a:srgbClr val="FFFFFF"/>
                </a:solidFill>
                <a:latin typeface="Lato Light"/>
                <a:cs typeface="Lato Light"/>
              </a:rPr>
              <a:t>3</a:t>
            </a:r>
          </a:p>
        </p:txBody>
      </p:sp>
      <p:sp>
        <p:nvSpPr>
          <p:cNvPr id="18" name="Oval 17"/>
          <p:cNvSpPr/>
          <p:nvPr/>
        </p:nvSpPr>
        <p:spPr>
          <a:xfrm>
            <a:off x="737262" y="5514742"/>
            <a:ext cx="578582" cy="636162"/>
          </a:xfrm>
          <a:prstGeom prst="ellipse">
            <a:avLst/>
          </a:prstGeom>
          <a:solidFill>
            <a:schemeClr val="accent4"/>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400" dirty="0">
                <a:solidFill>
                  <a:schemeClr val="bg1"/>
                </a:solidFill>
                <a:latin typeface="Lato Light"/>
                <a:cs typeface="Lato Light"/>
              </a:rPr>
              <a:t>4</a:t>
            </a:r>
          </a:p>
        </p:txBody>
      </p:sp>
      <p:sp>
        <p:nvSpPr>
          <p:cNvPr id="21" name="Rectangle 20"/>
          <p:cNvSpPr/>
          <p:nvPr/>
        </p:nvSpPr>
        <p:spPr>
          <a:xfrm>
            <a:off x="1512963" y="3144694"/>
            <a:ext cx="4899213" cy="630942"/>
          </a:xfrm>
          <a:prstGeom prst="rect">
            <a:avLst/>
          </a:prstGeom>
        </p:spPr>
        <p:txBody>
          <a:bodyPr wrap="square">
            <a:spAutoFit/>
          </a:bodyPr>
          <a:lstStyle/>
          <a:p>
            <a:r>
              <a:rPr lang="en-US" sz="3500" dirty="0">
                <a:latin typeface="Lato Light"/>
                <a:cs typeface="Lato Light"/>
              </a:rPr>
              <a:t>Our Proposal</a:t>
            </a:r>
          </a:p>
        </p:txBody>
      </p:sp>
      <p:sp>
        <p:nvSpPr>
          <p:cNvPr id="22" name="Rectangle 21"/>
          <p:cNvSpPr/>
          <p:nvPr/>
        </p:nvSpPr>
        <p:spPr>
          <a:xfrm>
            <a:off x="1512965" y="5492554"/>
            <a:ext cx="4899213" cy="630942"/>
          </a:xfrm>
          <a:prstGeom prst="rect">
            <a:avLst/>
          </a:prstGeom>
        </p:spPr>
        <p:txBody>
          <a:bodyPr wrap="square">
            <a:spAutoFit/>
          </a:bodyPr>
          <a:lstStyle/>
          <a:p>
            <a:r>
              <a:rPr lang="en-US" sz="3500" dirty="0">
                <a:latin typeface="Lato Light"/>
                <a:cs typeface="Lato Light"/>
              </a:rPr>
              <a:t>Future Plan</a:t>
            </a:r>
          </a:p>
        </p:txBody>
      </p:sp>
      <p:sp>
        <p:nvSpPr>
          <p:cNvPr id="23" name="Rectangle 22"/>
          <p:cNvSpPr/>
          <p:nvPr/>
        </p:nvSpPr>
        <p:spPr>
          <a:xfrm>
            <a:off x="1512964" y="4275799"/>
            <a:ext cx="4899213" cy="630942"/>
          </a:xfrm>
          <a:prstGeom prst="rect">
            <a:avLst/>
          </a:prstGeom>
        </p:spPr>
        <p:txBody>
          <a:bodyPr wrap="square">
            <a:spAutoFit/>
          </a:bodyPr>
          <a:lstStyle/>
          <a:p>
            <a:r>
              <a:rPr lang="en-US" sz="3500" dirty="0">
                <a:latin typeface="Lato Light"/>
                <a:cs typeface="Lato Light"/>
              </a:rPr>
              <a:t>Features and Demo</a:t>
            </a:r>
          </a:p>
        </p:txBody>
      </p:sp>
    </p:spTree>
    <p:extLst>
      <p:ext uri="{BB962C8B-B14F-4D97-AF65-F5344CB8AC3E}">
        <p14:creationId xmlns:p14="http://schemas.microsoft.com/office/powerpoint/2010/main" val="105167191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847493" y="796323"/>
            <a:ext cx="8132213" cy="702288"/>
          </a:xfrm>
        </p:spPr>
        <p:txBody>
          <a:bodyPr>
            <a:noAutofit/>
          </a:bodyPr>
          <a:lstStyle/>
          <a:p>
            <a:r>
              <a:rPr lang="en-US" spc="0" dirty="0">
                <a:latin typeface="Calibri" panose="020F0502020204030204" pitchFamily="34" charset="0"/>
              </a:rPr>
              <a:t>Our Proposal</a:t>
            </a:r>
          </a:p>
        </p:txBody>
      </p:sp>
      <p:sp>
        <p:nvSpPr>
          <p:cNvPr id="6" name="Footer Placeholder 4"/>
          <p:cNvSpPr>
            <a:spLocks noGrp="1"/>
          </p:cNvSpPr>
          <p:nvPr>
            <p:ph type="ftr" sz="quarter" idx="11"/>
          </p:nvPr>
        </p:nvSpPr>
        <p:spPr>
          <a:xfrm>
            <a:off x="997209" y="6459785"/>
            <a:ext cx="6981941" cy="365125"/>
          </a:xfrm>
        </p:spPr>
        <p:txBody>
          <a:bodyPr/>
          <a:lstStyle/>
          <a:p>
            <a:r>
              <a:rPr lang="en-US" sz="1400" b="1" dirty="0"/>
              <a:t>Location-based Augmented Reality Game System for Coffee House</a:t>
            </a:r>
            <a:endParaRPr lang="en-US" sz="1400" dirty="0"/>
          </a:p>
        </p:txBody>
      </p:sp>
      <p:sp>
        <p:nvSpPr>
          <p:cNvPr id="5" name="Slide Number Placeholder 4"/>
          <p:cNvSpPr>
            <a:spLocks noGrp="1"/>
          </p:cNvSpPr>
          <p:nvPr>
            <p:ph type="sldNum" sz="quarter" idx="12"/>
          </p:nvPr>
        </p:nvSpPr>
        <p:spPr>
          <a:xfrm>
            <a:off x="8376461" y="6459787"/>
            <a:ext cx="1312025" cy="365125"/>
          </a:xfrm>
        </p:spPr>
        <p:txBody>
          <a:bodyPr/>
          <a:lstStyle/>
          <a:p>
            <a:fld id="{94F15CE6-6A5B-0444-B2C2-B6643EA227BE}" type="slidenum">
              <a:rPr lang="en-US" sz="1600"/>
              <a:pPr/>
              <a:t>20</a:t>
            </a:fld>
            <a:endParaRPr lang="en-US" sz="1600" dirty="0"/>
          </a:p>
        </p:txBody>
      </p:sp>
      <p:pic>
        <p:nvPicPr>
          <p:cNvPr id="10" name="Picture 8" descr="Image result for coffee house ic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15843" y="3089507"/>
            <a:ext cx="1543985" cy="1636685"/>
          </a:xfrm>
          <a:prstGeom prst="rect">
            <a:avLst/>
          </a:prstGeom>
          <a:noFill/>
          <a:extLst>
            <a:ext uri="{909E8E84-426E-40DD-AFC4-6F175D3DCCD1}">
              <a14:hiddenFill xmlns:a14="http://schemas.microsoft.com/office/drawing/2010/main">
                <a:solidFill>
                  <a:srgbClr val="FFFFFF"/>
                </a:solidFill>
              </a14:hiddenFill>
            </a:ext>
          </a:extLst>
        </p:spPr>
      </p:pic>
      <p:sp>
        <p:nvSpPr>
          <p:cNvPr id="12" name="Rounded Rectangle 11"/>
          <p:cNvSpPr/>
          <p:nvPr/>
        </p:nvSpPr>
        <p:spPr>
          <a:xfrm>
            <a:off x="1" y="3113565"/>
            <a:ext cx="1795346" cy="1730422"/>
          </a:xfrm>
          <a:prstGeom prst="roundRect">
            <a:avLst/>
          </a:prstGeom>
          <a:noFill/>
          <a:ln w="317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chemeClr val="tx1"/>
                </a:solidFill>
              </a:rPr>
              <a:t>ARG </a:t>
            </a:r>
            <a:r>
              <a:rPr lang="en-US" sz="3200" b="1" dirty="0">
                <a:solidFill>
                  <a:schemeClr val="tx1"/>
                </a:solidFill>
              </a:rPr>
              <a:t>SYSTEM</a:t>
            </a:r>
            <a:endParaRPr lang="en-US" sz="4000" b="1" dirty="0">
              <a:solidFill>
                <a:schemeClr val="tx1"/>
              </a:solidFill>
            </a:endParaRPr>
          </a:p>
        </p:txBody>
      </p:sp>
      <p:sp>
        <p:nvSpPr>
          <p:cNvPr id="17" name="TextBox 16"/>
          <p:cNvSpPr txBox="1"/>
          <p:nvPr/>
        </p:nvSpPr>
        <p:spPr>
          <a:xfrm>
            <a:off x="5065590" y="939218"/>
            <a:ext cx="3966883" cy="523220"/>
          </a:xfrm>
          <a:prstGeom prst="rect">
            <a:avLst/>
          </a:prstGeom>
          <a:noFill/>
        </p:spPr>
        <p:txBody>
          <a:bodyPr wrap="square" rtlCol="0">
            <a:spAutoFit/>
          </a:bodyPr>
          <a:lstStyle/>
          <a:p>
            <a:pPr algn="r"/>
            <a:r>
              <a:rPr lang="en-US" sz="2800" b="1" dirty="0" smtClean="0"/>
              <a:t>Location check</a:t>
            </a:r>
            <a:endParaRPr lang="en-US" sz="2800" b="1" dirty="0"/>
          </a:p>
        </p:txBody>
      </p:sp>
    </p:spTree>
    <p:extLst>
      <p:ext uri="{BB962C8B-B14F-4D97-AF65-F5344CB8AC3E}">
        <p14:creationId xmlns:p14="http://schemas.microsoft.com/office/powerpoint/2010/main" val="165594625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847493" y="796323"/>
            <a:ext cx="8132213" cy="702288"/>
          </a:xfrm>
        </p:spPr>
        <p:txBody>
          <a:bodyPr>
            <a:noAutofit/>
          </a:bodyPr>
          <a:lstStyle/>
          <a:p>
            <a:r>
              <a:rPr lang="en-US" spc="0" dirty="0">
                <a:latin typeface="Calibri" panose="020F0502020204030204" pitchFamily="34" charset="0"/>
              </a:rPr>
              <a:t>Our Proposal</a:t>
            </a:r>
          </a:p>
        </p:txBody>
      </p:sp>
      <p:sp>
        <p:nvSpPr>
          <p:cNvPr id="6" name="Footer Placeholder 4"/>
          <p:cNvSpPr>
            <a:spLocks noGrp="1"/>
          </p:cNvSpPr>
          <p:nvPr>
            <p:ph type="ftr" sz="quarter" idx="11"/>
          </p:nvPr>
        </p:nvSpPr>
        <p:spPr>
          <a:xfrm>
            <a:off x="997209" y="6459785"/>
            <a:ext cx="6981941" cy="365125"/>
          </a:xfrm>
        </p:spPr>
        <p:txBody>
          <a:bodyPr/>
          <a:lstStyle/>
          <a:p>
            <a:r>
              <a:rPr lang="en-US" sz="1400" b="1" dirty="0"/>
              <a:t>Location-based Augmented Reality Game System for Coffee House</a:t>
            </a:r>
            <a:endParaRPr lang="en-US" sz="1400" dirty="0"/>
          </a:p>
        </p:txBody>
      </p:sp>
      <p:sp>
        <p:nvSpPr>
          <p:cNvPr id="5" name="Slide Number Placeholder 4"/>
          <p:cNvSpPr>
            <a:spLocks noGrp="1"/>
          </p:cNvSpPr>
          <p:nvPr>
            <p:ph type="sldNum" sz="quarter" idx="12"/>
          </p:nvPr>
        </p:nvSpPr>
        <p:spPr>
          <a:xfrm>
            <a:off x="8376461" y="6459787"/>
            <a:ext cx="1312025" cy="365125"/>
          </a:xfrm>
        </p:spPr>
        <p:txBody>
          <a:bodyPr/>
          <a:lstStyle/>
          <a:p>
            <a:fld id="{94F15CE6-6A5B-0444-B2C2-B6643EA227BE}" type="slidenum">
              <a:rPr lang="en-US" sz="1600"/>
              <a:pPr/>
              <a:t>21</a:t>
            </a:fld>
            <a:endParaRPr lang="en-US" sz="1600" dirty="0"/>
          </a:p>
        </p:txBody>
      </p:sp>
      <p:sp>
        <p:nvSpPr>
          <p:cNvPr id="9" name="Rounded Rectangle 8"/>
          <p:cNvSpPr/>
          <p:nvPr/>
        </p:nvSpPr>
        <p:spPr>
          <a:xfrm>
            <a:off x="6862214" y="1862253"/>
            <a:ext cx="2214880" cy="4233747"/>
          </a:xfrm>
          <a:prstGeom prst="round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8" descr="Image result for coffee house ic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15843" y="3089507"/>
            <a:ext cx="1543985" cy="163668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Image result for wifi router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37298" y="1943304"/>
            <a:ext cx="1542399" cy="1542399"/>
          </a:xfrm>
          <a:prstGeom prst="rect">
            <a:avLst/>
          </a:prstGeom>
          <a:noFill/>
          <a:extLst>
            <a:ext uri="{909E8E84-426E-40DD-AFC4-6F175D3DCCD1}">
              <a14:hiddenFill xmlns:a14="http://schemas.microsoft.com/office/drawing/2010/main">
                <a:solidFill>
                  <a:srgbClr val="FFFFFF"/>
                </a:solidFill>
              </a14:hiddenFill>
            </a:ext>
          </a:extLst>
        </p:spPr>
      </p:pic>
      <p:sp>
        <p:nvSpPr>
          <p:cNvPr id="12" name="Rounded Rectangle 11"/>
          <p:cNvSpPr/>
          <p:nvPr/>
        </p:nvSpPr>
        <p:spPr>
          <a:xfrm>
            <a:off x="1" y="3113565"/>
            <a:ext cx="1795346" cy="1730422"/>
          </a:xfrm>
          <a:prstGeom prst="roundRect">
            <a:avLst/>
          </a:prstGeom>
          <a:noFill/>
          <a:ln w="317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chemeClr val="tx1"/>
                </a:solidFill>
              </a:rPr>
              <a:t>ARG </a:t>
            </a:r>
            <a:r>
              <a:rPr lang="en-US" sz="3200" b="1" dirty="0">
                <a:solidFill>
                  <a:schemeClr val="tx1"/>
                </a:solidFill>
              </a:rPr>
              <a:t>SYSTEM</a:t>
            </a:r>
            <a:endParaRPr lang="en-US" sz="4000" b="1" dirty="0">
              <a:solidFill>
                <a:schemeClr val="tx1"/>
              </a:solidFill>
            </a:endParaRPr>
          </a:p>
        </p:txBody>
      </p:sp>
      <p:pic>
        <p:nvPicPr>
          <p:cNvPr id="16" name="Picture 10" descr="Image result for wifi router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37298" y="4140906"/>
            <a:ext cx="1542399" cy="1542399"/>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5065590" y="939218"/>
            <a:ext cx="3966883" cy="523220"/>
          </a:xfrm>
          <a:prstGeom prst="rect">
            <a:avLst/>
          </a:prstGeom>
          <a:noFill/>
        </p:spPr>
        <p:txBody>
          <a:bodyPr wrap="square" rtlCol="0">
            <a:spAutoFit/>
          </a:bodyPr>
          <a:lstStyle/>
          <a:p>
            <a:pPr algn="r"/>
            <a:r>
              <a:rPr lang="en-US" sz="2800" b="1" dirty="0" smtClean="0"/>
              <a:t>Location check</a:t>
            </a:r>
            <a:endParaRPr lang="en-US" sz="2800" b="1" dirty="0"/>
          </a:p>
        </p:txBody>
      </p:sp>
    </p:spTree>
    <p:extLst>
      <p:ext uri="{BB962C8B-B14F-4D97-AF65-F5344CB8AC3E}">
        <p14:creationId xmlns:p14="http://schemas.microsoft.com/office/powerpoint/2010/main" val="258936475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847493" y="796323"/>
            <a:ext cx="8132213" cy="702288"/>
          </a:xfrm>
        </p:spPr>
        <p:txBody>
          <a:bodyPr>
            <a:noAutofit/>
          </a:bodyPr>
          <a:lstStyle/>
          <a:p>
            <a:r>
              <a:rPr lang="en-US" spc="0" dirty="0">
                <a:latin typeface="Calibri" panose="020F0502020204030204" pitchFamily="34" charset="0"/>
              </a:rPr>
              <a:t>Our Proposal</a:t>
            </a:r>
          </a:p>
        </p:txBody>
      </p:sp>
      <p:sp>
        <p:nvSpPr>
          <p:cNvPr id="6" name="Footer Placeholder 4"/>
          <p:cNvSpPr>
            <a:spLocks noGrp="1"/>
          </p:cNvSpPr>
          <p:nvPr>
            <p:ph type="ftr" sz="quarter" idx="11"/>
          </p:nvPr>
        </p:nvSpPr>
        <p:spPr>
          <a:xfrm>
            <a:off x="997209" y="6459785"/>
            <a:ext cx="6981941" cy="365125"/>
          </a:xfrm>
        </p:spPr>
        <p:txBody>
          <a:bodyPr/>
          <a:lstStyle/>
          <a:p>
            <a:r>
              <a:rPr lang="en-US" sz="1400" b="1" dirty="0"/>
              <a:t>Location-based Augmented Reality Game System for Coffee House</a:t>
            </a:r>
            <a:endParaRPr lang="en-US" sz="1400" dirty="0"/>
          </a:p>
        </p:txBody>
      </p:sp>
      <p:sp>
        <p:nvSpPr>
          <p:cNvPr id="5" name="Slide Number Placeholder 4"/>
          <p:cNvSpPr>
            <a:spLocks noGrp="1"/>
          </p:cNvSpPr>
          <p:nvPr>
            <p:ph type="sldNum" sz="quarter" idx="12"/>
          </p:nvPr>
        </p:nvSpPr>
        <p:spPr>
          <a:xfrm>
            <a:off x="8376461" y="6459787"/>
            <a:ext cx="1312025" cy="365125"/>
          </a:xfrm>
        </p:spPr>
        <p:txBody>
          <a:bodyPr/>
          <a:lstStyle/>
          <a:p>
            <a:fld id="{94F15CE6-6A5B-0444-B2C2-B6643EA227BE}" type="slidenum">
              <a:rPr lang="en-US" sz="1600"/>
              <a:pPr/>
              <a:t>22</a:t>
            </a:fld>
            <a:endParaRPr lang="en-US" sz="1600" dirty="0"/>
          </a:p>
        </p:txBody>
      </p:sp>
      <p:sp>
        <p:nvSpPr>
          <p:cNvPr id="9" name="Rounded Rectangle 8"/>
          <p:cNvSpPr/>
          <p:nvPr/>
        </p:nvSpPr>
        <p:spPr>
          <a:xfrm>
            <a:off x="6862214" y="1862253"/>
            <a:ext cx="2214880" cy="4233747"/>
          </a:xfrm>
          <a:prstGeom prst="round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8" descr="Image result for coffee house ic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15843" y="3089507"/>
            <a:ext cx="1543985" cy="163668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Image result for wifi router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37298" y="1943304"/>
            <a:ext cx="1542399" cy="1542399"/>
          </a:xfrm>
          <a:prstGeom prst="rect">
            <a:avLst/>
          </a:prstGeom>
          <a:noFill/>
          <a:extLst>
            <a:ext uri="{909E8E84-426E-40DD-AFC4-6F175D3DCCD1}">
              <a14:hiddenFill xmlns:a14="http://schemas.microsoft.com/office/drawing/2010/main">
                <a:solidFill>
                  <a:srgbClr val="FFFFFF"/>
                </a:solidFill>
              </a14:hiddenFill>
            </a:ext>
          </a:extLst>
        </p:spPr>
      </p:pic>
      <p:sp>
        <p:nvSpPr>
          <p:cNvPr id="12" name="Rounded Rectangle 11"/>
          <p:cNvSpPr/>
          <p:nvPr/>
        </p:nvSpPr>
        <p:spPr>
          <a:xfrm>
            <a:off x="1" y="3113565"/>
            <a:ext cx="1795346" cy="1730422"/>
          </a:xfrm>
          <a:prstGeom prst="roundRect">
            <a:avLst/>
          </a:prstGeom>
          <a:noFill/>
          <a:ln w="317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chemeClr val="tx1"/>
                </a:solidFill>
              </a:rPr>
              <a:t>ARG </a:t>
            </a:r>
            <a:r>
              <a:rPr lang="en-US" sz="3200" b="1" dirty="0">
                <a:solidFill>
                  <a:schemeClr val="tx1"/>
                </a:solidFill>
              </a:rPr>
              <a:t>SYSTEM</a:t>
            </a:r>
            <a:endParaRPr lang="en-US" sz="4000" b="1" dirty="0">
              <a:solidFill>
                <a:schemeClr val="tx1"/>
              </a:solidFill>
            </a:endParaRPr>
          </a:p>
        </p:txBody>
      </p:sp>
      <p:cxnSp>
        <p:nvCxnSpPr>
          <p:cNvPr id="13" name="Straight Connector 12"/>
          <p:cNvCxnSpPr>
            <a:stCxn id="12" idx="3"/>
            <a:endCxn id="10" idx="1"/>
          </p:cNvCxnSpPr>
          <p:nvPr/>
        </p:nvCxnSpPr>
        <p:spPr>
          <a:xfrm flipV="1">
            <a:off x="1795347" y="3907850"/>
            <a:ext cx="3920496" cy="70926"/>
          </a:xfrm>
          <a:prstGeom prst="line">
            <a:avLst/>
          </a:prstGeom>
          <a:ln w="60325">
            <a:prstDash val="solid"/>
            <a:headEnd type="triangle" w="lg" len="lg"/>
          </a:ln>
        </p:spPr>
        <p:style>
          <a:lnRef idx="1">
            <a:schemeClr val="accent1"/>
          </a:lnRef>
          <a:fillRef idx="0">
            <a:schemeClr val="accent1"/>
          </a:fillRef>
          <a:effectRef idx="0">
            <a:schemeClr val="accent1"/>
          </a:effectRef>
          <a:fontRef idx="minor">
            <a:schemeClr val="tx1"/>
          </a:fontRef>
        </p:style>
      </p:cxnSp>
      <p:pic>
        <p:nvPicPr>
          <p:cNvPr id="14" name="Picture 16" descr="Image result for web application ic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55659" y="3046353"/>
            <a:ext cx="1865753" cy="1865753"/>
          </a:xfrm>
          <a:prstGeom prst="rect">
            <a:avLst/>
          </a:prstGeom>
          <a:noFill/>
          <a:extLst>
            <a:ext uri="{909E8E84-426E-40DD-AFC4-6F175D3DCCD1}">
              <a14:hiddenFill xmlns:a14="http://schemas.microsoft.com/office/drawing/2010/main">
                <a:solidFill>
                  <a:srgbClr val="FFFFFF"/>
                </a:solidFill>
              </a14:hiddenFill>
            </a:ext>
          </a:extLst>
        </p:spPr>
      </p:pic>
      <p:sp>
        <p:nvSpPr>
          <p:cNvPr id="15" name="Subtitle 2"/>
          <p:cNvSpPr txBox="1">
            <a:spLocks/>
          </p:cNvSpPr>
          <p:nvPr/>
        </p:nvSpPr>
        <p:spPr>
          <a:xfrm>
            <a:off x="2176013" y="2108671"/>
            <a:ext cx="3425043" cy="874051"/>
          </a:xfrm>
          <a:prstGeom prst="rect">
            <a:avLst/>
          </a:prstGeom>
        </p:spPr>
        <p:txBody>
          <a:bodyPr vert="horz" wrap="square" lIns="182843" tIns="91423" rIns="182843" bIns="91423" rtlCol="0">
            <a:spAutoFit/>
          </a:bodyPr>
          <a:lstStyle>
            <a:lvl1pPr marL="0" indent="0" algn="l" defTabSz="1828434" rtl="0" eaLnBrk="1" latinLnBrk="0" hangingPunct="1">
              <a:lnSpc>
                <a:spcPct val="90000"/>
              </a:lnSpc>
              <a:spcBef>
                <a:spcPts val="2000"/>
              </a:spcBef>
              <a:buFont typeface="Arial" panose="020B0604020202020204" pitchFamily="34" charset="0"/>
              <a:buNone/>
              <a:defRPr lang="en-US" sz="4800" kern="1200" dirty="0" smtClean="0">
                <a:solidFill>
                  <a:schemeClr val="tx1"/>
                </a:solidFill>
                <a:effectLst/>
                <a:latin typeface="Lato Light"/>
                <a:ea typeface="+mn-ea"/>
                <a:cs typeface="Lato Light"/>
              </a:defRPr>
            </a:lvl1pPr>
            <a:lvl2pPr marL="914217" indent="0" algn="l" defTabSz="1828434" rtl="0" eaLnBrk="1" latinLnBrk="0" hangingPunct="1">
              <a:lnSpc>
                <a:spcPct val="90000"/>
              </a:lnSpc>
              <a:spcBef>
                <a:spcPts val="1000"/>
              </a:spcBef>
              <a:buFont typeface="Arial" panose="020B0604020202020204" pitchFamily="34" charset="0"/>
              <a:buNone/>
              <a:defRPr lang="en-US" sz="4000" kern="1200" dirty="0" smtClean="0">
                <a:solidFill>
                  <a:schemeClr val="tx1"/>
                </a:solidFill>
                <a:effectLst/>
                <a:latin typeface="Lato Light"/>
                <a:ea typeface="+mn-ea"/>
                <a:cs typeface="Lato Light"/>
              </a:defRPr>
            </a:lvl2pPr>
            <a:lvl3pPr marL="1828434" indent="0" algn="l" defTabSz="1828434" rtl="0" eaLnBrk="1" latinLnBrk="0" hangingPunct="1">
              <a:lnSpc>
                <a:spcPct val="90000"/>
              </a:lnSpc>
              <a:spcBef>
                <a:spcPts val="1000"/>
              </a:spcBef>
              <a:buFont typeface="Arial" panose="020B0604020202020204" pitchFamily="34" charset="0"/>
              <a:buNone/>
              <a:defRPr lang="en-US" sz="3600" kern="1200" dirty="0" smtClean="0">
                <a:solidFill>
                  <a:schemeClr val="tx1"/>
                </a:solidFill>
                <a:effectLst/>
                <a:latin typeface="Lato Light"/>
                <a:ea typeface="+mn-ea"/>
                <a:cs typeface="Lato Light"/>
              </a:defRPr>
            </a:lvl3pPr>
            <a:lvl4pPr marL="2742651" indent="0" algn="l" defTabSz="1828434" rtl="0" eaLnBrk="1" latinLnBrk="0" hangingPunct="1">
              <a:lnSpc>
                <a:spcPct val="90000"/>
              </a:lnSpc>
              <a:spcBef>
                <a:spcPts val="1000"/>
              </a:spcBef>
              <a:buFont typeface="Arial" panose="020B0604020202020204" pitchFamily="34" charset="0"/>
              <a:buNone/>
              <a:defRPr lang="en-US" sz="3200" kern="1200" dirty="0" smtClean="0">
                <a:solidFill>
                  <a:schemeClr val="tx1"/>
                </a:solidFill>
                <a:effectLst/>
                <a:latin typeface="Lato Light"/>
                <a:ea typeface="+mn-ea"/>
                <a:cs typeface="Lato Light"/>
              </a:defRPr>
            </a:lvl4pPr>
            <a:lvl5pPr marL="3656868" indent="0" algn="l" defTabSz="1828434" rtl="0" eaLnBrk="1" latinLnBrk="0" hangingPunct="1">
              <a:lnSpc>
                <a:spcPct val="90000"/>
              </a:lnSpc>
              <a:spcBef>
                <a:spcPts val="1000"/>
              </a:spcBef>
              <a:buFont typeface="Arial" panose="020B0604020202020204" pitchFamily="34" charset="0"/>
              <a:buNone/>
              <a:defRPr lang="en-US" sz="3200" kern="1200" dirty="0">
                <a:solidFill>
                  <a:schemeClr val="tx1"/>
                </a:solidFill>
                <a:effectLst/>
                <a:latin typeface="Lato Light"/>
                <a:ea typeface="+mn-ea"/>
                <a:cs typeface="Lato Light"/>
              </a:defRPr>
            </a:lvl5pPr>
            <a:lvl6pPr marL="5028194"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2411"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6628"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0846"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algn="ctr">
              <a:lnSpc>
                <a:spcPct val="140000"/>
              </a:lnSpc>
            </a:pPr>
            <a:r>
              <a:rPr lang="en-US" sz="3200" dirty="0">
                <a:latin typeface="+mn-lt"/>
              </a:rPr>
              <a:t>Web application</a:t>
            </a:r>
          </a:p>
        </p:txBody>
      </p:sp>
      <p:pic>
        <p:nvPicPr>
          <p:cNvPr id="16" name="Picture 10" descr="Image result for wifi router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37298" y="4140906"/>
            <a:ext cx="1542399" cy="1542399"/>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5065590" y="939218"/>
            <a:ext cx="3966883" cy="523220"/>
          </a:xfrm>
          <a:prstGeom prst="rect">
            <a:avLst/>
          </a:prstGeom>
          <a:noFill/>
        </p:spPr>
        <p:txBody>
          <a:bodyPr wrap="square" rtlCol="0">
            <a:spAutoFit/>
          </a:bodyPr>
          <a:lstStyle/>
          <a:p>
            <a:pPr algn="r"/>
            <a:r>
              <a:rPr lang="en-US" sz="2800" b="1" dirty="0" smtClean="0"/>
              <a:t>Location check</a:t>
            </a:r>
            <a:endParaRPr lang="en-US" sz="2800" b="1" dirty="0"/>
          </a:p>
        </p:txBody>
      </p:sp>
    </p:spTree>
    <p:extLst>
      <p:ext uri="{BB962C8B-B14F-4D97-AF65-F5344CB8AC3E}">
        <p14:creationId xmlns:p14="http://schemas.microsoft.com/office/powerpoint/2010/main" val="7149593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847493" y="796323"/>
            <a:ext cx="8132213" cy="702288"/>
          </a:xfrm>
        </p:spPr>
        <p:txBody>
          <a:bodyPr>
            <a:noAutofit/>
          </a:bodyPr>
          <a:lstStyle/>
          <a:p>
            <a:r>
              <a:rPr lang="en-US" spc="0" dirty="0">
                <a:latin typeface="Calibri" panose="020F0502020204030204" pitchFamily="34" charset="0"/>
              </a:rPr>
              <a:t>Our Proposal</a:t>
            </a:r>
          </a:p>
        </p:txBody>
      </p:sp>
      <p:sp>
        <p:nvSpPr>
          <p:cNvPr id="6" name="Footer Placeholder 4"/>
          <p:cNvSpPr>
            <a:spLocks noGrp="1"/>
          </p:cNvSpPr>
          <p:nvPr>
            <p:ph type="ftr" sz="quarter" idx="11"/>
          </p:nvPr>
        </p:nvSpPr>
        <p:spPr>
          <a:xfrm>
            <a:off x="997209" y="6459785"/>
            <a:ext cx="6981941" cy="365125"/>
          </a:xfrm>
        </p:spPr>
        <p:txBody>
          <a:bodyPr/>
          <a:lstStyle/>
          <a:p>
            <a:r>
              <a:rPr lang="en-US" sz="1400" b="1" dirty="0"/>
              <a:t>Location-based Augmented Reality Game System for Coffee House</a:t>
            </a:r>
            <a:endParaRPr lang="en-US" sz="1400" dirty="0"/>
          </a:p>
        </p:txBody>
      </p:sp>
      <p:sp>
        <p:nvSpPr>
          <p:cNvPr id="5" name="Slide Number Placeholder 4"/>
          <p:cNvSpPr>
            <a:spLocks noGrp="1"/>
          </p:cNvSpPr>
          <p:nvPr>
            <p:ph type="sldNum" sz="quarter" idx="12"/>
          </p:nvPr>
        </p:nvSpPr>
        <p:spPr>
          <a:xfrm>
            <a:off x="8376461" y="6459787"/>
            <a:ext cx="1312025" cy="365125"/>
          </a:xfrm>
        </p:spPr>
        <p:txBody>
          <a:bodyPr/>
          <a:lstStyle/>
          <a:p>
            <a:fld id="{94F15CE6-6A5B-0444-B2C2-B6643EA227BE}" type="slidenum">
              <a:rPr lang="en-US" sz="1600"/>
              <a:pPr/>
              <a:t>23</a:t>
            </a:fld>
            <a:endParaRPr lang="en-US" sz="1600" dirty="0"/>
          </a:p>
        </p:txBody>
      </p:sp>
      <p:sp>
        <p:nvSpPr>
          <p:cNvPr id="17" name="TextBox 16"/>
          <p:cNvSpPr txBox="1"/>
          <p:nvPr/>
        </p:nvSpPr>
        <p:spPr>
          <a:xfrm>
            <a:off x="5065590" y="939218"/>
            <a:ext cx="3966883" cy="523220"/>
          </a:xfrm>
          <a:prstGeom prst="rect">
            <a:avLst/>
          </a:prstGeom>
          <a:noFill/>
        </p:spPr>
        <p:txBody>
          <a:bodyPr wrap="square" rtlCol="0">
            <a:spAutoFit/>
          </a:bodyPr>
          <a:lstStyle/>
          <a:p>
            <a:pPr algn="r"/>
            <a:r>
              <a:rPr lang="en-US" sz="2800" b="1" dirty="0" smtClean="0"/>
              <a:t>Location check</a:t>
            </a:r>
            <a:endParaRPr lang="en-US" sz="2800" b="1" dirty="0"/>
          </a:p>
        </p:txBody>
      </p:sp>
    </p:spTree>
    <p:extLst>
      <p:ext uri="{BB962C8B-B14F-4D97-AF65-F5344CB8AC3E}">
        <p14:creationId xmlns:p14="http://schemas.microsoft.com/office/powerpoint/2010/main" val="22420392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847493" y="796323"/>
            <a:ext cx="8132213" cy="702288"/>
          </a:xfrm>
        </p:spPr>
        <p:txBody>
          <a:bodyPr>
            <a:noAutofit/>
          </a:bodyPr>
          <a:lstStyle/>
          <a:p>
            <a:r>
              <a:rPr lang="en-US" spc="0" dirty="0">
                <a:latin typeface="Calibri" panose="020F0502020204030204" pitchFamily="34" charset="0"/>
              </a:rPr>
              <a:t>Our Proposal</a:t>
            </a:r>
          </a:p>
        </p:txBody>
      </p:sp>
      <p:sp>
        <p:nvSpPr>
          <p:cNvPr id="6" name="Footer Placeholder 4"/>
          <p:cNvSpPr>
            <a:spLocks noGrp="1"/>
          </p:cNvSpPr>
          <p:nvPr>
            <p:ph type="ftr" sz="quarter" idx="11"/>
          </p:nvPr>
        </p:nvSpPr>
        <p:spPr>
          <a:xfrm>
            <a:off x="997209" y="6459785"/>
            <a:ext cx="6981941" cy="365125"/>
          </a:xfrm>
        </p:spPr>
        <p:txBody>
          <a:bodyPr/>
          <a:lstStyle/>
          <a:p>
            <a:r>
              <a:rPr lang="en-US" sz="1400" b="1" dirty="0"/>
              <a:t>Location-based Augmented Reality Game System for Coffee House</a:t>
            </a:r>
            <a:endParaRPr lang="en-US" sz="1400" dirty="0"/>
          </a:p>
        </p:txBody>
      </p:sp>
      <p:sp>
        <p:nvSpPr>
          <p:cNvPr id="5" name="Slide Number Placeholder 4"/>
          <p:cNvSpPr>
            <a:spLocks noGrp="1"/>
          </p:cNvSpPr>
          <p:nvPr>
            <p:ph type="sldNum" sz="quarter" idx="12"/>
          </p:nvPr>
        </p:nvSpPr>
        <p:spPr>
          <a:xfrm>
            <a:off x="8376461" y="6459787"/>
            <a:ext cx="1312025" cy="365125"/>
          </a:xfrm>
        </p:spPr>
        <p:txBody>
          <a:bodyPr/>
          <a:lstStyle/>
          <a:p>
            <a:fld id="{94F15CE6-6A5B-0444-B2C2-B6643EA227BE}" type="slidenum">
              <a:rPr lang="en-US" sz="1600"/>
              <a:pPr/>
              <a:t>24</a:t>
            </a:fld>
            <a:endParaRPr lang="en-US" sz="1600" dirty="0"/>
          </a:p>
        </p:txBody>
      </p:sp>
      <p:sp>
        <p:nvSpPr>
          <p:cNvPr id="17" name="TextBox 16"/>
          <p:cNvSpPr txBox="1"/>
          <p:nvPr/>
        </p:nvSpPr>
        <p:spPr>
          <a:xfrm>
            <a:off x="5065590" y="939218"/>
            <a:ext cx="3966883" cy="523220"/>
          </a:xfrm>
          <a:prstGeom prst="rect">
            <a:avLst/>
          </a:prstGeom>
          <a:noFill/>
        </p:spPr>
        <p:txBody>
          <a:bodyPr wrap="square" rtlCol="0">
            <a:spAutoFit/>
          </a:bodyPr>
          <a:lstStyle/>
          <a:p>
            <a:pPr algn="r"/>
            <a:r>
              <a:rPr lang="en-US" sz="2800" b="1" dirty="0" smtClean="0"/>
              <a:t>Location check</a:t>
            </a:r>
            <a:endParaRPr lang="en-US" sz="2800" b="1" dirty="0"/>
          </a:p>
        </p:txBody>
      </p:sp>
      <p:pic>
        <p:nvPicPr>
          <p:cNvPr id="23" name="Picture 14" descr="Image result for MOBILE ic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40902" y="4305939"/>
            <a:ext cx="1747277" cy="17472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903620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847493" y="796323"/>
            <a:ext cx="8132213" cy="702288"/>
          </a:xfrm>
        </p:spPr>
        <p:txBody>
          <a:bodyPr>
            <a:noAutofit/>
          </a:bodyPr>
          <a:lstStyle/>
          <a:p>
            <a:r>
              <a:rPr lang="en-US" spc="0" dirty="0">
                <a:latin typeface="Calibri" panose="020F0502020204030204" pitchFamily="34" charset="0"/>
              </a:rPr>
              <a:t>Our Proposal</a:t>
            </a:r>
          </a:p>
        </p:txBody>
      </p:sp>
      <p:sp>
        <p:nvSpPr>
          <p:cNvPr id="6" name="Footer Placeholder 4"/>
          <p:cNvSpPr>
            <a:spLocks noGrp="1"/>
          </p:cNvSpPr>
          <p:nvPr>
            <p:ph type="ftr" sz="quarter" idx="11"/>
          </p:nvPr>
        </p:nvSpPr>
        <p:spPr>
          <a:xfrm>
            <a:off x="997209" y="6459785"/>
            <a:ext cx="6981941" cy="365125"/>
          </a:xfrm>
        </p:spPr>
        <p:txBody>
          <a:bodyPr/>
          <a:lstStyle/>
          <a:p>
            <a:r>
              <a:rPr lang="en-US" sz="1400" b="1" dirty="0"/>
              <a:t>Location-based Augmented Reality Game System for Coffee House</a:t>
            </a:r>
            <a:endParaRPr lang="en-US" sz="1400" dirty="0"/>
          </a:p>
        </p:txBody>
      </p:sp>
      <p:sp>
        <p:nvSpPr>
          <p:cNvPr id="5" name="Slide Number Placeholder 4"/>
          <p:cNvSpPr>
            <a:spLocks noGrp="1"/>
          </p:cNvSpPr>
          <p:nvPr>
            <p:ph type="sldNum" sz="quarter" idx="12"/>
          </p:nvPr>
        </p:nvSpPr>
        <p:spPr>
          <a:xfrm>
            <a:off x="8376461" y="6459787"/>
            <a:ext cx="1312025" cy="365125"/>
          </a:xfrm>
        </p:spPr>
        <p:txBody>
          <a:bodyPr/>
          <a:lstStyle/>
          <a:p>
            <a:fld id="{94F15CE6-6A5B-0444-B2C2-B6643EA227BE}" type="slidenum">
              <a:rPr lang="en-US" sz="1600"/>
              <a:pPr/>
              <a:t>25</a:t>
            </a:fld>
            <a:endParaRPr lang="en-US" sz="1600" dirty="0"/>
          </a:p>
        </p:txBody>
      </p:sp>
      <p:sp>
        <p:nvSpPr>
          <p:cNvPr id="17" name="TextBox 16"/>
          <p:cNvSpPr txBox="1"/>
          <p:nvPr/>
        </p:nvSpPr>
        <p:spPr>
          <a:xfrm>
            <a:off x="5065590" y="939218"/>
            <a:ext cx="3966883" cy="523220"/>
          </a:xfrm>
          <a:prstGeom prst="rect">
            <a:avLst/>
          </a:prstGeom>
          <a:noFill/>
        </p:spPr>
        <p:txBody>
          <a:bodyPr wrap="square" rtlCol="0">
            <a:spAutoFit/>
          </a:bodyPr>
          <a:lstStyle/>
          <a:p>
            <a:pPr algn="r"/>
            <a:r>
              <a:rPr lang="en-US" sz="2800" b="1" dirty="0" smtClean="0"/>
              <a:t>Location check</a:t>
            </a:r>
            <a:endParaRPr lang="en-US" sz="2800" b="1" dirty="0"/>
          </a:p>
        </p:txBody>
      </p:sp>
      <p:sp>
        <p:nvSpPr>
          <p:cNvPr id="18" name="Rounded Rectangle 17"/>
          <p:cNvSpPr/>
          <p:nvPr/>
        </p:nvSpPr>
        <p:spPr>
          <a:xfrm>
            <a:off x="6354268" y="1835076"/>
            <a:ext cx="2678206" cy="4260924"/>
          </a:xfrm>
          <a:prstGeom prst="round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8" descr="Image result for coffee house ic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55972" y="1995125"/>
            <a:ext cx="1593059" cy="1688705"/>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0" descr="Image result for wifi router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13914" y="1946907"/>
            <a:ext cx="1453676" cy="1453676"/>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10" descr="Image result for wifi router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27905" y="4452739"/>
            <a:ext cx="1453676" cy="1453676"/>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14" descr="Image result for MOBILE icon"/>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740902" y="4305939"/>
            <a:ext cx="1747277" cy="17472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930989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847493" y="796323"/>
            <a:ext cx="8132213" cy="702288"/>
          </a:xfrm>
        </p:spPr>
        <p:txBody>
          <a:bodyPr>
            <a:noAutofit/>
          </a:bodyPr>
          <a:lstStyle/>
          <a:p>
            <a:r>
              <a:rPr lang="en-US" spc="0" dirty="0">
                <a:latin typeface="Calibri" panose="020F0502020204030204" pitchFamily="34" charset="0"/>
              </a:rPr>
              <a:t>Our Proposal</a:t>
            </a:r>
          </a:p>
        </p:txBody>
      </p:sp>
      <p:sp>
        <p:nvSpPr>
          <p:cNvPr id="6" name="Footer Placeholder 4"/>
          <p:cNvSpPr>
            <a:spLocks noGrp="1"/>
          </p:cNvSpPr>
          <p:nvPr>
            <p:ph type="ftr" sz="quarter" idx="11"/>
          </p:nvPr>
        </p:nvSpPr>
        <p:spPr>
          <a:xfrm>
            <a:off x="997209" y="6459785"/>
            <a:ext cx="6981941" cy="365125"/>
          </a:xfrm>
        </p:spPr>
        <p:txBody>
          <a:bodyPr/>
          <a:lstStyle/>
          <a:p>
            <a:r>
              <a:rPr lang="en-US" sz="1400" b="1" dirty="0"/>
              <a:t>Location-based Augmented Reality Game System for Coffee House</a:t>
            </a:r>
            <a:endParaRPr lang="en-US" sz="1400" dirty="0"/>
          </a:p>
        </p:txBody>
      </p:sp>
      <p:sp>
        <p:nvSpPr>
          <p:cNvPr id="5" name="Slide Number Placeholder 4"/>
          <p:cNvSpPr>
            <a:spLocks noGrp="1"/>
          </p:cNvSpPr>
          <p:nvPr>
            <p:ph type="sldNum" sz="quarter" idx="12"/>
          </p:nvPr>
        </p:nvSpPr>
        <p:spPr>
          <a:xfrm>
            <a:off x="8376461" y="6459787"/>
            <a:ext cx="1312025" cy="365125"/>
          </a:xfrm>
        </p:spPr>
        <p:txBody>
          <a:bodyPr/>
          <a:lstStyle/>
          <a:p>
            <a:fld id="{94F15CE6-6A5B-0444-B2C2-B6643EA227BE}" type="slidenum">
              <a:rPr lang="en-US" sz="1600"/>
              <a:pPr/>
              <a:t>26</a:t>
            </a:fld>
            <a:endParaRPr lang="en-US" sz="1600" dirty="0"/>
          </a:p>
        </p:txBody>
      </p:sp>
      <p:sp>
        <p:nvSpPr>
          <p:cNvPr id="17" name="TextBox 16"/>
          <p:cNvSpPr txBox="1"/>
          <p:nvPr/>
        </p:nvSpPr>
        <p:spPr>
          <a:xfrm>
            <a:off x="5065590" y="939218"/>
            <a:ext cx="3966883" cy="523220"/>
          </a:xfrm>
          <a:prstGeom prst="rect">
            <a:avLst/>
          </a:prstGeom>
          <a:noFill/>
        </p:spPr>
        <p:txBody>
          <a:bodyPr wrap="square" rtlCol="0">
            <a:spAutoFit/>
          </a:bodyPr>
          <a:lstStyle/>
          <a:p>
            <a:pPr algn="r"/>
            <a:r>
              <a:rPr lang="en-US" sz="2800" b="1" dirty="0" smtClean="0"/>
              <a:t>Location check</a:t>
            </a:r>
            <a:endParaRPr lang="en-US" sz="2800" b="1" dirty="0"/>
          </a:p>
        </p:txBody>
      </p:sp>
      <p:sp>
        <p:nvSpPr>
          <p:cNvPr id="18" name="Rounded Rectangle 17"/>
          <p:cNvSpPr/>
          <p:nvPr/>
        </p:nvSpPr>
        <p:spPr>
          <a:xfrm>
            <a:off x="6354268" y="1835076"/>
            <a:ext cx="2678206" cy="4260924"/>
          </a:xfrm>
          <a:prstGeom prst="round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8" descr="Image result for coffee house ic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55972" y="1995125"/>
            <a:ext cx="1593059" cy="1688705"/>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0" descr="Image result for wifi router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13914" y="1946907"/>
            <a:ext cx="1453676" cy="1453676"/>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10" descr="Image result for wifi router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27905" y="4452739"/>
            <a:ext cx="1453676" cy="1453676"/>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14" descr="Image result for MOBILE icon"/>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740902" y="4305939"/>
            <a:ext cx="1747277" cy="1747277"/>
          </a:xfrm>
          <a:prstGeom prst="rect">
            <a:avLst/>
          </a:prstGeom>
          <a:noFill/>
          <a:extLst>
            <a:ext uri="{909E8E84-426E-40DD-AFC4-6F175D3DCCD1}">
              <a14:hiddenFill xmlns:a14="http://schemas.microsoft.com/office/drawing/2010/main">
                <a:solidFill>
                  <a:srgbClr val="FFFFFF"/>
                </a:solidFill>
              </a14:hiddenFill>
            </a:ext>
          </a:extLst>
        </p:spPr>
      </p:pic>
      <p:cxnSp>
        <p:nvCxnSpPr>
          <p:cNvPr id="24" name="Straight Connector 23"/>
          <p:cNvCxnSpPr>
            <a:stCxn id="23" idx="3"/>
            <a:endCxn id="21" idx="1"/>
          </p:cNvCxnSpPr>
          <p:nvPr/>
        </p:nvCxnSpPr>
        <p:spPr>
          <a:xfrm flipV="1">
            <a:off x="4488179" y="5179577"/>
            <a:ext cx="2739726" cy="1"/>
          </a:xfrm>
          <a:prstGeom prst="line">
            <a:avLst/>
          </a:prstGeom>
          <a:ln w="60325">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8510873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847493" y="796323"/>
            <a:ext cx="8132213" cy="702288"/>
          </a:xfrm>
        </p:spPr>
        <p:txBody>
          <a:bodyPr>
            <a:noAutofit/>
          </a:bodyPr>
          <a:lstStyle/>
          <a:p>
            <a:r>
              <a:rPr lang="en-US" spc="0" dirty="0">
                <a:latin typeface="Calibri" panose="020F0502020204030204" pitchFamily="34" charset="0"/>
              </a:rPr>
              <a:t>Our Proposal</a:t>
            </a:r>
          </a:p>
        </p:txBody>
      </p:sp>
      <p:sp>
        <p:nvSpPr>
          <p:cNvPr id="6" name="Footer Placeholder 4"/>
          <p:cNvSpPr>
            <a:spLocks noGrp="1"/>
          </p:cNvSpPr>
          <p:nvPr>
            <p:ph type="ftr" sz="quarter" idx="11"/>
          </p:nvPr>
        </p:nvSpPr>
        <p:spPr>
          <a:xfrm>
            <a:off x="997209" y="6459785"/>
            <a:ext cx="6981941" cy="365125"/>
          </a:xfrm>
        </p:spPr>
        <p:txBody>
          <a:bodyPr/>
          <a:lstStyle/>
          <a:p>
            <a:r>
              <a:rPr lang="en-US" sz="1400" b="1" dirty="0"/>
              <a:t>Location-based Augmented Reality Game System for Coffee House</a:t>
            </a:r>
            <a:endParaRPr lang="en-US" sz="1400" dirty="0"/>
          </a:p>
        </p:txBody>
      </p:sp>
      <p:sp>
        <p:nvSpPr>
          <p:cNvPr id="5" name="Slide Number Placeholder 4"/>
          <p:cNvSpPr>
            <a:spLocks noGrp="1"/>
          </p:cNvSpPr>
          <p:nvPr>
            <p:ph type="sldNum" sz="quarter" idx="12"/>
          </p:nvPr>
        </p:nvSpPr>
        <p:spPr>
          <a:xfrm>
            <a:off x="8376461" y="6459787"/>
            <a:ext cx="1312025" cy="365125"/>
          </a:xfrm>
        </p:spPr>
        <p:txBody>
          <a:bodyPr/>
          <a:lstStyle/>
          <a:p>
            <a:fld id="{94F15CE6-6A5B-0444-B2C2-B6643EA227BE}" type="slidenum">
              <a:rPr lang="en-US" sz="1600"/>
              <a:pPr/>
              <a:t>27</a:t>
            </a:fld>
            <a:endParaRPr lang="en-US" sz="1600" dirty="0"/>
          </a:p>
        </p:txBody>
      </p:sp>
      <p:sp>
        <p:nvSpPr>
          <p:cNvPr id="17" name="TextBox 16"/>
          <p:cNvSpPr txBox="1"/>
          <p:nvPr/>
        </p:nvSpPr>
        <p:spPr>
          <a:xfrm>
            <a:off x="5065590" y="939218"/>
            <a:ext cx="3966883" cy="523220"/>
          </a:xfrm>
          <a:prstGeom prst="rect">
            <a:avLst/>
          </a:prstGeom>
          <a:noFill/>
        </p:spPr>
        <p:txBody>
          <a:bodyPr wrap="square" rtlCol="0">
            <a:spAutoFit/>
          </a:bodyPr>
          <a:lstStyle/>
          <a:p>
            <a:pPr algn="r"/>
            <a:r>
              <a:rPr lang="en-US" sz="2800" b="1" dirty="0" smtClean="0"/>
              <a:t>Location check</a:t>
            </a:r>
            <a:endParaRPr lang="en-US" sz="2800" b="1" dirty="0"/>
          </a:p>
        </p:txBody>
      </p:sp>
      <p:sp>
        <p:nvSpPr>
          <p:cNvPr id="18" name="Rounded Rectangle 17"/>
          <p:cNvSpPr/>
          <p:nvPr/>
        </p:nvSpPr>
        <p:spPr>
          <a:xfrm>
            <a:off x="6354268" y="1835076"/>
            <a:ext cx="2678206" cy="4260924"/>
          </a:xfrm>
          <a:prstGeom prst="round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8" descr="Image result for coffee house ic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55972" y="1995125"/>
            <a:ext cx="1593059" cy="1688705"/>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0" descr="Image result for wifi router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13914" y="1946907"/>
            <a:ext cx="1453676" cy="1453676"/>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10" descr="Image result for wifi router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27905" y="4452739"/>
            <a:ext cx="1453676" cy="1453676"/>
          </a:xfrm>
          <a:prstGeom prst="rect">
            <a:avLst/>
          </a:prstGeom>
          <a:noFill/>
          <a:extLst>
            <a:ext uri="{909E8E84-426E-40DD-AFC4-6F175D3DCCD1}">
              <a14:hiddenFill xmlns:a14="http://schemas.microsoft.com/office/drawing/2010/main">
                <a:solidFill>
                  <a:srgbClr val="FFFFFF"/>
                </a:solidFill>
              </a14:hiddenFill>
            </a:ext>
          </a:extLst>
        </p:spPr>
      </p:pic>
      <p:sp>
        <p:nvSpPr>
          <p:cNvPr id="22" name="Rounded Rectangle 21"/>
          <p:cNvSpPr/>
          <p:nvPr/>
        </p:nvSpPr>
        <p:spPr>
          <a:xfrm>
            <a:off x="118141" y="1983030"/>
            <a:ext cx="1833321" cy="1417553"/>
          </a:xfrm>
          <a:prstGeom prst="roundRect">
            <a:avLst/>
          </a:prstGeom>
          <a:noFill/>
          <a:ln w="317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ARG SYSTEM</a:t>
            </a:r>
          </a:p>
        </p:txBody>
      </p:sp>
      <p:pic>
        <p:nvPicPr>
          <p:cNvPr id="23" name="Picture 14" descr="Image result for MOBILE icon"/>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740902" y="4305939"/>
            <a:ext cx="1747277" cy="1747277"/>
          </a:xfrm>
          <a:prstGeom prst="rect">
            <a:avLst/>
          </a:prstGeom>
          <a:noFill/>
          <a:extLst>
            <a:ext uri="{909E8E84-426E-40DD-AFC4-6F175D3DCCD1}">
              <a14:hiddenFill xmlns:a14="http://schemas.microsoft.com/office/drawing/2010/main">
                <a:solidFill>
                  <a:srgbClr val="FFFFFF"/>
                </a:solidFill>
              </a14:hiddenFill>
            </a:ext>
          </a:extLst>
        </p:spPr>
      </p:pic>
      <p:cxnSp>
        <p:nvCxnSpPr>
          <p:cNvPr id="24" name="Straight Connector 23"/>
          <p:cNvCxnSpPr>
            <a:stCxn id="23" idx="3"/>
            <a:endCxn id="21" idx="1"/>
          </p:cNvCxnSpPr>
          <p:nvPr/>
        </p:nvCxnSpPr>
        <p:spPr>
          <a:xfrm flipV="1">
            <a:off x="4488179" y="5179577"/>
            <a:ext cx="2739726" cy="1"/>
          </a:xfrm>
          <a:prstGeom prst="line">
            <a:avLst/>
          </a:prstGeom>
          <a:ln w="60325">
            <a:prstDash val="dash"/>
          </a:ln>
        </p:spPr>
        <p:style>
          <a:lnRef idx="1">
            <a:schemeClr val="accent1"/>
          </a:lnRef>
          <a:fillRef idx="0">
            <a:schemeClr val="accent1"/>
          </a:fillRef>
          <a:effectRef idx="0">
            <a:schemeClr val="accent1"/>
          </a:effectRef>
          <a:fontRef idx="minor">
            <a:schemeClr val="tx1"/>
          </a:fontRef>
        </p:style>
      </p:cxnSp>
      <p:cxnSp>
        <p:nvCxnSpPr>
          <p:cNvPr id="25" name="Straight Connector 28"/>
          <p:cNvCxnSpPr>
            <a:stCxn id="22" idx="2"/>
            <a:endCxn id="23" idx="1"/>
          </p:cNvCxnSpPr>
          <p:nvPr/>
        </p:nvCxnSpPr>
        <p:spPr>
          <a:xfrm rot="16200000" flipH="1">
            <a:off x="998355" y="3437030"/>
            <a:ext cx="1778995" cy="1706100"/>
          </a:xfrm>
          <a:prstGeom prst="bentConnector2">
            <a:avLst/>
          </a:prstGeom>
          <a:ln w="60325">
            <a:prstDash val="solid"/>
            <a:head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462956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847493" y="796323"/>
            <a:ext cx="8132213" cy="702288"/>
          </a:xfrm>
        </p:spPr>
        <p:txBody>
          <a:bodyPr>
            <a:noAutofit/>
          </a:bodyPr>
          <a:lstStyle/>
          <a:p>
            <a:r>
              <a:rPr lang="en-US" spc="0" dirty="0">
                <a:latin typeface="Calibri" panose="020F0502020204030204" pitchFamily="34" charset="0"/>
              </a:rPr>
              <a:t>Our Proposal</a:t>
            </a:r>
          </a:p>
        </p:txBody>
      </p:sp>
      <p:sp>
        <p:nvSpPr>
          <p:cNvPr id="6" name="Footer Placeholder 4"/>
          <p:cNvSpPr>
            <a:spLocks noGrp="1"/>
          </p:cNvSpPr>
          <p:nvPr>
            <p:ph type="ftr" sz="quarter" idx="11"/>
          </p:nvPr>
        </p:nvSpPr>
        <p:spPr>
          <a:xfrm>
            <a:off x="997209" y="6459785"/>
            <a:ext cx="6981941" cy="365125"/>
          </a:xfrm>
        </p:spPr>
        <p:txBody>
          <a:bodyPr/>
          <a:lstStyle/>
          <a:p>
            <a:r>
              <a:rPr lang="en-US" sz="1400" b="1" dirty="0"/>
              <a:t>Location-based Augmented Reality Game System for Coffee House</a:t>
            </a:r>
            <a:endParaRPr lang="en-US" sz="1400" dirty="0"/>
          </a:p>
        </p:txBody>
      </p:sp>
      <p:sp>
        <p:nvSpPr>
          <p:cNvPr id="5" name="Slide Number Placeholder 4"/>
          <p:cNvSpPr>
            <a:spLocks noGrp="1"/>
          </p:cNvSpPr>
          <p:nvPr>
            <p:ph type="sldNum" sz="quarter" idx="12"/>
          </p:nvPr>
        </p:nvSpPr>
        <p:spPr>
          <a:xfrm>
            <a:off x="8376461" y="6459787"/>
            <a:ext cx="1312025" cy="365125"/>
          </a:xfrm>
        </p:spPr>
        <p:txBody>
          <a:bodyPr/>
          <a:lstStyle/>
          <a:p>
            <a:fld id="{94F15CE6-6A5B-0444-B2C2-B6643EA227BE}" type="slidenum">
              <a:rPr lang="en-US" sz="1600"/>
              <a:pPr/>
              <a:t>28</a:t>
            </a:fld>
            <a:endParaRPr lang="en-US" sz="1600" dirty="0"/>
          </a:p>
        </p:txBody>
      </p:sp>
      <p:sp>
        <p:nvSpPr>
          <p:cNvPr id="17" name="TextBox 16"/>
          <p:cNvSpPr txBox="1"/>
          <p:nvPr/>
        </p:nvSpPr>
        <p:spPr>
          <a:xfrm>
            <a:off x="5065590" y="939218"/>
            <a:ext cx="3966883" cy="523220"/>
          </a:xfrm>
          <a:prstGeom prst="rect">
            <a:avLst/>
          </a:prstGeom>
          <a:noFill/>
        </p:spPr>
        <p:txBody>
          <a:bodyPr wrap="square" rtlCol="0">
            <a:spAutoFit/>
          </a:bodyPr>
          <a:lstStyle/>
          <a:p>
            <a:pPr algn="r"/>
            <a:r>
              <a:rPr lang="en-US" sz="2800" b="1" dirty="0" smtClean="0"/>
              <a:t>Location check</a:t>
            </a:r>
            <a:endParaRPr lang="en-US" sz="2800" b="1" dirty="0"/>
          </a:p>
        </p:txBody>
      </p:sp>
      <p:sp>
        <p:nvSpPr>
          <p:cNvPr id="18" name="Rounded Rectangle 17"/>
          <p:cNvSpPr/>
          <p:nvPr/>
        </p:nvSpPr>
        <p:spPr>
          <a:xfrm>
            <a:off x="6354268" y="1835076"/>
            <a:ext cx="2678206" cy="4260924"/>
          </a:xfrm>
          <a:prstGeom prst="round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8" descr="Image result for coffee house ic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55972" y="1995125"/>
            <a:ext cx="1593059" cy="1688705"/>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0" descr="Image result for wifi router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13914" y="1946907"/>
            <a:ext cx="1453676" cy="1453676"/>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10" descr="Image result for wifi router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27905" y="4452739"/>
            <a:ext cx="1453676" cy="1453676"/>
          </a:xfrm>
          <a:prstGeom prst="rect">
            <a:avLst/>
          </a:prstGeom>
          <a:noFill/>
          <a:extLst>
            <a:ext uri="{909E8E84-426E-40DD-AFC4-6F175D3DCCD1}">
              <a14:hiddenFill xmlns:a14="http://schemas.microsoft.com/office/drawing/2010/main">
                <a:solidFill>
                  <a:srgbClr val="FFFFFF"/>
                </a:solidFill>
              </a14:hiddenFill>
            </a:ext>
          </a:extLst>
        </p:spPr>
      </p:pic>
      <p:sp>
        <p:nvSpPr>
          <p:cNvPr id="22" name="Rounded Rectangle 21"/>
          <p:cNvSpPr/>
          <p:nvPr/>
        </p:nvSpPr>
        <p:spPr>
          <a:xfrm>
            <a:off x="118141" y="1983030"/>
            <a:ext cx="1833321" cy="1417553"/>
          </a:xfrm>
          <a:prstGeom prst="roundRect">
            <a:avLst/>
          </a:prstGeom>
          <a:noFill/>
          <a:ln w="317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ARG SYSTEM</a:t>
            </a:r>
          </a:p>
        </p:txBody>
      </p:sp>
      <p:pic>
        <p:nvPicPr>
          <p:cNvPr id="23" name="Picture 14" descr="Image result for MOBILE icon"/>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740902" y="4305939"/>
            <a:ext cx="1747277" cy="1747277"/>
          </a:xfrm>
          <a:prstGeom prst="rect">
            <a:avLst/>
          </a:prstGeom>
          <a:noFill/>
          <a:extLst>
            <a:ext uri="{909E8E84-426E-40DD-AFC4-6F175D3DCCD1}">
              <a14:hiddenFill xmlns:a14="http://schemas.microsoft.com/office/drawing/2010/main">
                <a:solidFill>
                  <a:srgbClr val="FFFFFF"/>
                </a:solidFill>
              </a14:hiddenFill>
            </a:ext>
          </a:extLst>
        </p:spPr>
      </p:pic>
      <p:cxnSp>
        <p:nvCxnSpPr>
          <p:cNvPr id="24" name="Straight Connector 23"/>
          <p:cNvCxnSpPr>
            <a:stCxn id="23" idx="3"/>
            <a:endCxn id="21" idx="1"/>
          </p:cNvCxnSpPr>
          <p:nvPr/>
        </p:nvCxnSpPr>
        <p:spPr>
          <a:xfrm flipV="1">
            <a:off x="4488179" y="5179577"/>
            <a:ext cx="2739726" cy="1"/>
          </a:xfrm>
          <a:prstGeom prst="line">
            <a:avLst/>
          </a:prstGeom>
          <a:ln w="60325">
            <a:prstDash val="dash"/>
          </a:ln>
        </p:spPr>
        <p:style>
          <a:lnRef idx="1">
            <a:schemeClr val="accent1"/>
          </a:lnRef>
          <a:fillRef idx="0">
            <a:schemeClr val="accent1"/>
          </a:fillRef>
          <a:effectRef idx="0">
            <a:schemeClr val="accent1"/>
          </a:effectRef>
          <a:fontRef idx="minor">
            <a:schemeClr val="tx1"/>
          </a:fontRef>
        </p:style>
      </p:cxnSp>
      <p:cxnSp>
        <p:nvCxnSpPr>
          <p:cNvPr id="25" name="Straight Connector 28"/>
          <p:cNvCxnSpPr>
            <a:stCxn id="22" idx="2"/>
            <a:endCxn id="23" idx="1"/>
          </p:cNvCxnSpPr>
          <p:nvPr/>
        </p:nvCxnSpPr>
        <p:spPr>
          <a:xfrm rot="16200000" flipH="1">
            <a:off x="998355" y="3437030"/>
            <a:ext cx="1778995" cy="1706100"/>
          </a:xfrm>
          <a:prstGeom prst="bentConnector2">
            <a:avLst/>
          </a:prstGeom>
          <a:ln w="60325">
            <a:prstDash val="solid"/>
            <a:headEnd type="triangle" w="lg" len="lg"/>
          </a:ln>
        </p:spPr>
        <p:style>
          <a:lnRef idx="1">
            <a:schemeClr val="accent1"/>
          </a:lnRef>
          <a:fillRef idx="0">
            <a:schemeClr val="accent1"/>
          </a:fillRef>
          <a:effectRef idx="0">
            <a:schemeClr val="accent1"/>
          </a:effectRef>
          <a:fontRef idx="minor">
            <a:schemeClr val="tx1"/>
          </a:fontRef>
        </p:style>
      </p:cxnSp>
      <p:cxnSp>
        <p:nvCxnSpPr>
          <p:cNvPr id="26" name="Straight Connector 28"/>
          <p:cNvCxnSpPr>
            <a:stCxn id="23" idx="0"/>
            <a:endCxn id="22" idx="3"/>
          </p:cNvCxnSpPr>
          <p:nvPr/>
        </p:nvCxnSpPr>
        <p:spPr>
          <a:xfrm rot="16200000" flipV="1">
            <a:off x="1975936" y="2667333"/>
            <a:ext cx="1614132" cy="1663079"/>
          </a:xfrm>
          <a:prstGeom prst="bentConnector2">
            <a:avLst/>
          </a:prstGeom>
          <a:ln w="60325">
            <a:prstDash val="sysDash"/>
            <a:head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05770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847493" y="796323"/>
            <a:ext cx="8132213" cy="702288"/>
          </a:xfrm>
        </p:spPr>
        <p:txBody>
          <a:bodyPr>
            <a:noAutofit/>
          </a:bodyPr>
          <a:lstStyle/>
          <a:p>
            <a:r>
              <a:rPr lang="en-US" spc="0" dirty="0">
                <a:latin typeface="Calibri" panose="020F0502020204030204" pitchFamily="34" charset="0"/>
              </a:rPr>
              <a:t>Our Proposal</a:t>
            </a:r>
          </a:p>
        </p:txBody>
      </p:sp>
      <p:sp>
        <p:nvSpPr>
          <p:cNvPr id="6" name="Footer Placeholder 4"/>
          <p:cNvSpPr>
            <a:spLocks noGrp="1"/>
          </p:cNvSpPr>
          <p:nvPr>
            <p:ph type="ftr" sz="quarter" idx="11"/>
          </p:nvPr>
        </p:nvSpPr>
        <p:spPr>
          <a:xfrm>
            <a:off x="997209" y="6459785"/>
            <a:ext cx="6981941" cy="365125"/>
          </a:xfrm>
        </p:spPr>
        <p:txBody>
          <a:bodyPr/>
          <a:lstStyle/>
          <a:p>
            <a:r>
              <a:rPr lang="en-US" sz="1400" b="1" dirty="0"/>
              <a:t>Location-based Augmented Reality Game System for Coffee House</a:t>
            </a:r>
            <a:endParaRPr lang="en-US" sz="1400" dirty="0"/>
          </a:p>
        </p:txBody>
      </p:sp>
      <p:sp>
        <p:nvSpPr>
          <p:cNvPr id="5" name="Slide Number Placeholder 4"/>
          <p:cNvSpPr>
            <a:spLocks noGrp="1"/>
          </p:cNvSpPr>
          <p:nvPr>
            <p:ph type="sldNum" sz="quarter" idx="12"/>
          </p:nvPr>
        </p:nvSpPr>
        <p:spPr>
          <a:xfrm>
            <a:off x="8376461" y="6459787"/>
            <a:ext cx="1312025" cy="365125"/>
          </a:xfrm>
        </p:spPr>
        <p:txBody>
          <a:bodyPr/>
          <a:lstStyle/>
          <a:p>
            <a:fld id="{94F15CE6-6A5B-0444-B2C2-B6643EA227BE}" type="slidenum">
              <a:rPr lang="en-US" sz="1600"/>
              <a:pPr/>
              <a:t>29</a:t>
            </a:fld>
            <a:endParaRPr lang="en-US" sz="1600" dirty="0"/>
          </a:p>
        </p:txBody>
      </p:sp>
      <p:sp>
        <p:nvSpPr>
          <p:cNvPr id="7" name="TextBox 6"/>
          <p:cNvSpPr txBox="1"/>
          <p:nvPr/>
        </p:nvSpPr>
        <p:spPr>
          <a:xfrm>
            <a:off x="267629" y="1873405"/>
            <a:ext cx="8712077" cy="2554545"/>
          </a:xfrm>
          <a:prstGeom prst="rect">
            <a:avLst/>
          </a:prstGeom>
          <a:noFill/>
        </p:spPr>
        <p:txBody>
          <a:bodyPr wrap="square" rtlCol="0">
            <a:spAutoFit/>
          </a:bodyPr>
          <a:lstStyle/>
          <a:p>
            <a:pPr marL="457189" indent="-457189">
              <a:buAutoNum type="arabicPeriod"/>
            </a:pPr>
            <a:r>
              <a:rPr lang="en-US" sz="4000" b="1" dirty="0"/>
              <a:t>Manage </a:t>
            </a:r>
            <a:r>
              <a:rPr lang="en-US" sz="4000" b="1" dirty="0" smtClean="0"/>
              <a:t>campaign</a:t>
            </a:r>
          </a:p>
          <a:p>
            <a:pPr marL="457189" indent="-457189">
              <a:buAutoNum type="arabicPeriod"/>
            </a:pPr>
            <a:r>
              <a:rPr lang="en-US" sz="4000" b="1" dirty="0" smtClean="0"/>
              <a:t>Manage activity</a:t>
            </a:r>
          </a:p>
          <a:p>
            <a:pPr marL="457189" indent="-457189">
              <a:buAutoNum type="arabicPeriod"/>
            </a:pPr>
            <a:r>
              <a:rPr lang="en-US" sz="4000" b="1" dirty="0" smtClean="0"/>
              <a:t>Location check</a:t>
            </a:r>
          </a:p>
          <a:p>
            <a:pPr marL="457189" indent="-457189">
              <a:buAutoNum type="arabicPeriod"/>
            </a:pPr>
            <a:r>
              <a:rPr lang="en-US" sz="4000" b="1" dirty="0" smtClean="0">
                <a:solidFill>
                  <a:srgbClr val="FF0000"/>
                </a:solidFill>
              </a:rPr>
              <a:t>Play game</a:t>
            </a:r>
            <a:endParaRPr lang="en-US" sz="4000" b="1" dirty="0">
              <a:solidFill>
                <a:srgbClr val="FF0000"/>
              </a:solidFill>
            </a:endParaRPr>
          </a:p>
        </p:txBody>
      </p:sp>
    </p:spTree>
    <p:extLst>
      <p:ext uri="{BB962C8B-B14F-4D97-AF65-F5344CB8AC3E}">
        <p14:creationId xmlns:p14="http://schemas.microsoft.com/office/powerpoint/2010/main" val="271739202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ctrTitle"/>
          </p:nvPr>
        </p:nvSpPr>
        <p:spPr/>
        <p:txBody>
          <a:bodyPr>
            <a:noAutofit/>
          </a:bodyPr>
          <a:lstStyle/>
          <a:p>
            <a:r>
              <a:rPr lang="en-US" spc="0" dirty="0">
                <a:latin typeface="Calibri" panose="020F0502020204030204" pitchFamily="34" charset="0"/>
              </a:rPr>
              <a:t>Current situation</a:t>
            </a:r>
          </a:p>
        </p:txBody>
      </p:sp>
      <p:sp>
        <p:nvSpPr>
          <p:cNvPr id="2" name="Subtitle 1"/>
          <p:cNvSpPr>
            <a:spLocks noGrp="1"/>
          </p:cNvSpPr>
          <p:nvPr>
            <p:ph type="subTitle" idx="1"/>
          </p:nvPr>
        </p:nvSpPr>
        <p:spPr/>
        <p:txBody>
          <a:bodyPr/>
          <a:lstStyle/>
          <a:p>
            <a:endParaRPr lang="en-US"/>
          </a:p>
        </p:txBody>
      </p:sp>
      <p:sp>
        <p:nvSpPr>
          <p:cNvPr id="6" name="Footer Placeholder 4"/>
          <p:cNvSpPr>
            <a:spLocks noGrp="1"/>
          </p:cNvSpPr>
          <p:nvPr>
            <p:ph type="ftr" sz="quarter" idx="11"/>
          </p:nvPr>
        </p:nvSpPr>
        <p:spPr>
          <a:xfrm>
            <a:off x="1638164" y="6492875"/>
            <a:ext cx="5913391" cy="365125"/>
          </a:xfrm>
        </p:spPr>
        <p:txBody>
          <a:bodyPr/>
          <a:lstStyle/>
          <a:p>
            <a:r>
              <a:rPr lang="en-US" sz="1400" b="1" dirty="0"/>
              <a:t>Location-based Augmented Reality Game System for Coffee House</a:t>
            </a:r>
            <a:endParaRPr lang="en-US" sz="1400" dirty="0"/>
          </a:p>
        </p:txBody>
      </p:sp>
      <p:sp>
        <p:nvSpPr>
          <p:cNvPr id="5" name="Slide Number Placeholder 4"/>
          <p:cNvSpPr>
            <a:spLocks noGrp="1"/>
          </p:cNvSpPr>
          <p:nvPr>
            <p:ph type="sldNum" sz="quarter" idx="12"/>
          </p:nvPr>
        </p:nvSpPr>
        <p:spPr/>
        <p:txBody>
          <a:bodyPr/>
          <a:lstStyle/>
          <a:p>
            <a:fld id="{94F15CE6-6A5B-0444-B2C2-B6643EA227BE}" type="slidenum">
              <a:rPr lang="en-US" sz="1600"/>
              <a:pPr/>
              <a:t>3</a:t>
            </a:fld>
            <a:endParaRPr lang="en-US" sz="1600" dirty="0"/>
          </a:p>
        </p:txBody>
      </p:sp>
    </p:spTree>
    <p:extLst>
      <p:ext uri="{BB962C8B-B14F-4D97-AF65-F5344CB8AC3E}">
        <p14:creationId xmlns:p14="http://schemas.microsoft.com/office/powerpoint/2010/main" val="33576677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4"/>
          <p:cNvSpPr>
            <a:spLocks noGrp="1"/>
          </p:cNvSpPr>
          <p:nvPr>
            <p:ph type="ftr" sz="quarter" idx="11"/>
          </p:nvPr>
        </p:nvSpPr>
        <p:spPr>
          <a:xfrm>
            <a:off x="997209" y="6459785"/>
            <a:ext cx="6981941" cy="365125"/>
          </a:xfrm>
        </p:spPr>
        <p:txBody>
          <a:bodyPr/>
          <a:lstStyle/>
          <a:p>
            <a:r>
              <a:rPr lang="en-US" sz="1400" b="1" dirty="0"/>
              <a:t>Location-based Augmented Reality Game System for Coffee House</a:t>
            </a:r>
            <a:endParaRPr lang="en-US" sz="1400" dirty="0"/>
          </a:p>
        </p:txBody>
      </p:sp>
      <p:sp>
        <p:nvSpPr>
          <p:cNvPr id="5" name="Slide Number Placeholder 4"/>
          <p:cNvSpPr>
            <a:spLocks noGrp="1"/>
          </p:cNvSpPr>
          <p:nvPr>
            <p:ph type="sldNum" sz="quarter" idx="12"/>
          </p:nvPr>
        </p:nvSpPr>
        <p:spPr>
          <a:xfrm>
            <a:off x="8376461" y="6459787"/>
            <a:ext cx="1312025" cy="365125"/>
          </a:xfrm>
        </p:spPr>
        <p:txBody>
          <a:bodyPr/>
          <a:lstStyle/>
          <a:p>
            <a:fld id="{94F15CE6-6A5B-0444-B2C2-B6643EA227BE}" type="slidenum">
              <a:rPr lang="en-US" sz="1600"/>
              <a:pPr/>
              <a:t>30</a:t>
            </a:fld>
            <a:endParaRPr lang="en-US" sz="1600" dirty="0"/>
          </a:p>
        </p:txBody>
      </p:sp>
      <p:sp>
        <p:nvSpPr>
          <p:cNvPr id="13" name="Title 1"/>
          <p:cNvSpPr>
            <a:spLocks noGrp="1"/>
          </p:cNvSpPr>
          <p:nvPr>
            <p:ph type="title"/>
          </p:nvPr>
        </p:nvSpPr>
        <p:spPr>
          <a:xfrm>
            <a:off x="847493" y="796323"/>
            <a:ext cx="8132213" cy="702288"/>
          </a:xfrm>
        </p:spPr>
        <p:txBody>
          <a:bodyPr>
            <a:noAutofit/>
          </a:bodyPr>
          <a:lstStyle/>
          <a:p>
            <a:r>
              <a:rPr lang="en-US" spc="0" dirty="0">
                <a:latin typeface="Calibri" panose="020F0502020204030204" pitchFamily="34" charset="0"/>
              </a:rPr>
              <a:t>Our Proposal</a:t>
            </a:r>
          </a:p>
        </p:txBody>
      </p:sp>
      <p:sp>
        <p:nvSpPr>
          <p:cNvPr id="15" name="TextBox 14"/>
          <p:cNvSpPr txBox="1"/>
          <p:nvPr/>
        </p:nvSpPr>
        <p:spPr>
          <a:xfrm>
            <a:off x="384205" y="3031284"/>
            <a:ext cx="8595501" cy="769441"/>
          </a:xfrm>
          <a:prstGeom prst="rect">
            <a:avLst/>
          </a:prstGeom>
          <a:noFill/>
        </p:spPr>
        <p:txBody>
          <a:bodyPr wrap="square" rtlCol="0">
            <a:spAutoFit/>
          </a:bodyPr>
          <a:lstStyle/>
          <a:p>
            <a:pPr algn="ctr"/>
            <a:r>
              <a:rPr lang="en-US" sz="4400" b="1" dirty="0"/>
              <a:t>Virtual Reality &amp; Augmented Reality</a:t>
            </a:r>
          </a:p>
        </p:txBody>
      </p:sp>
      <p:sp>
        <p:nvSpPr>
          <p:cNvPr id="16" name="TextBox 15"/>
          <p:cNvSpPr txBox="1"/>
          <p:nvPr/>
        </p:nvSpPr>
        <p:spPr>
          <a:xfrm>
            <a:off x="5065590" y="939218"/>
            <a:ext cx="3966883" cy="523220"/>
          </a:xfrm>
          <a:prstGeom prst="rect">
            <a:avLst/>
          </a:prstGeom>
          <a:noFill/>
        </p:spPr>
        <p:txBody>
          <a:bodyPr wrap="square" rtlCol="0">
            <a:spAutoFit/>
          </a:bodyPr>
          <a:lstStyle/>
          <a:p>
            <a:pPr algn="r"/>
            <a:r>
              <a:rPr lang="en-US" sz="2800" b="1" dirty="0" smtClean="0"/>
              <a:t>Play game</a:t>
            </a:r>
            <a:endParaRPr lang="en-US" sz="2800" b="1" dirty="0"/>
          </a:p>
        </p:txBody>
      </p:sp>
    </p:spTree>
    <p:extLst>
      <p:ext uri="{BB962C8B-B14F-4D97-AF65-F5344CB8AC3E}">
        <p14:creationId xmlns:p14="http://schemas.microsoft.com/office/powerpoint/2010/main" val="175165825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4"/>
          <p:cNvSpPr>
            <a:spLocks noGrp="1"/>
          </p:cNvSpPr>
          <p:nvPr>
            <p:ph type="ftr" sz="quarter" idx="11"/>
          </p:nvPr>
        </p:nvSpPr>
        <p:spPr>
          <a:xfrm>
            <a:off x="997209" y="6459785"/>
            <a:ext cx="6981941" cy="365125"/>
          </a:xfrm>
        </p:spPr>
        <p:txBody>
          <a:bodyPr/>
          <a:lstStyle/>
          <a:p>
            <a:r>
              <a:rPr lang="en-US" sz="1400" b="1" dirty="0"/>
              <a:t>Location-based Augmented Reality Game System for Coffee House</a:t>
            </a:r>
            <a:endParaRPr lang="en-US" sz="1400" dirty="0"/>
          </a:p>
        </p:txBody>
      </p:sp>
      <p:sp>
        <p:nvSpPr>
          <p:cNvPr id="5" name="Slide Number Placeholder 4"/>
          <p:cNvSpPr>
            <a:spLocks noGrp="1"/>
          </p:cNvSpPr>
          <p:nvPr>
            <p:ph type="sldNum" sz="quarter" idx="12"/>
          </p:nvPr>
        </p:nvSpPr>
        <p:spPr>
          <a:xfrm>
            <a:off x="8376461" y="6459787"/>
            <a:ext cx="1312025" cy="365125"/>
          </a:xfrm>
        </p:spPr>
        <p:txBody>
          <a:bodyPr/>
          <a:lstStyle/>
          <a:p>
            <a:fld id="{94F15CE6-6A5B-0444-B2C2-B6643EA227BE}" type="slidenum">
              <a:rPr lang="en-US" sz="1600"/>
              <a:pPr/>
              <a:t>31</a:t>
            </a:fld>
            <a:endParaRPr lang="en-US" sz="1600" dirty="0"/>
          </a:p>
        </p:txBody>
      </p:sp>
      <p:sp>
        <p:nvSpPr>
          <p:cNvPr id="13" name="Title 1"/>
          <p:cNvSpPr>
            <a:spLocks noGrp="1"/>
          </p:cNvSpPr>
          <p:nvPr>
            <p:ph type="title"/>
          </p:nvPr>
        </p:nvSpPr>
        <p:spPr>
          <a:xfrm>
            <a:off x="847493" y="796323"/>
            <a:ext cx="8132213" cy="702288"/>
          </a:xfrm>
        </p:spPr>
        <p:txBody>
          <a:bodyPr>
            <a:noAutofit/>
          </a:bodyPr>
          <a:lstStyle/>
          <a:p>
            <a:r>
              <a:rPr lang="en-US" spc="0" dirty="0">
                <a:latin typeface="Calibri" panose="020F0502020204030204" pitchFamily="34" charset="0"/>
              </a:rPr>
              <a:t>Our Proposal</a:t>
            </a:r>
          </a:p>
        </p:txBody>
      </p:sp>
      <p:sp>
        <p:nvSpPr>
          <p:cNvPr id="14" name="TextBox 13"/>
          <p:cNvSpPr txBox="1"/>
          <p:nvPr/>
        </p:nvSpPr>
        <p:spPr>
          <a:xfrm>
            <a:off x="5065590" y="939218"/>
            <a:ext cx="3966883" cy="523220"/>
          </a:xfrm>
          <a:prstGeom prst="rect">
            <a:avLst/>
          </a:prstGeom>
          <a:noFill/>
        </p:spPr>
        <p:txBody>
          <a:bodyPr wrap="square" rtlCol="0">
            <a:spAutoFit/>
          </a:bodyPr>
          <a:lstStyle/>
          <a:p>
            <a:pPr algn="r"/>
            <a:r>
              <a:rPr lang="en-US" sz="2800" b="1" dirty="0" smtClean="0"/>
              <a:t>Play game</a:t>
            </a:r>
            <a:endParaRPr lang="en-US" sz="2800" b="1" dirty="0"/>
          </a:p>
        </p:txBody>
      </p:sp>
      <p:pic>
        <p:nvPicPr>
          <p:cNvPr id="7" name="Picture 2" descr="VR_HTC_Viv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398" y="1862255"/>
            <a:ext cx="7438488" cy="43843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593204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4"/>
          <p:cNvSpPr>
            <a:spLocks noGrp="1"/>
          </p:cNvSpPr>
          <p:nvPr>
            <p:ph type="ftr" sz="quarter" idx="11"/>
          </p:nvPr>
        </p:nvSpPr>
        <p:spPr>
          <a:xfrm>
            <a:off x="997209" y="6459785"/>
            <a:ext cx="6981941" cy="365125"/>
          </a:xfrm>
        </p:spPr>
        <p:txBody>
          <a:bodyPr/>
          <a:lstStyle/>
          <a:p>
            <a:r>
              <a:rPr lang="en-US" sz="1400" b="1" dirty="0"/>
              <a:t>Location-based Augmented Reality Game System for Coffee House</a:t>
            </a:r>
            <a:endParaRPr lang="en-US" sz="1400" dirty="0"/>
          </a:p>
        </p:txBody>
      </p:sp>
      <p:sp>
        <p:nvSpPr>
          <p:cNvPr id="5" name="Slide Number Placeholder 4"/>
          <p:cNvSpPr>
            <a:spLocks noGrp="1"/>
          </p:cNvSpPr>
          <p:nvPr>
            <p:ph type="sldNum" sz="quarter" idx="12"/>
          </p:nvPr>
        </p:nvSpPr>
        <p:spPr>
          <a:xfrm>
            <a:off x="8376461" y="6459787"/>
            <a:ext cx="1312025" cy="365125"/>
          </a:xfrm>
        </p:spPr>
        <p:txBody>
          <a:bodyPr/>
          <a:lstStyle/>
          <a:p>
            <a:fld id="{94F15CE6-6A5B-0444-B2C2-B6643EA227BE}" type="slidenum">
              <a:rPr lang="en-US" sz="1600"/>
              <a:pPr/>
              <a:t>32</a:t>
            </a:fld>
            <a:endParaRPr lang="en-US" sz="1600" dirty="0"/>
          </a:p>
        </p:txBody>
      </p:sp>
      <p:sp>
        <p:nvSpPr>
          <p:cNvPr id="13" name="Title 1"/>
          <p:cNvSpPr>
            <a:spLocks noGrp="1"/>
          </p:cNvSpPr>
          <p:nvPr>
            <p:ph type="title"/>
          </p:nvPr>
        </p:nvSpPr>
        <p:spPr>
          <a:xfrm>
            <a:off x="847493" y="796323"/>
            <a:ext cx="8132213" cy="702288"/>
          </a:xfrm>
        </p:spPr>
        <p:txBody>
          <a:bodyPr>
            <a:noAutofit/>
          </a:bodyPr>
          <a:lstStyle/>
          <a:p>
            <a:r>
              <a:rPr lang="en-US" spc="0" dirty="0">
                <a:latin typeface="Calibri" panose="020F0502020204030204" pitchFamily="34" charset="0"/>
              </a:rPr>
              <a:t>Our Proposal</a:t>
            </a:r>
          </a:p>
        </p:txBody>
      </p:sp>
      <p:pic>
        <p:nvPicPr>
          <p:cNvPr id="7" name="Picture 2" descr="Pokemon_Go_AR.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022095"/>
            <a:ext cx="9144000" cy="401071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5065590" y="939218"/>
            <a:ext cx="3966883" cy="523220"/>
          </a:xfrm>
          <a:prstGeom prst="rect">
            <a:avLst/>
          </a:prstGeom>
          <a:noFill/>
        </p:spPr>
        <p:txBody>
          <a:bodyPr wrap="square" rtlCol="0">
            <a:spAutoFit/>
          </a:bodyPr>
          <a:lstStyle/>
          <a:p>
            <a:pPr algn="r"/>
            <a:r>
              <a:rPr lang="en-US" sz="2800" b="1" dirty="0" smtClean="0"/>
              <a:t>Play game</a:t>
            </a:r>
            <a:endParaRPr lang="en-US" sz="2800" b="1" dirty="0"/>
          </a:p>
        </p:txBody>
      </p:sp>
    </p:spTree>
    <p:extLst>
      <p:ext uri="{BB962C8B-B14F-4D97-AF65-F5344CB8AC3E}">
        <p14:creationId xmlns:p14="http://schemas.microsoft.com/office/powerpoint/2010/main" val="37336583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4"/>
          <p:cNvSpPr>
            <a:spLocks noGrp="1"/>
          </p:cNvSpPr>
          <p:nvPr>
            <p:ph type="ftr" sz="quarter" idx="11"/>
          </p:nvPr>
        </p:nvSpPr>
        <p:spPr>
          <a:xfrm>
            <a:off x="997209" y="6459785"/>
            <a:ext cx="6981941" cy="365125"/>
          </a:xfrm>
        </p:spPr>
        <p:txBody>
          <a:bodyPr/>
          <a:lstStyle/>
          <a:p>
            <a:r>
              <a:rPr lang="en-US" sz="1400" b="1" dirty="0"/>
              <a:t>Location-based Augmented Reality Game System for Coffee House</a:t>
            </a:r>
            <a:endParaRPr lang="en-US" sz="1400" dirty="0"/>
          </a:p>
        </p:txBody>
      </p:sp>
      <p:sp>
        <p:nvSpPr>
          <p:cNvPr id="5" name="Slide Number Placeholder 4"/>
          <p:cNvSpPr>
            <a:spLocks noGrp="1"/>
          </p:cNvSpPr>
          <p:nvPr>
            <p:ph type="sldNum" sz="quarter" idx="12"/>
          </p:nvPr>
        </p:nvSpPr>
        <p:spPr>
          <a:xfrm>
            <a:off x="8376461" y="6459787"/>
            <a:ext cx="1312025" cy="365125"/>
          </a:xfrm>
        </p:spPr>
        <p:txBody>
          <a:bodyPr/>
          <a:lstStyle/>
          <a:p>
            <a:fld id="{94F15CE6-6A5B-0444-B2C2-B6643EA227BE}" type="slidenum">
              <a:rPr lang="en-US" sz="1600"/>
              <a:pPr/>
              <a:t>33</a:t>
            </a:fld>
            <a:endParaRPr lang="en-US" sz="1600" dirty="0"/>
          </a:p>
        </p:txBody>
      </p:sp>
      <p:sp>
        <p:nvSpPr>
          <p:cNvPr id="13" name="Title 1"/>
          <p:cNvSpPr>
            <a:spLocks noGrp="1"/>
          </p:cNvSpPr>
          <p:nvPr>
            <p:ph type="title"/>
          </p:nvPr>
        </p:nvSpPr>
        <p:spPr>
          <a:xfrm>
            <a:off x="847493" y="796323"/>
            <a:ext cx="8132213" cy="702288"/>
          </a:xfrm>
        </p:spPr>
        <p:txBody>
          <a:bodyPr>
            <a:noAutofit/>
          </a:bodyPr>
          <a:lstStyle/>
          <a:p>
            <a:r>
              <a:rPr lang="en-US" spc="0" dirty="0">
                <a:latin typeface="Calibri" panose="020F0502020204030204" pitchFamily="34" charset="0"/>
              </a:rPr>
              <a:t>Our Proposal</a:t>
            </a:r>
          </a:p>
        </p:txBody>
      </p:sp>
      <p:sp>
        <p:nvSpPr>
          <p:cNvPr id="8" name="TextBox 7"/>
          <p:cNvSpPr txBox="1"/>
          <p:nvPr/>
        </p:nvSpPr>
        <p:spPr>
          <a:xfrm>
            <a:off x="5065590" y="939218"/>
            <a:ext cx="3966883" cy="523220"/>
          </a:xfrm>
          <a:prstGeom prst="rect">
            <a:avLst/>
          </a:prstGeom>
          <a:noFill/>
        </p:spPr>
        <p:txBody>
          <a:bodyPr wrap="square" rtlCol="0">
            <a:spAutoFit/>
          </a:bodyPr>
          <a:lstStyle/>
          <a:p>
            <a:pPr algn="r"/>
            <a:r>
              <a:rPr lang="en-US" sz="2800" b="1" dirty="0" smtClean="0"/>
              <a:t>Play game</a:t>
            </a:r>
            <a:endParaRPr lang="en-US" sz="2800" b="1" dirty="0"/>
          </a:p>
        </p:txBody>
      </p:sp>
      <p:sp>
        <p:nvSpPr>
          <p:cNvPr id="10" name="TextBox 9"/>
          <p:cNvSpPr txBox="1"/>
          <p:nvPr/>
        </p:nvSpPr>
        <p:spPr>
          <a:xfrm>
            <a:off x="189571" y="2476095"/>
            <a:ext cx="8842917" cy="2123658"/>
          </a:xfrm>
          <a:prstGeom prst="rect">
            <a:avLst/>
          </a:prstGeom>
          <a:noFill/>
        </p:spPr>
        <p:txBody>
          <a:bodyPr wrap="square" rtlCol="0">
            <a:spAutoFit/>
          </a:bodyPr>
          <a:lstStyle/>
          <a:p>
            <a:pPr algn="just"/>
            <a:r>
              <a:rPr lang="en-US" sz="4400" b="1" dirty="0"/>
              <a:t>Pattern: </a:t>
            </a:r>
            <a:r>
              <a:rPr lang="en-US" sz="4400" dirty="0"/>
              <a:t>a real-world object that user interacts with them through mobile app and play game</a:t>
            </a:r>
          </a:p>
        </p:txBody>
      </p:sp>
    </p:spTree>
    <p:extLst>
      <p:ext uri="{BB962C8B-B14F-4D97-AF65-F5344CB8AC3E}">
        <p14:creationId xmlns:p14="http://schemas.microsoft.com/office/powerpoint/2010/main" val="175653840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4"/>
          <p:cNvSpPr>
            <a:spLocks noGrp="1"/>
          </p:cNvSpPr>
          <p:nvPr>
            <p:ph type="ftr" sz="quarter" idx="11"/>
          </p:nvPr>
        </p:nvSpPr>
        <p:spPr>
          <a:xfrm>
            <a:off x="997209" y="6459785"/>
            <a:ext cx="6981941" cy="365125"/>
          </a:xfrm>
        </p:spPr>
        <p:txBody>
          <a:bodyPr/>
          <a:lstStyle/>
          <a:p>
            <a:r>
              <a:rPr lang="en-US" sz="1400" b="1" dirty="0"/>
              <a:t>Location-based Augmented Reality Game System for Coffee House</a:t>
            </a:r>
            <a:endParaRPr lang="en-US" sz="1400" dirty="0"/>
          </a:p>
        </p:txBody>
      </p:sp>
      <p:sp>
        <p:nvSpPr>
          <p:cNvPr id="5" name="Slide Number Placeholder 4"/>
          <p:cNvSpPr>
            <a:spLocks noGrp="1"/>
          </p:cNvSpPr>
          <p:nvPr>
            <p:ph type="sldNum" sz="quarter" idx="12"/>
          </p:nvPr>
        </p:nvSpPr>
        <p:spPr>
          <a:xfrm>
            <a:off x="8376461" y="6459787"/>
            <a:ext cx="1312025" cy="365125"/>
          </a:xfrm>
        </p:spPr>
        <p:txBody>
          <a:bodyPr/>
          <a:lstStyle/>
          <a:p>
            <a:fld id="{94F15CE6-6A5B-0444-B2C2-B6643EA227BE}" type="slidenum">
              <a:rPr lang="en-US" sz="1600"/>
              <a:pPr/>
              <a:t>34</a:t>
            </a:fld>
            <a:endParaRPr lang="en-US" sz="1600" dirty="0"/>
          </a:p>
        </p:txBody>
      </p:sp>
      <p:sp>
        <p:nvSpPr>
          <p:cNvPr id="13" name="Title 1"/>
          <p:cNvSpPr>
            <a:spLocks noGrp="1"/>
          </p:cNvSpPr>
          <p:nvPr>
            <p:ph type="title"/>
          </p:nvPr>
        </p:nvSpPr>
        <p:spPr>
          <a:xfrm>
            <a:off x="847493" y="796323"/>
            <a:ext cx="8132213" cy="702288"/>
          </a:xfrm>
        </p:spPr>
        <p:txBody>
          <a:bodyPr>
            <a:noAutofit/>
          </a:bodyPr>
          <a:lstStyle/>
          <a:p>
            <a:r>
              <a:rPr lang="en-US" spc="0" dirty="0">
                <a:latin typeface="Calibri" panose="020F0502020204030204" pitchFamily="34" charset="0"/>
              </a:rPr>
              <a:t>Our Proposal</a:t>
            </a:r>
          </a:p>
        </p:txBody>
      </p:sp>
      <p:sp>
        <p:nvSpPr>
          <p:cNvPr id="8" name="TextBox 7"/>
          <p:cNvSpPr txBox="1"/>
          <p:nvPr/>
        </p:nvSpPr>
        <p:spPr>
          <a:xfrm>
            <a:off x="5065590" y="939218"/>
            <a:ext cx="3966883" cy="523220"/>
          </a:xfrm>
          <a:prstGeom prst="rect">
            <a:avLst/>
          </a:prstGeom>
          <a:noFill/>
        </p:spPr>
        <p:txBody>
          <a:bodyPr wrap="square" rtlCol="0">
            <a:spAutoFit/>
          </a:bodyPr>
          <a:lstStyle/>
          <a:p>
            <a:pPr algn="r"/>
            <a:r>
              <a:rPr lang="en-US" sz="2800" b="1" dirty="0" smtClean="0"/>
              <a:t>Play game</a:t>
            </a:r>
            <a:endParaRPr lang="en-US" sz="2800" b="1" dirty="0"/>
          </a:p>
        </p:txBody>
      </p:sp>
      <p:pic>
        <p:nvPicPr>
          <p:cNvPr id="2" name="Picture 1"/>
          <p:cNvPicPr>
            <a:picLocks noChangeAspect="1"/>
          </p:cNvPicPr>
          <p:nvPr/>
        </p:nvPicPr>
        <p:blipFill>
          <a:blip r:embed="rId3"/>
          <a:stretch>
            <a:fillRect/>
          </a:stretch>
        </p:blipFill>
        <p:spPr>
          <a:xfrm>
            <a:off x="106679" y="1913247"/>
            <a:ext cx="8873027" cy="3550851"/>
          </a:xfrm>
          <a:prstGeom prst="rect">
            <a:avLst/>
          </a:prstGeom>
        </p:spPr>
      </p:pic>
    </p:spTree>
    <p:extLst>
      <p:ext uri="{BB962C8B-B14F-4D97-AF65-F5344CB8AC3E}">
        <p14:creationId xmlns:p14="http://schemas.microsoft.com/office/powerpoint/2010/main" val="119076915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4"/>
          <p:cNvSpPr>
            <a:spLocks noGrp="1"/>
          </p:cNvSpPr>
          <p:nvPr>
            <p:ph type="ftr" sz="quarter" idx="11"/>
          </p:nvPr>
        </p:nvSpPr>
        <p:spPr>
          <a:xfrm>
            <a:off x="997209" y="6459785"/>
            <a:ext cx="6981941" cy="365125"/>
          </a:xfrm>
        </p:spPr>
        <p:txBody>
          <a:bodyPr/>
          <a:lstStyle/>
          <a:p>
            <a:r>
              <a:rPr lang="en-US" sz="1400" b="1" dirty="0"/>
              <a:t>Location-based Augmented Reality Game System for Coffee House</a:t>
            </a:r>
            <a:endParaRPr lang="en-US" sz="1400" dirty="0"/>
          </a:p>
        </p:txBody>
      </p:sp>
      <p:sp>
        <p:nvSpPr>
          <p:cNvPr id="5" name="Slide Number Placeholder 4"/>
          <p:cNvSpPr>
            <a:spLocks noGrp="1"/>
          </p:cNvSpPr>
          <p:nvPr>
            <p:ph type="sldNum" sz="quarter" idx="12"/>
          </p:nvPr>
        </p:nvSpPr>
        <p:spPr>
          <a:xfrm>
            <a:off x="8376461" y="6459787"/>
            <a:ext cx="1312025" cy="365125"/>
          </a:xfrm>
        </p:spPr>
        <p:txBody>
          <a:bodyPr/>
          <a:lstStyle/>
          <a:p>
            <a:fld id="{94F15CE6-6A5B-0444-B2C2-B6643EA227BE}" type="slidenum">
              <a:rPr lang="en-US" sz="1600"/>
              <a:pPr/>
              <a:t>35</a:t>
            </a:fld>
            <a:endParaRPr lang="en-US" sz="1600" dirty="0"/>
          </a:p>
        </p:txBody>
      </p:sp>
      <p:sp>
        <p:nvSpPr>
          <p:cNvPr id="13" name="Title 1"/>
          <p:cNvSpPr>
            <a:spLocks noGrp="1"/>
          </p:cNvSpPr>
          <p:nvPr>
            <p:ph type="title"/>
          </p:nvPr>
        </p:nvSpPr>
        <p:spPr>
          <a:xfrm>
            <a:off x="847493" y="796323"/>
            <a:ext cx="8132213" cy="702288"/>
          </a:xfrm>
        </p:spPr>
        <p:txBody>
          <a:bodyPr>
            <a:noAutofit/>
          </a:bodyPr>
          <a:lstStyle/>
          <a:p>
            <a:r>
              <a:rPr lang="en-US" spc="0" dirty="0">
                <a:latin typeface="Calibri" panose="020F0502020204030204" pitchFamily="34" charset="0"/>
              </a:rPr>
              <a:t>Our Proposal</a:t>
            </a:r>
          </a:p>
        </p:txBody>
      </p:sp>
      <p:sp>
        <p:nvSpPr>
          <p:cNvPr id="8" name="TextBox 7"/>
          <p:cNvSpPr txBox="1"/>
          <p:nvPr/>
        </p:nvSpPr>
        <p:spPr>
          <a:xfrm>
            <a:off x="5065590" y="939218"/>
            <a:ext cx="3966883" cy="523220"/>
          </a:xfrm>
          <a:prstGeom prst="rect">
            <a:avLst/>
          </a:prstGeom>
          <a:noFill/>
        </p:spPr>
        <p:txBody>
          <a:bodyPr wrap="square" rtlCol="0">
            <a:spAutoFit/>
          </a:bodyPr>
          <a:lstStyle/>
          <a:p>
            <a:pPr algn="r"/>
            <a:r>
              <a:rPr lang="en-US" sz="2800" b="1" dirty="0" smtClean="0"/>
              <a:t>Play game</a:t>
            </a:r>
            <a:endParaRPr lang="en-US" sz="2800" b="1" dirty="0"/>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9110" y="1763744"/>
            <a:ext cx="6669045" cy="4464995"/>
          </a:xfrm>
          <a:prstGeom prst="rect">
            <a:avLst/>
          </a:prstGeom>
        </p:spPr>
      </p:pic>
    </p:spTree>
    <p:extLst>
      <p:ext uri="{BB962C8B-B14F-4D97-AF65-F5344CB8AC3E}">
        <p14:creationId xmlns:p14="http://schemas.microsoft.com/office/powerpoint/2010/main" val="152057864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847493" y="796323"/>
            <a:ext cx="8132213" cy="702288"/>
          </a:xfrm>
        </p:spPr>
        <p:txBody>
          <a:bodyPr>
            <a:noAutofit/>
          </a:bodyPr>
          <a:lstStyle/>
          <a:p>
            <a:r>
              <a:rPr lang="en-US" spc="0" dirty="0">
                <a:latin typeface="Calibri" panose="020F0502020204030204" pitchFamily="34" charset="0"/>
              </a:rPr>
              <a:t>Our Proposal</a:t>
            </a:r>
          </a:p>
        </p:txBody>
      </p:sp>
      <p:sp>
        <p:nvSpPr>
          <p:cNvPr id="6" name="Footer Placeholder 4"/>
          <p:cNvSpPr>
            <a:spLocks noGrp="1"/>
          </p:cNvSpPr>
          <p:nvPr>
            <p:ph type="ftr" sz="quarter" idx="11"/>
          </p:nvPr>
        </p:nvSpPr>
        <p:spPr>
          <a:xfrm>
            <a:off x="997209" y="6459785"/>
            <a:ext cx="6981941" cy="365125"/>
          </a:xfrm>
        </p:spPr>
        <p:txBody>
          <a:bodyPr/>
          <a:lstStyle/>
          <a:p>
            <a:r>
              <a:rPr lang="en-US" sz="1400" b="1" dirty="0"/>
              <a:t>Location-based Augmented Reality Game System for Coffee House</a:t>
            </a:r>
            <a:endParaRPr lang="en-US" sz="1400" dirty="0"/>
          </a:p>
        </p:txBody>
      </p:sp>
      <p:sp>
        <p:nvSpPr>
          <p:cNvPr id="5" name="Slide Number Placeholder 4"/>
          <p:cNvSpPr>
            <a:spLocks noGrp="1"/>
          </p:cNvSpPr>
          <p:nvPr>
            <p:ph type="sldNum" sz="quarter" idx="12"/>
          </p:nvPr>
        </p:nvSpPr>
        <p:spPr>
          <a:xfrm>
            <a:off x="8376461" y="6459787"/>
            <a:ext cx="1312025" cy="365125"/>
          </a:xfrm>
        </p:spPr>
        <p:txBody>
          <a:bodyPr/>
          <a:lstStyle/>
          <a:p>
            <a:fld id="{94F15CE6-6A5B-0444-B2C2-B6643EA227BE}" type="slidenum">
              <a:rPr lang="en-US" sz="1600"/>
              <a:pPr/>
              <a:t>36</a:t>
            </a:fld>
            <a:endParaRPr lang="en-US" sz="1600" dirty="0"/>
          </a:p>
        </p:txBody>
      </p:sp>
      <p:sp>
        <p:nvSpPr>
          <p:cNvPr id="7" name="TextBox 6"/>
          <p:cNvSpPr txBox="1"/>
          <p:nvPr/>
        </p:nvSpPr>
        <p:spPr>
          <a:xfrm>
            <a:off x="267629" y="1873405"/>
            <a:ext cx="8712077" cy="3170099"/>
          </a:xfrm>
          <a:prstGeom prst="rect">
            <a:avLst/>
          </a:prstGeom>
          <a:noFill/>
        </p:spPr>
        <p:txBody>
          <a:bodyPr wrap="square" rtlCol="0">
            <a:spAutoFit/>
          </a:bodyPr>
          <a:lstStyle/>
          <a:p>
            <a:pPr marL="457189" indent="-457189">
              <a:buAutoNum type="arabicPeriod"/>
            </a:pPr>
            <a:r>
              <a:rPr lang="en-US" sz="4000" b="1" dirty="0"/>
              <a:t>Manage </a:t>
            </a:r>
            <a:r>
              <a:rPr lang="en-US" sz="4000" b="1" dirty="0" smtClean="0"/>
              <a:t>campaign</a:t>
            </a:r>
          </a:p>
          <a:p>
            <a:pPr marL="457189" indent="-457189">
              <a:buAutoNum type="arabicPeriod"/>
            </a:pPr>
            <a:r>
              <a:rPr lang="en-US" sz="4000" b="1" dirty="0" smtClean="0"/>
              <a:t>Manage activity</a:t>
            </a:r>
          </a:p>
          <a:p>
            <a:pPr marL="457189" indent="-457189">
              <a:buAutoNum type="arabicPeriod"/>
            </a:pPr>
            <a:r>
              <a:rPr lang="en-US" sz="4000" b="1" dirty="0" smtClean="0"/>
              <a:t>Location check</a:t>
            </a:r>
          </a:p>
          <a:p>
            <a:pPr marL="457189" indent="-457189">
              <a:buAutoNum type="arabicPeriod"/>
            </a:pPr>
            <a:r>
              <a:rPr lang="en-US" sz="4000" b="1" dirty="0" smtClean="0"/>
              <a:t>Play game</a:t>
            </a:r>
          </a:p>
          <a:p>
            <a:pPr marL="457189" indent="-457189">
              <a:buAutoNum type="arabicPeriod"/>
            </a:pPr>
            <a:r>
              <a:rPr lang="en-US" sz="4000" b="1" dirty="0" smtClean="0">
                <a:solidFill>
                  <a:srgbClr val="FF0000"/>
                </a:solidFill>
              </a:rPr>
              <a:t>Claim gift</a:t>
            </a:r>
            <a:endParaRPr lang="en-US" sz="4000" b="1" dirty="0">
              <a:solidFill>
                <a:srgbClr val="FF0000"/>
              </a:solidFill>
            </a:endParaRPr>
          </a:p>
        </p:txBody>
      </p:sp>
    </p:spTree>
    <p:extLst>
      <p:ext uri="{BB962C8B-B14F-4D97-AF65-F5344CB8AC3E}">
        <p14:creationId xmlns:p14="http://schemas.microsoft.com/office/powerpoint/2010/main" val="186195562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847493" y="796323"/>
            <a:ext cx="8132213" cy="702288"/>
          </a:xfrm>
        </p:spPr>
        <p:txBody>
          <a:bodyPr>
            <a:noAutofit/>
          </a:bodyPr>
          <a:lstStyle/>
          <a:p>
            <a:r>
              <a:rPr lang="en-US" spc="0" dirty="0">
                <a:latin typeface="Calibri" panose="020F0502020204030204" pitchFamily="34" charset="0"/>
              </a:rPr>
              <a:t>Our Proposal</a:t>
            </a:r>
          </a:p>
        </p:txBody>
      </p:sp>
      <p:sp>
        <p:nvSpPr>
          <p:cNvPr id="6" name="Footer Placeholder 4"/>
          <p:cNvSpPr>
            <a:spLocks noGrp="1"/>
          </p:cNvSpPr>
          <p:nvPr>
            <p:ph type="ftr" sz="quarter" idx="11"/>
          </p:nvPr>
        </p:nvSpPr>
        <p:spPr>
          <a:xfrm>
            <a:off x="997209" y="6459785"/>
            <a:ext cx="6981941" cy="365125"/>
          </a:xfrm>
        </p:spPr>
        <p:txBody>
          <a:bodyPr/>
          <a:lstStyle/>
          <a:p>
            <a:r>
              <a:rPr lang="en-US" sz="1400" b="1" dirty="0"/>
              <a:t>Location-based Augmented Reality Game System for Coffee House</a:t>
            </a:r>
            <a:endParaRPr lang="en-US" sz="1400" dirty="0"/>
          </a:p>
        </p:txBody>
      </p:sp>
      <p:sp>
        <p:nvSpPr>
          <p:cNvPr id="5" name="Slide Number Placeholder 4"/>
          <p:cNvSpPr>
            <a:spLocks noGrp="1"/>
          </p:cNvSpPr>
          <p:nvPr>
            <p:ph type="sldNum" sz="quarter" idx="12"/>
          </p:nvPr>
        </p:nvSpPr>
        <p:spPr>
          <a:xfrm>
            <a:off x="8376461" y="6459787"/>
            <a:ext cx="1312025" cy="365125"/>
          </a:xfrm>
        </p:spPr>
        <p:txBody>
          <a:bodyPr/>
          <a:lstStyle/>
          <a:p>
            <a:fld id="{94F15CE6-6A5B-0444-B2C2-B6643EA227BE}" type="slidenum">
              <a:rPr lang="en-US" sz="1600"/>
              <a:pPr/>
              <a:t>37</a:t>
            </a:fld>
            <a:endParaRPr lang="en-US" sz="1600" dirty="0"/>
          </a:p>
        </p:txBody>
      </p:sp>
      <p:sp>
        <p:nvSpPr>
          <p:cNvPr id="9" name="TextBox 8"/>
          <p:cNvSpPr txBox="1"/>
          <p:nvPr/>
        </p:nvSpPr>
        <p:spPr>
          <a:xfrm>
            <a:off x="5065590" y="939218"/>
            <a:ext cx="3966883" cy="523220"/>
          </a:xfrm>
          <a:prstGeom prst="rect">
            <a:avLst/>
          </a:prstGeom>
          <a:noFill/>
        </p:spPr>
        <p:txBody>
          <a:bodyPr wrap="square" rtlCol="0">
            <a:spAutoFit/>
          </a:bodyPr>
          <a:lstStyle/>
          <a:p>
            <a:pPr algn="r"/>
            <a:r>
              <a:rPr lang="en-US" sz="2800" b="1" dirty="0" smtClean="0"/>
              <a:t>Claim gift</a:t>
            </a:r>
            <a:endParaRPr lang="en-US" sz="2800" b="1" dirty="0"/>
          </a:p>
        </p:txBody>
      </p:sp>
      <p:sp>
        <p:nvSpPr>
          <p:cNvPr id="10" name="TextBox 9"/>
          <p:cNvSpPr txBox="1"/>
          <p:nvPr/>
        </p:nvSpPr>
        <p:spPr>
          <a:xfrm>
            <a:off x="228778" y="4662954"/>
            <a:ext cx="1717046" cy="769441"/>
          </a:xfrm>
          <a:prstGeom prst="rect">
            <a:avLst/>
          </a:prstGeom>
          <a:noFill/>
        </p:spPr>
        <p:txBody>
          <a:bodyPr wrap="square" rtlCol="0">
            <a:spAutoFit/>
          </a:bodyPr>
          <a:lstStyle/>
          <a:p>
            <a:pPr algn="ctr"/>
            <a:r>
              <a:rPr lang="en-US" sz="4400" b="1" dirty="0" smtClean="0"/>
              <a:t>User</a:t>
            </a:r>
            <a:endParaRPr lang="en-US" sz="4400" dirty="0"/>
          </a:p>
        </p:txBody>
      </p:sp>
      <p:pic>
        <p:nvPicPr>
          <p:cNvPr id="22" name="Picture 4"/>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3937" y="2532078"/>
            <a:ext cx="2272205" cy="22722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794992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847493" y="796323"/>
            <a:ext cx="8132213" cy="702288"/>
          </a:xfrm>
        </p:spPr>
        <p:txBody>
          <a:bodyPr>
            <a:noAutofit/>
          </a:bodyPr>
          <a:lstStyle/>
          <a:p>
            <a:r>
              <a:rPr lang="en-US" spc="0" dirty="0">
                <a:latin typeface="Calibri" panose="020F0502020204030204" pitchFamily="34" charset="0"/>
              </a:rPr>
              <a:t>Our Proposal</a:t>
            </a:r>
          </a:p>
        </p:txBody>
      </p:sp>
      <p:sp>
        <p:nvSpPr>
          <p:cNvPr id="6" name="Footer Placeholder 4"/>
          <p:cNvSpPr>
            <a:spLocks noGrp="1"/>
          </p:cNvSpPr>
          <p:nvPr>
            <p:ph type="ftr" sz="quarter" idx="11"/>
          </p:nvPr>
        </p:nvSpPr>
        <p:spPr>
          <a:xfrm>
            <a:off x="997209" y="6459785"/>
            <a:ext cx="6981941" cy="365125"/>
          </a:xfrm>
        </p:spPr>
        <p:txBody>
          <a:bodyPr/>
          <a:lstStyle/>
          <a:p>
            <a:r>
              <a:rPr lang="en-US" sz="1400" b="1" dirty="0"/>
              <a:t>Location-based Augmented Reality Game System for Coffee House</a:t>
            </a:r>
            <a:endParaRPr lang="en-US" sz="1400" dirty="0"/>
          </a:p>
        </p:txBody>
      </p:sp>
      <p:sp>
        <p:nvSpPr>
          <p:cNvPr id="5" name="Slide Number Placeholder 4"/>
          <p:cNvSpPr>
            <a:spLocks noGrp="1"/>
          </p:cNvSpPr>
          <p:nvPr>
            <p:ph type="sldNum" sz="quarter" idx="12"/>
          </p:nvPr>
        </p:nvSpPr>
        <p:spPr>
          <a:xfrm>
            <a:off x="8376461" y="6459787"/>
            <a:ext cx="1312025" cy="365125"/>
          </a:xfrm>
        </p:spPr>
        <p:txBody>
          <a:bodyPr/>
          <a:lstStyle/>
          <a:p>
            <a:fld id="{94F15CE6-6A5B-0444-B2C2-B6643EA227BE}" type="slidenum">
              <a:rPr lang="en-US" sz="1600"/>
              <a:pPr/>
              <a:t>38</a:t>
            </a:fld>
            <a:endParaRPr lang="en-US" sz="1600" dirty="0"/>
          </a:p>
        </p:txBody>
      </p:sp>
      <p:sp>
        <p:nvSpPr>
          <p:cNvPr id="9" name="TextBox 8"/>
          <p:cNvSpPr txBox="1"/>
          <p:nvPr/>
        </p:nvSpPr>
        <p:spPr>
          <a:xfrm>
            <a:off x="5065590" y="939218"/>
            <a:ext cx="3966883" cy="523220"/>
          </a:xfrm>
          <a:prstGeom prst="rect">
            <a:avLst/>
          </a:prstGeom>
          <a:noFill/>
        </p:spPr>
        <p:txBody>
          <a:bodyPr wrap="square" rtlCol="0">
            <a:spAutoFit/>
          </a:bodyPr>
          <a:lstStyle/>
          <a:p>
            <a:pPr algn="r"/>
            <a:r>
              <a:rPr lang="en-US" sz="2800" b="1" dirty="0" smtClean="0"/>
              <a:t>Claim gift</a:t>
            </a:r>
            <a:endParaRPr lang="en-US" sz="2800" b="1" dirty="0"/>
          </a:p>
        </p:txBody>
      </p:sp>
      <p:sp>
        <p:nvSpPr>
          <p:cNvPr id="10" name="TextBox 9"/>
          <p:cNvSpPr txBox="1"/>
          <p:nvPr/>
        </p:nvSpPr>
        <p:spPr>
          <a:xfrm>
            <a:off x="228778" y="4662954"/>
            <a:ext cx="1717046" cy="769441"/>
          </a:xfrm>
          <a:prstGeom prst="rect">
            <a:avLst/>
          </a:prstGeom>
          <a:noFill/>
        </p:spPr>
        <p:txBody>
          <a:bodyPr wrap="square" rtlCol="0">
            <a:spAutoFit/>
          </a:bodyPr>
          <a:lstStyle/>
          <a:p>
            <a:pPr algn="ctr"/>
            <a:r>
              <a:rPr lang="en-US" sz="4400" b="1" dirty="0" smtClean="0"/>
              <a:t>User</a:t>
            </a:r>
            <a:endParaRPr lang="en-US" sz="4400" dirty="0"/>
          </a:p>
        </p:txBody>
      </p:sp>
      <p:pic>
        <p:nvPicPr>
          <p:cNvPr id="11" name="Picture 2" descr="Image result for list ic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92902" y="1806939"/>
            <a:ext cx="1453177" cy="1453177"/>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Straight Arrow Connector 20"/>
          <p:cNvCxnSpPr>
            <a:endCxn id="11" idx="1"/>
          </p:cNvCxnSpPr>
          <p:nvPr/>
        </p:nvCxnSpPr>
        <p:spPr>
          <a:xfrm flipV="1">
            <a:off x="1945824" y="2533528"/>
            <a:ext cx="647078" cy="1059817"/>
          </a:xfrm>
          <a:prstGeom prst="bentConnector3">
            <a:avLst>
              <a:gd name="adj1" fmla="val 50000"/>
            </a:avLst>
          </a:prstGeom>
          <a:ln w="60325">
            <a:tailEnd type="triangle"/>
          </a:ln>
        </p:spPr>
        <p:style>
          <a:lnRef idx="1">
            <a:schemeClr val="accent1"/>
          </a:lnRef>
          <a:fillRef idx="0">
            <a:schemeClr val="accent1"/>
          </a:fillRef>
          <a:effectRef idx="0">
            <a:schemeClr val="accent1"/>
          </a:effectRef>
          <a:fontRef idx="minor">
            <a:schemeClr val="tx1"/>
          </a:fontRef>
        </p:style>
      </p:cxnSp>
      <p:pic>
        <p:nvPicPr>
          <p:cNvPr id="22" name="Picture 4"/>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53937" y="2532078"/>
            <a:ext cx="2272205" cy="22722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487669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847493" y="796323"/>
            <a:ext cx="8132213" cy="702288"/>
          </a:xfrm>
        </p:spPr>
        <p:txBody>
          <a:bodyPr>
            <a:noAutofit/>
          </a:bodyPr>
          <a:lstStyle/>
          <a:p>
            <a:r>
              <a:rPr lang="en-US" spc="0" dirty="0">
                <a:latin typeface="Calibri" panose="020F0502020204030204" pitchFamily="34" charset="0"/>
              </a:rPr>
              <a:t>Our Proposal</a:t>
            </a:r>
          </a:p>
        </p:txBody>
      </p:sp>
      <p:sp>
        <p:nvSpPr>
          <p:cNvPr id="6" name="Footer Placeholder 4"/>
          <p:cNvSpPr>
            <a:spLocks noGrp="1"/>
          </p:cNvSpPr>
          <p:nvPr>
            <p:ph type="ftr" sz="quarter" idx="11"/>
          </p:nvPr>
        </p:nvSpPr>
        <p:spPr>
          <a:xfrm>
            <a:off x="997209" y="6459785"/>
            <a:ext cx="6981941" cy="365125"/>
          </a:xfrm>
        </p:spPr>
        <p:txBody>
          <a:bodyPr/>
          <a:lstStyle/>
          <a:p>
            <a:r>
              <a:rPr lang="en-US" sz="1400" b="1" dirty="0"/>
              <a:t>Location-based Augmented Reality Game System for Coffee House</a:t>
            </a:r>
            <a:endParaRPr lang="en-US" sz="1400" dirty="0"/>
          </a:p>
        </p:txBody>
      </p:sp>
      <p:sp>
        <p:nvSpPr>
          <p:cNvPr id="5" name="Slide Number Placeholder 4"/>
          <p:cNvSpPr>
            <a:spLocks noGrp="1"/>
          </p:cNvSpPr>
          <p:nvPr>
            <p:ph type="sldNum" sz="quarter" idx="12"/>
          </p:nvPr>
        </p:nvSpPr>
        <p:spPr>
          <a:xfrm>
            <a:off x="8376461" y="6459787"/>
            <a:ext cx="1312025" cy="365125"/>
          </a:xfrm>
        </p:spPr>
        <p:txBody>
          <a:bodyPr/>
          <a:lstStyle/>
          <a:p>
            <a:fld id="{94F15CE6-6A5B-0444-B2C2-B6643EA227BE}" type="slidenum">
              <a:rPr lang="en-US" sz="1600"/>
              <a:pPr/>
              <a:t>39</a:t>
            </a:fld>
            <a:endParaRPr lang="en-US" sz="1600" dirty="0"/>
          </a:p>
        </p:txBody>
      </p:sp>
      <p:sp>
        <p:nvSpPr>
          <p:cNvPr id="9" name="TextBox 8"/>
          <p:cNvSpPr txBox="1"/>
          <p:nvPr/>
        </p:nvSpPr>
        <p:spPr>
          <a:xfrm>
            <a:off x="5065590" y="939218"/>
            <a:ext cx="3966883" cy="523220"/>
          </a:xfrm>
          <a:prstGeom prst="rect">
            <a:avLst/>
          </a:prstGeom>
          <a:noFill/>
        </p:spPr>
        <p:txBody>
          <a:bodyPr wrap="square" rtlCol="0">
            <a:spAutoFit/>
          </a:bodyPr>
          <a:lstStyle/>
          <a:p>
            <a:pPr algn="r"/>
            <a:r>
              <a:rPr lang="en-US" sz="2800" b="1" dirty="0" smtClean="0"/>
              <a:t>Claim gift</a:t>
            </a:r>
            <a:endParaRPr lang="en-US" sz="2800" b="1" dirty="0"/>
          </a:p>
        </p:txBody>
      </p:sp>
      <p:sp>
        <p:nvSpPr>
          <p:cNvPr id="10" name="TextBox 9"/>
          <p:cNvSpPr txBox="1"/>
          <p:nvPr/>
        </p:nvSpPr>
        <p:spPr>
          <a:xfrm>
            <a:off x="228778" y="4662954"/>
            <a:ext cx="1717046" cy="769441"/>
          </a:xfrm>
          <a:prstGeom prst="rect">
            <a:avLst/>
          </a:prstGeom>
          <a:noFill/>
        </p:spPr>
        <p:txBody>
          <a:bodyPr wrap="square" rtlCol="0">
            <a:spAutoFit/>
          </a:bodyPr>
          <a:lstStyle/>
          <a:p>
            <a:pPr algn="ctr"/>
            <a:r>
              <a:rPr lang="en-US" sz="4400" b="1" dirty="0" smtClean="0"/>
              <a:t>User</a:t>
            </a:r>
            <a:endParaRPr lang="en-US" sz="4400" dirty="0"/>
          </a:p>
        </p:txBody>
      </p:sp>
      <p:pic>
        <p:nvPicPr>
          <p:cNvPr id="11" name="Picture 2" descr="Image result for list ic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92902" y="1806939"/>
            <a:ext cx="1453177" cy="145317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3522" y="2021358"/>
            <a:ext cx="1671741" cy="1021441"/>
          </a:xfrm>
          <a:prstGeom prst="rect">
            <a:avLst/>
          </a:prstGeom>
        </p:spPr>
      </p:pic>
      <p:cxnSp>
        <p:nvCxnSpPr>
          <p:cNvPr id="13" name="Straight Arrow Connector 20"/>
          <p:cNvCxnSpPr>
            <a:endCxn id="11" idx="1"/>
          </p:cNvCxnSpPr>
          <p:nvPr/>
        </p:nvCxnSpPr>
        <p:spPr>
          <a:xfrm flipV="1">
            <a:off x="1945824" y="2533528"/>
            <a:ext cx="647078" cy="1059817"/>
          </a:xfrm>
          <a:prstGeom prst="bentConnector3">
            <a:avLst>
              <a:gd name="adj1" fmla="val 50000"/>
            </a:avLst>
          </a:prstGeom>
          <a:ln w="60325">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11" idx="3"/>
            <a:endCxn id="12" idx="1"/>
          </p:cNvCxnSpPr>
          <p:nvPr/>
        </p:nvCxnSpPr>
        <p:spPr>
          <a:xfrm flipV="1">
            <a:off x="4046079" y="2532079"/>
            <a:ext cx="1087443" cy="1449"/>
          </a:xfrm>
          <a:prstGeom prst="straightConnector1">
            <a:avLst/>
          </a:prstGeom>
          <a:ln w="60325">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4707223" y="3007008"/>
            <a:ext cx="2901923" cy="584775"/>
          </a:xfrm>
          <a:prstGeom prst="rect">
            <a:avLst/>
          </a:prstGeom>
          <a:noFill/>
        </p:spPr>
        <p:txBody>
          <a:bodyPr wrap="square" rtlCol="0">
            <a:spAutoFit/>
          </a:bodyPr>
          <a:lstStyle/>
          <a:p>
            <a:pPr algn="ctr"/>
            <a:r>
              <a:rPr lang="en-US" sz="3200" b="1" dirty="0"/>
              <a:t>Master Code</a:t>
            </a:r>
            <a:endParaRPr lang="en-US" sz="3200" dirty="0"/>
          </a:p>
        </p:txBody>
      </p:sp>
      <p:pic>
        <p:nvPicPr>
          <p:cNvPr id="22" name="Picture 4"/>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53937" y="2532078"/>
            <a:ext cx="2272205" cy="22722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40821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997209" y="1008197"/>
            <a:ext cx="8645169" cy="702288"/>
          </a:xfrm>
        </p:spPr>
        <p:txBody>
          <a:bodyPr>
            <a:noAutofit/>
          </a:bodyPr>
          <a:lstStyle/>
          <a:p>
            <a:r>
              <a:rPr lang="en-US" spc="0" dirty="0">
                <a:latin typeface="Calibri" panose="020F0502020204030204" pitchFamily="34" charset="0"/>
              </a:rPr>
              <a:t>Current situation</a:t>
            </a:r>
          </a:p>
        </p:txBody>
      </p:sp>
      <p:sp>
        <p:nvSpPr>
          <p:cNvPr id="6" name="Footer Placeholder 4"/>
          <p:cNvSpPr>
            <a:spLocks noGrp="1"/>
          </p:cNvSpPr>
          <p:nvPr>
            <p:ph type="ftr" sz="quarter" idx="11"/>
          </p:nvPr>
        </p:nvSpPr>
        <p:spPr>
          <a:xfrm>
            <a:off x="997209" y="6459785"/>
            <a:ext cx="6981941" cy="365125"/>
          </a:xfrm>
        </p:spPr>
        <p:txBody>
          <a:bodyPr/>
          <a:lstStyle/>
          <a:p>
            <a:r>
              <a:rPr lang="en-US" sz="1400" b="1" dirty="0"/>
              <a:t>Location-based Augmented Reality Game System for Coffee House</a:t>
            </a:r>
            <a:endParaRPr lang="en-US" sz="1400" dirty="0"/>
          </a:p>
        </p:txBody>
      </p:sp>
      <p:sp>
        <p:nvSpPr>
          <p:cNvPr id="5" name="Slide Number Placeholder 4"/>
          <p:cNvSpPr>
            <a:spLocks noGrp="1"/>
          </p:cNvSpPr>
          <p:nvPr>
            <p:ph type="sldNum" sz="quarter" idx="12"/>
          </p:nvPr>
        </p:nvSpPr>
        <p:spPr>
          <a:xfrm>
            <a:off x="8376461" y="6459787"/>
            <a:ext cx="1312025" cy="365125"/>
          </a:xfrm>
        </p:spPr>
        <p:txBody>
          <a:bodyPr/>
          <a:lstStyle/>
          <a:p>
            <a:fld id="{94F15CE6-6A5B-0444-B2C2-B6643EA227BE}" type="slidenum">
              <a:rPr lang="en-US" sz="1600"/>
              <a:pPr/>
              <a:t>4</a:t>
            </a:fld>
            <a:endParaRPr lang="en-US" sz="1600"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9570" y="1979895"/>
            <a:ext cx="4396707" cy="4019461"/>
          </a:xfrm>
          <a:prstGeom prst="rect">
            <a:avLst/>
          </a:prstGeom>
        </p:spPr>
      </p:pic>
    </p:spTree>
    <p:extLst>
      <p:ext uri="{BB962C8B-B14F-4D97-AF65-F5344CB8AC3E}">
        <p14:creationId xmlns:p14="http://schemas.microsoft.com/office/powerpoint/2010/main" val="315080916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847493" y="796323"/>
            <a:ext cx="8132213" cy="702288"/>
          </a:xfrm>
        </p:spPr>
        <p:txBody>
          <a:bodyPr>
            <a:noAutofit/>
          </a:bodyPr>
          <a:lstStyle/>
          <a:p>
            <a:r>
              <a:rPr lang="en-US" spc="0" dirty="0">
                <a:latin typeface="Calibri" panose="020F0502020204030204" pitchFamily="34" charset="0"/>
              </a:rPr>
              <a:t>Our Proposal</a:t>
            </a:r>
          </a:p>
        </p:txBody>
      </p:sp>
      <p:sp>
        <p:nvSpPr>
          <p:cNvPr id="6" name="Footer Placeholder 4"/>
          <p:cNvSpPr>
            <a:spLocks noGrp="1"/>
          </p:cNvSpPr>
          <p:nvPr>
            <p:ph type="ftr" sz="quarter" idx="11"/>
          </p:nvPr>
        </p:nvSpPr>
        <p:spPr>
          <a:xfrm>
            <a:off x="997209" y="6459785"/>
            <a:ext cx="6981941" cy="365125"/>
          </a:xfrm>
        </p:spPr>
        <p:txBody>
          <a:bodyPr/>
          <a:lstStyle/>
          <a:p>
            <a:r>
              <a:rPr lang="en-US" sz="1400" b="1" dirty="0"/>
              <a:t>Location-based Augmented Reality Game System for Coffee House</a:t>
            </a:r>
            <a:endParaRPr lang="en-US" sz="1400" dirty="0"/>
          </a:p>
        </p:txBody>
      </p:sp>
      <p:sp>
        <p:nvSpPr>
          <p:cNvPr id="5" name="Slide Number Placeholder 4"/>
          <p:cNvSpPr>
            <a:spLocks noGrp="1"/>
          </p:cNvSpPr>
          <p:nvPr>
            <p:ph type="sldNum" sz="quarter" idx="12"/>
          </p:nvPr>
        </p:nvSpPr>
        <p:spPr>
          <a:xfrm>
            <a:off x="8376461" y="6459787"/>
            <a:ext cx="1312025" cy="365125"/>
          </a:xfrm>
        </p:spPr>
        <p:txBody>
          <a:bodyPr/>
          <a:lstStyle/>
          <a:p>
            <a:fld id="{94F15CE6-6A5B-0444-B2C2-B6643EA227BE}" type="slidenum">
              <a:rPr lang="en-US" sz="1600"/>
              <a:pPr/>
              <a:t>40</a:t>
            </a:fld>
            <a:endParaRPr lang="en-US" sz="1600" dirty="0"/>
          </a:p>
        </p:txBody>
      </p:sp>
      <p:sp>
        <p:nvSpPr>
          <p:cNvPr id="9" name="TextBox 8"/>
          <p:cNvSpPr txBox="1"/>
          <p:nvPr/>
        </p:nvSpPr>
        <p:spPr>
          <a:xfrm>
            <a:off x="5065590" y="939218"/>
            <a:ext cx="3966883" cy="523220"/>
          </a:xfrm>
          <a:prstGeom prst="rect">
            <a:avLst/>
          </a:prstGeom>
          <a:noFill/>
        </p:spPr>
        <p:txBody>
          <a:bodyPr wrap="square" rtlCol="0">
            <a:spAutoFit/>
          </a:bodyPr>
          <a:lstStyle/>
          <a:p>
            <a:pPr algn="r"/>
            <a:r>
              <a:rPr lang="en-US" sz="2800" b="1" dirty="0" smtClean="0"/>
              <a:t>Claim gift</a:t>
            </a:r>
            <a:endParaRPr lang="en-US" sz="2800" b="1" dirty="0"/>
          </a:p>
        </p:txBody>
      </p:sp>
      <p:sp>
        <p:nvSpPr>
          <p:cNvPr id="10" name="TextBox 9"/>
          <p:cNvSpPr txBox="1"/>
          <p:nvPr/>
        </p:nvSpPr>
        <p:spPr>
          <a:xfrm>
            <a:off x="228778" y="4662954"/>
            <a:ext cx="1717046" cy="769441"/>
          </a:xfrm>
          <a:prstGeom prst="rect">
            <a:avLst/>
          </a:prstGeom>
          <a:noFill/>
        </p:spPr>
        <p:txBody>
          <a:bodyPr wrap="square" rtlCol="0">
            <a:spAutoFit/>
          </a:bodyPr>
          <a:lstStyle/>
          <a:p>
            <a:pPr algn="ctr"/>
            <a:r>
              <a:rPr lang="en-US" sz="4400" b="1" dirty="0" smtClean="0"/>
              <a:t>User</a:t>
            </a:r>
            <a:endParaRPr lang="en-US" sz="4400" dirty="0"/>
          </a:p>
        </p:txBody>
      </p:sp>
      <p:pic>
        <p:nvPicPr>
          <p:cNvPr id="11" name="Picture 2" descr="Image result for list ic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92902" y="1806939"/>
            <a:ext cx="1453177" cy="145317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3522" y="2021358"/>
            <a:ext cx="1671741" cy="1021441"/>
          </a:xfrm>
          <a:prstGeom prst="rect">
            <a:avLst/>
          </a:prstGeom>
        </p:spPr>
      </p:pic>
      <p:cxnSp>
        <p:nvCxnSpPr>
          <p:cNvPr id="13" name="Straight Arrow Connector 20"/>
          <p:cNvCxnSpPr>
            <a:endCxn id="11" idx="1"/>
          </p:cNvCxnSpPr>
          <p:nvPr/>
        </p:nvCxnSpPr>
        <p:spPr>
          <a:xfrm flipV="1">
            <a:off x="1945824" y="2533528"/>
            <a:ext cx="647078" cy="1059817"/>
          </a:xfrm>
          <a:prstGeom prst="bentConnector3">
            <a:avLst>
              <a:gd name="adj1" fmla="val 50000"/>
            </a:avLst>
          </a:prstGeom>
          <a:ln w="60325">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11" idx="3"/>
            <a:endCxn id="12" idx="1"/>
          </p:cNvCxnSpPr>
          <p:nvPr/>
        </p:nvCxnSpPr>
        <p:spPr>
          <a:xfrm flipV="1">
            <a:off x="4046079" y="2532079"/>
            <a:ext cx="1087443" cy="1449"/>
          </a:xfrm>
          <a:prstGeom prst="straightConnector1">
            <a:avLst/>
          </a:prstGeom>
          <a:ln w="60325">
            <a:tailEnd type="triangle"/>
          </a:ln>
        </p:spPr>
        <p:style>
          <a:lnRef idx="1">
            <a:schemeClr val="accent1"/>
          </a:lnRef>
          <a:fillRef idx="0">
            <a:schemeClr val="accent1"/>
          </a:fillRef>
          <a:effectRef idx="0">
            <a:schemeClr val="accent1"/>
          </a:effectRef>
          <a:fontRef idx="minor">
            <a:schemeClr val="tx1"/>
          </a:fontRef>
        </p:style>
      </p:cxnSp>
      <p:pic>
        <p:nvPicPr>
          <p:cNvPr id="15" name="Picture 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231562" y="1833377"/>
            <a:ext cx="623308" cy="599737"/>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13756" y="3910353"/>
            <a:ext cx="2010384" cy="2225522"/>
          </a:xfrm>
          <a:prstGeom prst="rect">
            <a:avLst/>
          </a:prstGeom>
        </p:spPr>
      </p:pic>
      <p:cxnSp>
        <p:nvCxnSpPr>
          <p:cNvPr id="17" name="Straight Arrow Connector 20"/>
          <p:cNvCxnSpPr>
            <a:stCxn id="12" idx="3"/>
            <a:endCxn id="16" idx="0"/>
          </p:cNvCxnSpPr>
          <p:nvPr/>
        </p:nvCxnSpPr>
        <p:spPr>
          <a:xfrm>
            <a:off x="6805263" y="2532079"/>
            <a:ext cx="1113685" cy="1378274"/>
          </a:xfrm>
          <a:prstGeom prst="bentConnector2">
            <a:avLst/>
          </a:prstGeom>
          <a:ln w="60325">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4707223" y="3007008"/>
            <a:ext cx="2901923" cy="584775"/>
          </a:xfrm>
          <a:prstGeom prst="rect">
            <a:avLst/>
          </a:prstGeom>
          <a:noFill/>
        </p:spPr>
        <p:txBody>
          <a:bodyPr wrap="square" rtlCol="0">
            <a:spAutoFit/>
          </a:bodyPr>
          <a:lstStyle/>
          <a:p>
            <a:pPr algn="ctr"/>
            <a:r>
              <a:rPr lang="en-US" sz="3200" b="1" dirty="0"/>
              <a:t>Master Code</a:t>
            </a:r>
            <a:endParaRPr lang="en-US" sz="3200" dirty="0"/>
          </a:p>
        </p:txBody>
      </p:sp>
      <p:sp>
        <p:nvSpPr>
          <p:cNvPr id="23" name="TextBox 22"/>
          <p:cNvSpPr txBox="1"/>
          <p:nvPr/>
        </p:nvSpPr>
        <p:spPr>
          <a:xfrm>
            <a:off x="7757742" y="2160617"/>
            <a:ext cx="1438523" cy="1200329"/>
          </a:xfrm>
          <a:prstGeom prst="rect">
            <a:avLst/>
          </a:prstGeom>
          <a:noFill/>
        </p:spPr>
        <p:txBody>
          <a:bodyPr wrap="square" rtlCol="0">
            <a:spAutoFit/>
          </a:bodyPr>
          <a:lstStyle/>
          <a:p>
            <a:pPr algn="ctr"/>
            <a:r>
              <a:rPr lang="en-US" sz="3600" dirty="0"/>
              <a:t>Show info</a:t>
            </a:r>
          </a:p>
        </p:txBody>
      </p:sp>
      <p:pic>
        <p:nvPicPr>
          <p:cNvPr id="22" name="Picture 4"/>
          <p:cNvPicPr>
            <a:picLocks noChangeAspect="1" noChangeArrowheads="1"/>
          </p:cNvPicPr>
          <p:nvPr/>
        </p:nvPicPr>
        <p:blipFill>
          <a:blip r:embed="rId7">
            <a:extLst>
              <a:ext uri="{28A0092B-C50C-407E-A947-70E740481C1C}">
                <a14:useLocalDpi xmlns:a14="http://schemas.microsoft.com/office/drawing/2010/main" val="0"/>
              </a:ext>
            </a:extLst>
          </a:blip>
          <a:stretch>
            <a:fillRect/>
          </a:stretch>
        </p:blipFill>
        <p:spPr bwMode="auto">
          <a:xfrm>
            <a:off x="-53937" y="2532078"/>
            <a:ext cx="2272205" cy="22722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596167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847493" y="796323"/>
            <a:ext cx="8132213" cy="702288"/>
          </a:xfrm>
        </p:spPr>
        <p:txBody>
          <a:bodyPr>
            <a:noAutofit/>
          </a:bodyPr>
          <a:lstStyle/>
          <a:p>
            <a:r>
              <a:rPr lang="en-US" spc="0" dirty="0">
                <a:latin typeface="Calibri" panose="020F0502020204030204" pitchFamily="34" charset="0"/>
              </a:rPr>
              <a:t>Our Proposal</a:t>
            </a:r>
          </a:p>
        </p:txBody>
      </p:sp>
      <p:sp>
        <p:nvSpPr>
          <p:cNvPr id="6" name="Footer Placeholder 4"/>
          <p:cNvSpPr>
            <a:spLocks noGrp="1"/>
          </p:cNvSpPr>
          <p:nvPr>
            <p:ph type="ftr" sz="quarter" idx="11"/>
          </p:nvPr>
        </p:nvSpPr>
        <p:spPr>
          <a:xfrm>
            <a:off x="997209" y="6459785"/>
            <a:ext cx="6981941" cy="365125"/>
          </a:xfrm>
        </p:spPr>
        <p:txBody>
          <a:bodyPr/>
          <a:lstStyle/>
          <a:p>
            <a:r>
              <a:rPr lang="en-US" sz="1400" b="1" dirty="0"/>
              <a:t>Location-based Augmented Reality Game System for Coffee House</a:t>
            </a:r>
            <a:endParaRPr lang="en-US" sz="1400" dirty="0"/>
          </a:p>
        </p:txBody>
      </p:sp>
      <p:sp>
        <p:nvSpPr>
          <p:cNvPr id="5" name="Slide Number Placeholder 4"/>
          <p:cNvSpPr>
            <a:spLocks noGrp="1"/>
          </p:cNvSpPr>
          <p:nvPr>
            <p:ph type="sldNum" sz="quarter" idx="12"/>
          </p:nvPr>
        </p:nvSpPr>
        <p:spPr>
          <a:xfrm>
            <a:off x="8376461" y="6459787"/>
            <a:ext cx="1312025" cy="365125"/>
          </a:xfrm>
        </p:spPr>
        <p:txBody>
          <a:bodyPr/>
          <a:lstStyle/>
          <a:p>
            <a:fld id="{94F15CE6-6A5B-0444-B2C2-B6643EA227BE}" type="slidenum">
              <a:rPr lang="en-US" sz="1600"/>
              <a:pPr/>
              <a:t>41</a:t>
            </a:fld>
            <a:endParaRPr lang="en-US" sz="1600" dirty="0"/>
          </a:p>
        </p:txBody>
      </p:sp>
      <p:sp>
        <p:nvSpPr>
          <p:cNvPr id="9" name="TextBox 8"/>
          <p:cNvSpPr txBox="1"/>
          <p:nvPr/>
        </p:nvSpPr>
        <p:spPr>
          <a:xfrm>
            <a:off x="5065590" y="939218"/>
            <a:ext cx="3966883" cy="523220"/>
          </a:xfrm>
          <a:prstGeom prst="rect">
            <a:avLst/>
          </a:prstGeom>
          <a:noFill/>
        </p:spPr>
        <p:txBody>
          <a:bodyPr wrap="square" rtlCol="0">
            <a:spAutoFit/>
          </a:bodyPr>
          <a:lstStyle/>
          <a:p>
            <a:pPr algn="r"/>
            <a:r>
              <a:rPr lang="en-US" sz="2800" b="1" dirty="0" smtClean="0"/>
              <a:t>Claim gift</a:t>
            </a:r>
            <a:endParaRPr lang="en-US" sz="2800" b="1" dirty="0"/>
          </a:p>
        </p:txBody>
      </p:sp>
      <p:sp>
        <p:nvSpPr>
          <p:cNvPr id="10" name="TextBox 9"/>
          <p:cNvSpPr txBox="1"/>
          <p:nvPr/>
        </p:nvSpPr>
        <p:spPr>
          <a:xfrm>
            <a:off x="228778" y="4662954"/>
            <a:ext cx="1717046" cy="769441"/>
          </a:xfrm>
          <a:prstGeom prst="rect">
            <a:avLst/>
          </a:prstGeom>
          <a:noFill/>
        </p:spPr>
        <p:txBody>
          <a:bodyPr wrap="square" rtlCol="0">
            <a:spAutoFit/>
          </a:bodyPr>
          <a:lstStyle/>
          <a:p>
            <a:pPr algn="ctr"/>
            <a:r>
              <a:rPr lang="en-US" sz="4400" b="1" dirty="0" smtClean="0"/>
              <a:t>User</a:t>
            </a:r>
            <a:endParaRPr lang="en-US" sz="4400" dirty="0"/>
          </a:p>
        </p:txBody>
      </p:sp>
      <p:pic>
        <p:nvPicPr>
          <p:cNvPr id="11" name="Picture 2" descr="Image result for list ic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92902" y="1806939"/>
            <a:ext cx="1453177" cy="145317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3522" y="2021358"/>
            <a:ext cx="1671741" cy="1021441"/>
          </a:xfrm>
          <a:prstGeom prst="rect">
            <a:avLst/>
          </a:prstGeom>
        </p:spPr>
      </p:pic>
      <p:cxnSp>
        <p:nvCxnSpPr>
          <p:cNvPr id="13" name="Straight Arrow Connector 20"/>
          <p:cNvCxnSpPr>
            <a:endCxn id="11" idx="1"/>
          </p:cNvCxnSpPr>
          <p:nvPr/>
        </p:nvCxnSpPr>
        <p:spPr>
          <a:xfrm flipV="1">
            <a:off x="1945824" y="2533528"/>
            <a:ext cx="647078" cy="1059817"/>
          </a:xfrm>
          <a:prstGeom prst="bentConnector3">
            <a:avLst>
              <a:gd name="adj1" fmla="val 50000"/>
            </a:avLst>
          </a:prstGeom>
          <a:ln w="60325">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11" idx="3"/>
            <a:endCxn id="12" idx="1"/>
          </p:cNvCxnSpPr>
          <p:nvPr/>
        </p:nvCxnSpPr>
        <p:spPr>
          <a:xfrm flipV="1">
            <a:off x="4046079" y="2532079"/>
            <a:ext cx="1087443" cy="1449"/>
          </a:xfrm>
          <a:prstGeom prst="straightConnector1">
            <a:avLst/>
          </a:prstGeom>
          <a:ln w="60325">
            <a:tailEnd type="triangle"/>
          </a:ln>
        </p:spPr>
        <p:style>
          <a:lnRef idx="1">
            <a:schemeClr val="accent1"/>
          </a:lnRef>
          <a:fillRef idx="0">
            <a:schemeClr val="accent1"/>
          </a:fillRef>
          <a:effectRef idx="0">
            <a:schemeClr val="accent1"/>
          </a:effectRef>
          <a:fontRef idx="minor">
            <a:schemeClr val="tx1"/>
          </a:fontRef>
        </p:style>
      </p:cxnSp>
      <p:pic>
        <p:nvPicPr>
          <p:cNvPr id="15" name="Picture 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231562" y="1833377"/>
            <a:ext cx="623308" cy="599737"/>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13756" y="3910353"/>
            <a:ext cx="2010384" cy="2225522"/>
          </a:xfrm>
          <a:prstGeom prst="rect">
            <a:avLst/>
          </a:prstGeom>
        </p:spPr>
      </p:pic>
      <p:cxnSp>
        <p:nvCxnSpPr>
          <p:cNvPr id="17" name="Straight Arrow Connector 20"/>
          <p:cNvCxnSpPr>
            <a:stCxn id="12" idx="3"/>
            <a:endCxn id="16" idx="0"/>
          </p:cNvCxnSpPr>
          <p:nvPr/>
        </p:nvCxnSpPr>
        <p:spPr>
          <a:xfrm>
            <a:off x="6805263" y="2532079"/>
            <a:ext cx="1113685" cy="1378274"/>
          </a:xfrm>
          <a:prstGeom prst="bentConnector2">
            <a:avLst/>
          </a:prstGeom>
          <a:ln w="60325">
            <a:tailEnd type="triangle"/>
          </a:ln>
        </p:spPr>
        <p:style>
          <a:lnRef idx="1">
            <a:schemeClr val="accent1"/>
          </a:lnRef>
          <a:fillRef idx="0">
            <a:schemeClr val="accent1"/>
          </a:fillRef>
          <a:effectRef idx="0">
            <a:schemeClr val="accent1"/>
          </a:effectRef>
          <a:fontRef idx="minor">
            <a:schemeClr val="tx1"/>
          </a:fontRef>
        </p:style>
      </p:cxnSp>
      <p:pic>
        <p:nvPicPr>
          <p:cNvPr id="18" name="Picture 1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253564" y="4225348"/>
            <a:ext cx="1453659" cy="1453659"/>
          </a:xfrm>
          <a:prstGeom prst="rect">
            <a:avLst/>
          </a:prstGeom>
        </p:spPr>
      </p:pic>
      <p:sp>
        <p:nvSpPr>
          <p:cNvPr id="19" name="TextBox 18"/>
          <p:cNvSpPr txBox="1"/>
          <p:nvPr/>
        </p:nvSpPr>
        <p:spPr>
          <a:xfrm>
            <a:off x="4707223" y="3007008"/>
            <a:ext cx="2901923" cy="584775"/>
          </a:xfrm>
          <a:prstGeom prst="rect">
            <a:avLst/>
          </a:prstGeom>
          <a:noFill/>
        </p:spPr>
        <p:txBody>
          <a:bodyPr wrap="square" rtlCol="0">
            <a:spAutoFit/>
          </a:bodyPr>
          <a:lstStyle/>
          <a:p>
            <a:pPr algn="ctr"/>
            <a:r>
              <a:rPr lang="en-US" sz="3200" b="1" dirty="0"/>
              <a:t>Master Code</a:t>
            </a:r>
            <a:endParaRPr lang="en-US" sz="3200" dirty="0"/>
          </a:p>
        </p:txBody>
      </p:sp>
      <p:sp>
        <p:nvSpPr>
          <p:cNvPr id="20" name="TextBox 19"/>
          <p:cNvSpPr txBox="1"/>
          <p:nvPr/>
        </p:nvSpPr>
        <p:spPr>
          <a:xfrm>
            <a:off x="2958911" y="5628534"/>
            <a:ext cx="2083341" cy="769441"/>
          </a:xfrm>
          <a:prstGeom prst="rect">
            <a:avLst/>
          </a:prstGeom>
          <a:noFill/>
        </p:spPr>
        <p:txBody>
          <a:bodyPr wrap="square" rtlCol="0">
            <a:spAutoFit/>
          </a:bodyPr>
          <a:lstStyle/>
          <a:p>
            <a:pPr algn="ctr"/>
            <a:r>
              <a:rPr lang="en-US" sz="4400" b="1" dirty="0"/>
              <a:t>Real gift</a:t>
            </a:r>
            <a:endParaRPr lang="en-US" sz="4400" dirty="0"/>
          </a:p>
        </p:txBody>
      </p:sp>
      <p:cxnSp>
        <p:nvCxnSpPr>
          <p:cNvPr id="21" name="Straight Arrow Connector 20"/>
          <p:cNvCxnSpPr>
            <a:stCxn id="16" idx="1"/>
            <a:endCxn id="18" idx="3"/>
          </p:cNvCxnSpPr>
          <p:nvPr/>
        </p:nvCxnSpPr>
        <p:spPr>
          <a:xfrm flipH="1" flipV="1">
            <a:off x="4707223" y="4952178"/>
            <a:ext cx="2206533" cy="70936"/>
          </a:xfrm>
          <a:prstGeom prst="straightConnector1">
            <a:avLst/>
          </a:prstGeom>
          <a:ln w="60325">
            <a:tailEnd type="triangle"/>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7757742" y="2160617"/>
            <a:ext cx="1438523" cy="1200329"/>
          </a:xfrm>
          <a:prstGeom prst="rect">
            <a:avLst/>
          </a:prstGeom>
          <a:noFill/>
        </p:spPr>
        <p:txBody>
          <a:bodyPr wrap="square" rtlCol="0">
            <a:spAutoFit/>
          </a:bodyPr>
          <a:lstStyle/>
          <a:p>
            <a:pPr algn="ctr"/>
            <a:r>
              <a:rPr lang="en-US" sz="3600" dirty="0"/>
              <a:t>Show info</a:t>
            </a:r>
          </a:p>
        </p:txBody>
      </p:sp>
      <p:cxnSp>
        <p:nvCxnSpPr>
          <p:cNvPr id="39" name="Straight Arrow Connector 20"/>
          <p:cNvCxnSpPr>
            <a:stCxn id="18" idx="1"/>
          </p:cNvCxnSpPr>
          <p:nvPr/>
        </p:nvCxnSpPr>
        <p:spPr>
          <a:xfrm rot="10800000">
            <a:off x="1934934" y="4080126"/>
            <a:ext cx="1318630" cy="872053"/>
          </a:xfrm>
          <a:prstGeom prst="bentConnector3">
            <a:avLst>
              <a:gd name="adj1" fmla="val 50000"/>
            </a:avLst>
          </a:prstGeom>
          <a:ln w="60325">
            <a:tailEnd type="triangle"/>
          </a:ln>
        </p:spPr>
        <p:style>
          <a:lnRef idx="1">
            <a:schemeClr val="accent1"/>
          </a:lnRef>
          <a:fillRef idx="0">
            <a:schemeClr val="accent1"/>
          </a:fillRef>
          <a:effectRef idx="0">
            <a:schemeClr val="accent1"/>
          </a:effectRef>
          <a:fontRef idx="minor">
            <a:schemeClr val="tx1"/>
          </a:fontRef>
        </p:style>
      </p:cxnSp>
      <p:pic>
        <p:nvPicPr>
          <p:cNvPr id="22" name="Picture 4"/>
          <p:cNvPicPr>
            <a:picLocks noChangeAspect="1" noChangeArrowheads="1"/>
          </p:cNvPicPr>
          <p:nvPr/>
        </p:nvPicPr>
        <p:blipFill>
          <a:blip r:embed="rId8">
            <a:extLst>
              <a:ext uri="{28A0092B-C50C-407E-A947-70E740481C1C}">
                <a14:useLocalDpi xmlns:a14="http://schemas.microsoft.com/office/drawing/2010/main" val="0"/>
              </a:ext>
            </a:extLst>
          </a:blip>
          <a:stretch>
            <a:fillRect/>
          </a:stretch>
        </p:blipFill>
        <p:spPr bwMode="auto">
          <a:xfrm>
            <a:off x="-53937" y="2532078"/>
            <a:ext cx="2272205" cy="22722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117491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ctrTitle"/>
          </p:nvPr>
        </p:nvSpPr>
        <p:spPr/>
        <p:txBody>
          <a:bodyPr>
            <a:noAutofit/>
          </a:bodyPr>
          <a:lstStyle/>
          <a:p>
            <a:r>
              <a:rPr lang="en-US" spc="0" dirty="0" smtClean="0">
                <a:latin typeface="Calibri" panose="020F0502020204030204" pitchFamily="34" charset="0"/>
              </a:rPr>
              <a:t>Features &amp; Demo</a:t>
            </a:r>
            <a:endParaRPr lang="en-US" spc="0" dirty="0">
              <a:latin typeface="Calibri" panose="020F0502020204030204" pitchFamily="34" charset="0"/>
            </a:endParaRPr>
          </a:p>
        </p:txBody>
      </p:sp>
      <p:sp>
        <p:nvSpPr>
          <p:cNvPr id="2" name="Subtitle 1"/>
          <p:cNvSpPr>
            <a:spLocks noGrp="1"/>
          </p:cNvSpPr>
          <p:nvPr>
            <p:ph type="subTitle" idx="1"/>
          </p:nvPr>
        </p:nvSpPr>
        <p:spPr/>
        <p:txBody>
          <a:bodyPr/>
          <a:lstStyle/>
          <a:p>
            <a:endParaRPr lang="en-US"/>
          </a:p>
        </p:txBody>
      </p:sp>
      <p:sp>
        <p:nvSpPr>
          <p:cNvPr id="6" name="Footer Placeholder 4"/>
          <p:cNvSpPr>
            <a:spLocks noGrp="1"/>
          </p:cNvSpPr>
          <p:nvPr>
            <p:ph type="ftr" sz="quarter" idx="11"/>
          </p:nvPr>
        </p:nvSpPr>
        <p:spPr>
          <a:xfrm>
            <a:off x="1666042" y="6440714"/>
            <a:ext cx="5857635" cy="365125"/>
          </a:xfrm>
        </p:spPr>
        <p:txBody>
          <a:bodyPr/>
          <a:lstStyle/>
          <a:p>
            <a:r>
              <a:rPr lang="en-US" sz="1400" b="1" dirty="0"/>
              <a:t>Location-based Augmented Reality Game System for Coffee House</a:t>
            </a:r>
            <a:endParaRPr lang="en-US" sz="1400" dirty="0"/>
          </a:p>
        </p:txBody>
      </p:sp>
      <p:sp>
        <p:nvSpPr>
          <p:cNvPr id="5" name="Slide Number Placeholder 4"/>
          <p:cNvSpPr>
            <a:spLocks noGrp="1"/>
          </p:cNvSpPr>
          <p:nvPr>
            <p:ph type="sldNum" sz="quarter" idx="12"/>
          </p:nvPr>
        </p:nvSpPr>
        <p:spPr/>
        <p:txBody>
          <a:bodyPr/>
          <a:lstStyle/>
          <a:p>
            <a:fld id="{94F15CE6-6A5B-0444-B2C2-B6643EA227BE}" type="slidenum">
              <a:rPr lang="en-US" sz="1600"/>
              <a:pPr/>
              <a:t>42</a:t>
            </a:fld>
            <a:endParaRPr lang="en-US" sz="1600" dirty="0"/>
          </a:p>
        </p:txBody>
      </p:sp>
    </p:spTree>
    <p:extLst>
      <p:ext uri="{BB962C8B-B14F-4D97-AF65-F5344CB8AC3E}">
        <p14:creationId xmlns:p14="http://schemas.microsoft.com/office/powerpoint/2010/main" val="296220790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847493" y="796323"/>
            <a:ext cx="8132213" cy="702288"/>
          </a:xfrm>
        </p:spPr>
        <p:txBody>
          <a:bodyPr>
            <a:noAutofit/>
          </a:bodyPr>
          <a:lstStyle/>
          <a:p>
            <a:r>
              <a:rPr lang="en-US" spc="0" dirty="0" smtClean="0">
                <a:latin typeface="Calibri" panose="020F0502020204030204" pitchFamily="34" charset="0"/>
              </a:rPr>
              <a:t>Features &amp; Demo</a:t>
            </a:r>
            <a:endParaRPr lang="en-US" spc="0" dirty="0">
              <a:latin typeface="Calibri" panose="020F0502020204030204" pitchFamily="34" charset="0"/>
            </a:endParaRPr>
          </a:p>
        </p:txBody>
      </p:sp>
      <p:sp>
        <p:nvSpPr>
          <p:cNvPr id="6" name="Footer Placeholder 4"/>
          <p:cNvSpPr>
            <a:spLocks noGrp="1"/>
          </p:cNvSpPr>
          <p:nvPr>
            <p:ph type="ftr" sz="quarter" idx="11"/>
          </p:nvPr>
        </p:nvSpPr>
        <p:spPr>
          <a:xfrm>
            <a:off x="997209" y="6459785"/>
            <a:ext cx="6981941" cy="365125"/>
          </a:xfrm>
        </p:spPr>
        <p:txBody>
          <a:bodyPr/>
          <a:lstStyle/>
          <a:p>
            <a:r>
              <a:rPr lang="en-US" sz="1400" b="1" dirty="0"/>
              <a:t>Location-based Augmented Reality Game System for Coffee House</a:t>
            </a:r>
            <a:endParaRPr lang="en-US" sz="1400" dirty="0"/>
          </a:p>
        </p:txBody>
      </p:sp>
      <p:sp>
        <p:nvSpPr>
          <p:cNvPr id="5" name="Slide Number Placeholder 4"/>
          <p:cNvSpPr>
            <a:spLocks noGrp="1"/>
          </p:cNvSpPr>
          <p:nvPr>
            <p:ph type="sldNum" sz="quarter" idx="12"/>
          </p:nvPr>
        </p:nvSpPr>
        <p:spPr>
          <a:xfrm>
            <a:off x="8376461" y="6459787"/>
            <a:ext cx="1312025" cy="365125"/>
          </a:xfrm>
        </p:spPr>
        <p:txBody>
          <a:bodyPr/>
          <a:lstStyle/>
          <a:p>
            <a:fld id="{94F15CE6-6A5B-0444-B2C2-B6643EA227BE}" type="slidenum">
              <a:rPr lang="en-US" sz="1600"/>
              <a:pPr/>
              <a:t>43</a:t>
            </a:fld>
            <a:endParaRPr lang="en-US" sz="1600" dirty="0"/>
          </a:p>
        </p:txBody>
      </p:sp>
      <p:sp>
        <p:nvSpPr>
          <p:cNvPr id="7" name="TextBox 6"/>
          <p:cNvSpPr txBox="1"/>
          <p:nvPr/>
        </p:nvSpPr>
        <p:spPr>
          <a:xfrm>
            <a:off x="267629" y="1873405"/>
            <a:ext cx="8712077" cy="707886"/>
          </a:xfrm>
          <a:prstGeom prst="rect">
            <a:avLst/>
          </a:prstGeom>
          <a:noFill/>
        </p:spPr>
        <p:txBody>
          <a:bodyPr wrap="square" rtlCol="0">
            <a:spAutoFit/>
          </a:bodyPr>
          <a:lstStyle/>
          <a:p>
            <a:pPr marL="457189" indent="-457189">
              <a:buAutoNum type="arabicPeriod"/>
            </a:pPr>
            <a:r>
              <a:rPr lang="en-US" sz="4000" b="1" dirty="0">
                <a:solidFill>
                  <a:srgbClr val="FF0000"/>
                </a:solidFill>
              </a:rPr>
              <a:t>Manage </a:t>
            </a:r>
            <a:r>
              <a:rPr lang="en-US" sz="4000" b="1" dirty="0" smtClean="0">
                <a:solidFill>
                  <a:srgbClr val="FF0000"/>
                </a:solidFill>
              </a:rPr>
              <a:t>campaign</a:t>
            </a:r>
            <a:endParaRPr lang="en-US" sz="4000" b="1" dirty="0">
              <a:solidFill>
                <a:srgbClr val="FF0000"/>
              </a:solidFill>
            </a:endParaRPr>
          </a:p>
        </p:txBody>
      </p:sp>
    </p:spTree>
    <p:extLst>
      <p:ext uri="{BB962C8B-B14F-4D97-AF65-F5344CB8AC3E}">
        <p14:creationId xmlns:p14="http://schemas.microsoft.com/office/powerpoint/2010/main" val="190512256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847493" y="796323"/>
            <a:ext cx="8132213" cy="702288"/>
          </a:xfrm>
        </p:spPr>
        <p:txBody>
          <a:bodyPr>
            <a:noAutofit/>
          </a:bodyPr>
          <a:lstStyle/>
          <a:p>
            <a:r>
              <a:rPr lang="en-US" spc="0" dirty="0" smtClean="0">
                <a:latin typeface="Calibri" panose="020F0502020204030204" pitchFamily="34" charset="0"/>
              </a:rPr>
              <a:t>Features &amp; Demo</a:t>
            </a:r>
            <a:endParaRPr lang="en-US" spc="0" dirty="0">
              <a:latin typeface="Calibri" panose="020F0502020204030204" pitchFamily="34" charset="0"/>
            </a:endParaRPr>
          </a:p>
        </p:txBody>
      </p:sp>
      <p:sp>
        <p:nvSpPr>
          <p:cNvPr id="6" name="Footer Placeholder 4"/>
          <p:cNvSpPr>
            <a:spLocks noGrp="1"/>
          </p:cNvSpPr>
          <p:nvPr>
            <p:ph type="ftr" sz="quarter" idx="11"/>
          </p:nvPr>
        </p:nvSpPr>
        <p:spPr>
          <a:xfrm>
            <a:off x="997209" y="6459785"/>
            <a:ext cx="6981941" cy="365125"/>
          </a:xfrm>
        </p:spPr>
        <p:txBody>
          <a:bodyPr/>
          <a:lstStyle/>
          <a:p>
            <a:r>
              <a:rPr lang="en-US" sz="1400" b="1" dirty="0"/>
              <a:t>Location-based Augmented Reality Game System for Coffee House</a:t>
            </a:r>
            <a:endParaRPr lang="en-US" sz="1400" dirty="0"/>
          </a:p>
        </p:txBody>
      </p:sp>
      <p:sp>
        <p:nvSpPr>
          <p:cNvPr id="5" name="Slide Number Placeholder 4"/>
          <p:cNvSpPr>
            <a:spLocks noGrp="1"/>
          </p:cNvSpPr>
          <p:nvPr>
            <p:ph type="sldNum" sz="quarter" idx="12"/>
          </p:nvPr>
        </p:nvSpPr>
        <p:spPr>
          <a:xfrm>
            <a:off x="8376461" y="6459787"/>
            <a:ext cx="1312025" cy="365125"/>
          </a:xfrm>
        </p:spPr>
        <p:txBody>
          <a:bodyPr/>
          <a:lstStyle/>
          <a:p>
            <a:fld id="{94F15CE6-6A5B-0444-B2C2-B6643EA227BE}" type="slidenum">
              <a:rPr lang="en-US" sz="1600"/>
              <a:pPr/>
              <a:t>44</a:t>
            </a:fld>
            <a:endParaRPr lang="en-US" sz="1600" dirty="0"/>
          </a:p>
        </p:txBody>
      </p:sp>
      <p:sp>
        <p:nvSpPr>
          <p:cNvPr id="9" name="TextBox 8"/>
          <p:cNvSpPr txBox="1"/>
          <p:nvPr/>
        </p:nvSpPr>
        <p:spPr>
          <a:xfrm>
            <a:off x="5065590" y="939218"/>
            <a:ext cx="3966883" cy="523220"/>
          </a:xfrm>
          <a:prstGeom prst="rect">
            <a:avLst/>
          </a:prstGeom>
          <a:noFill/>
        </p:spPr>
        <p:txBody>
          <a:bodyPr wrap="square" rtlCol="0">
            <a:spAutoFit/>
          </a:bodyPr>
          <a:lstStyle/>
          <a:p>
            <a:pPr algn="r"/>
            <a:r>
              <a:rPr lang="en-US" sz="2800" b="1" dirty="0" smtClean="0"/>
              <a:t>Manage campaign</a:t>
            </a:r>
            <a:endParaRPr lang="en-US" sz="2800" b="1" dirty="0"/>
          </a:p>
        </p:txBody>
      </p:sp>
      <p:grpSp>
        <p:nvGrpSpPr>
          <p:cNvPr id="7" name="Group 6"/>
          <p:cNvGrpSpPr/>
          <p:nvPr/>
        </p:nvGrpSpPr>
        <p:grpSpPr>
          <a:xfrm>
            <a:off x="3586915" y="2734515"/>
            <a:ext cx="1944390" cy="2084525"/>
            <a:chOff x="567979" y="2402932"/>
            <a:chExt cx="2096104" cy="2247173"/>
          </a:xfrm>
        </p:grpSpPr>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7979" y="2402932"/>
              <a:ext cx="2096104" cy="1886493"/>
            </a:xfrm>
            <a:prstGeom prst="rect">
              <a:avLst/>
            </a:prstGeom>
          </p:spPr>
        </p:pic>
        <p:sp>
          <p:nvSpPr>
            <p:cNvPr id="12" name="TextBox 11"/>
            <p:cNvSpPr txBox="1"/>
            <p:nvPr/>
          </p:nvSpPr>
          <p:spPr>
            <a:xfrm>
              <a:off x="848638" y="4157662"/>
              <a:ext cx="1649056" cy="492443"/>
            </a:xfrm>
            <a:prstGeom prst="rect">
              <a:avLst/>
            </a:prstGeom>
            <a:noFill/>
          </p:spPr>
          <p:txBody>
            <a:bodyPr wrap="square" rtlCol="0">
              <a:spAutoFit/>
            </a:bodyPr>
            <a:lstStyle/>
            <a:p>
              <a:r>
                <a:rPr lang="en-US" b="1" dirty="0"/>
                <a:t>Campaign</a:t>
              </a:r>
            </a:p>
          </p:txBody>
        </p:sp>
      </p:grpSp>
      <p:grpSp>
        <p:nvGrpSpPr>
          <p:cNvPr id="13" name="Group 12"/>
          <p:cNvGrpSpPr/>
          <p:nvPr/>
        </p:nvGrpSpPr>
        <p:grpSpPr>
          <a:xfrm>
            <a:off x="6745427" y="4050563"/>
            <a:ext cx="1621333" cy="1946387"/>
            <a:chOff x="3895723" y="3943860"/>
            <a:chExt cx="1747840" cy="2098258"/>
          </a:xfrm>
        </p:grpSpPr>
        <p:pic>
          <p:nvPicPr>
            <p:cNvPr id="14" name="Picture 13"/>
            <p:cNvPicPr>
              <a:picLocks noChangeAspect="1"/>
            </p:cNvPicPr>
            <p:nvPr/>
          </p:nvPicPr>
          <p:blipFill rotWithShape="1">
            <a:blip r:embed="rId4" cstate="print">
              <a:extLst>
                <a:ext uri="{28A0092B-C50C-407E-A947-70E740481C1C}">
                  <a14:useLocalDpi xmlns:a14="http://schemas.microsoft.com/office/drawing/2010/main" val="0"/>
                </a:ext>
              </a:extLst>
            </a:blip>
            <a:srcRect t="9396"/>
            <a:stretch/>
          </p:blipFill>
          <p:spPr>
            <a:xfrm>
              <a:off x="4010119" y="3943860"/>
              <a:ext cx="1519048" cy="1546434"/>
            </a:xfrm>
            <a:prstGeom prst="rect">
              <a:avLst/>
            </a:prstGeom>
          </p:spPr>
        </p:pic>
        <p:sp>
          <p:nvSpPr>
            <p:cNvPr id="15" name="TextBox 14"/>
            <p:cNvSpPr txBox="1"/>
            <p:nvPr/>
          </p:nvSpPr>
          <p:spPr>
            <a:xfrm>
              <a:off x="3895723" y="5549675"/>
              <a:ext cx="1747840" cy="492443"/>
            </a:xfrm>
            <a:prstGeom prst="rect">
              <a:avLst/>
            </a:prstGeom>
            <a:noFill/>
          </p:spPr>
          <p:txBody>
            <a:bodyPr wrap="square" rtlCol="0">
              <a:spAutoFit/>
            </a:bodyPr>
            <a:lstStyle/>
            <a:p>
              <a:pPr algn="ctr"/>
              <a:r>
                <a:rPr lang="en-US" b="1" dirty="0"/>
                <a:t>Stores</a:t>
              </a:r>
            </a:p>
          </p:txBody>
        </p:sp>
      </p:grpSp>
      <p:cxnSp>
        <p:nvCxnSpPr>
          <p:cNvPr id="16" name="Elbow Connector 15"/>
          <p:cNvCxnSpPr>
            <a:endCxn id="11" idx="1"/>
          </p:cNvCxnSpPr>
          <p:nvPr/>
        </p:nvCxnSpPr>
        <p:spPr>
          <a:xfrm>
            <a:off x="2311759" y="2529814"/>
            <a:ext cx="1275156" cy="1079677"/>
          </a:xfrm>
          <a:prstGeom prst="bentConnector3">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Elbow Connector 16"/>
          <p:cNvCxnSpPr>
            <a:stCxn id="14" idx="0"/>
            <a:endCxn id="11" idx="3"/>
          </p:cNvCxnSpPr>
          <p:nvPr/>
        </p:nvCxnSpPr>
        <p:spPr>
          <a:xfrm rot="16200000" flipV="1">
            <a:off x="6323164" y="2817632"/>
            <a:ext cx="441072" cy="2024789"/>
          </a:xfrm>
          <a:prstGeom prst="bentConnector2">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Elbow Connector 17"/>
          <p:cNvCxnSpPr/>
          <p:nvPr/>
        </p:nvCxnSpPr>
        <p:spPr>
          <a:xfrm rot="16200000" flipH="1">
            <a:off x="3641573" y="1715195"/>
            <a:ext cx="1138633" cy="5240672"/>
          </a:xfrm>
          <a:prstGeom prst="bentConnector2">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9" name="Group 18"/>
          <p:cNvGrpSpPr/>
          <p:nvPr/>
        </p:nvGrpSpPr>
        <p:grpSpPr>
          <a:xfrm>
            <a:off x="822960" y="1805295"/>
            <a:ext cx="1535185" cy="1960920"/>
            <a:chOff x="3895723" y="3928194"/>
            <a:chExt cx="1654970" cy="2113924"/>
          </a:xfrm>
        </p:grpSpPr>
        <p:pic>
          <p:nvPicPr>
            <p:cNvPr id="20" name="Picture 1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38587" y="3928194"/>
              <a:ext cx="1562100" cy="1562100"/>
            </a:xfrm>
            <a:prstGeom prst="rect">
              <a:avLst/>
            </a:prstGeom>
          </p:spPr>
        </p:pic>
        <p:sp>
          <p:nvSpPr>
            <p:cNvPr id="21" name="TextBox 20"/>
            <p:cNvSpPr txBox="1"/>
            <p:nvPr/>
          </p:nvSpPr>
          <p:spPr>
            <a:xfrm>
              <a:off x="3895723" y="5549675"/>
              <a:ext cx="1654970" cy="492443"/>
            </a:xfrm>
            <a:prstGeom prst="rect">
              <a:avLst/>
            </a:prstGeom>
            <a:noFill/>
          </p:spPr>
          <p:txBody>
            <a:bodyPr wrap="square" rtlCol="0">
              <a:spAutoFit/>
            </a:bodyPr>
            <a:lstStyle/>
            <a:p>
              <a:pPr algn="ctr"/>
              <a:r>
                <a:rPr lang="en-US" b="1" dirty="0"/>
                <a:t>Organizer</a:t>
              </a:r>
            </a:p>
          </p:txBody>
        </p:sp>
      </p:grpSp>
      <p:sp>
        <p:nvSpPr>
          <p:cNvPr id="22" name="TextBox 21"/>
          <p:cNvSpPr txBox="1"/>
          <p:nvPr/>
        </p:nvSpPr>
        <p:spPr>
          <a:xfrm>
            <a:off x="2311759" y="2162615"/>
            <a:ext cx="301686" cy="369332"/>
          </a:xfrm>
          <a:prstGeom prst="rect">
            <a:avLst/>
          </a:prstGeom>
          <a:noFill/>
        </p:spPr>
        <p:txBody>
          <a:bodyPr wrap="none" rtlCol="0">
            <a:spAutoFit/>
          </a:bodyPr>
          <a:lstStyle/>
          <a:p>
            <a:r>
              <a:rPr lang="en-US" dirty="0" smtClean="0"/>
              <a:t>1</a:t>
            </a:r>
            <a:endParaRPr lang="en-US" dirty="0"/>
          </a:p>
        </p:txBody>
      </p:sp>
      <p:sp>
        <p:nvSpPr>
          <p:cNvPr id="23" name="TextBox 22"/>
          <p:cNvSpPr txBox="1"/>
          <p:nvPr/>
        </p:nvSpPr>
        <p:spPr>
          <a:xfrm>
            <a:off x="3314426" y="3162239"/>
            <a:ext cx="532518" cy="369332"/>
          </a:xfrm>
          <a:prstGeom prst="rect">
            <a:avLst/>
          </a:prstGeom>
          <a:noFill/>
        </p:spPr>
        <p:txBody>
          <a:bodyPr wrap="none" rtlCol="0">
            <a:spAutoFit/>
          </a:bodyPr>
          <a:lstStyle/>
          <a:p>
            <a:r>
              <a:rPr lang="en-US" dirty="0" smtClean="0"/>
              <a:t>0..*</a:t>
            </a:r>
            <a:endParaRPr lang="en-US" dirty="0"/>
          </a:p>
        </p:txBody>
      </p:sp>
      <p:sp>
        <p:nvSpPr>
          <p:cNvPr id="24" name="TextBox 23"/>
          <p:cNvSpPr txBox="1"/>
          <p:nvPr/>
        </p:nvSpPr>
        <p:spPr>
          <a:xfrm>
            <a:off x="5371636" y="3105663"/>
            <a:ext cx="532518" cy="369332"/>
          </a:xfrm>
          <a:prstGeom prst="rect">
            <a:avLst/>
          </a:prstGeom>
          <a:noFill/>
        </p:spPr>
        <p:txBody>
          <a:bodyPr wrap="none" rtlCol="0">
            <a:spAutoFit/>
          </a:bodyPr>
          <a:lstStyle/>
          <a:p>
            <a:r>
              <a:rPr lang="en-US" dirty="0" smtClean="0"/>
              <a:t>0..*</a:t>
            </a:r>
            <a:endParaRPr lang="en-US" dirty="0"/>
          </a:p>
        </p:txBody>
      </p:sp>
      <p:sp>
        <p:nvSpPr>
          <p:cNvPr id="25" name="TextBox 24"/>
          <p:cNvSpPr txBox="1"/>
          <p:nvPr/>
        </p:nvSpPr>
        <p:spPr>
          <a:xfrm>
            <a:off x="6917241" y="3708773"/>
            <a:ext cx="532518" cy="369332"/>
          </a:xfrm>
          <a:prstGeom prst="rect">
            <a:avLst/>
          </a:prstGeom>
          <a:noFill/>
        </p:spPr>
        <p:txBody>
          <a:bodyPr wrap="none" rtlCol="0">
            <a:spAutoFit/>
          </a:bodyPr>
          <a:lstStyle/>
          <a:p>
            <a:r>
              <a:rPr lang="en-US" dirty="0" smtClean="0"/>
              <a:t>0..*</a:t>
            </a:r>
            <a:endParaRPr lang="en-US" dirty="0"/>
          </a:p>
        </p:txBody>
      </p:sp>
      <p:sp>
        <p:nvSpPr>
          <p:cNvPr id="26" name="TextBox 25"/>
          <p:cNvSpPr txBox="1"/>
          <p:nvPr/>
        </p:nvSpPr>
        <p:spPr>
          <a:xfrm>
            <a:off x="1562125" y="3781533"/>
            <a:ext cx="301686" cy="369332"/>
          </a:xfrm>
          <a:prstGeom prst="rect">
            <a:avLst/>
          </a:prstGeom>
          <a:noFill/>
        </p:spPr>
        <p:txBody>
          <a:bodyPr wrap="none" rtlCol="0">
            <a:spAutoFit/>
          </a:bodyPr>
          <a:lstStyle/>
          <a:p>
            <a:r>
              <a:rPr lang="en-US" dirty="0" smtClean="0"/>
              <a:t>1</a:t>
            </a:r>
            <a:endParaRPr lang="en-US" dirty="0"/>
          </a:p>
        </p:txBody>
      </p:sp>
      <p:sp>
        <p:nvSpPr>
          <p:cNvPr id="27" name="TextBox 26"/>
          <p:cNvSpPr txBox="1"/>
          <p:nvPr/>
        </p:nvSpPr>
        <p:spPr>
          <a:xfrm>
            <a:off x="6319025" y="4954825"/>
            <a:ext cx="532518" cy="369332"/>
          </a:xfrm>
          <a:prstGeom prst="rect">
            <a:avLst/>
          </a:prstGeom>
          <a:noFill/>
        </p:spPr>
        <p:txBody>
          <a:bodyPr wrap="none" rtlCol="0">
            <a:spAutoFit/>
          </a:bodyPr>
          <a:lstStyle/>
          <a:p>
            <a:r>
              <a:rPr lang="en-US" dirty="0" smtClean="0"/>
              <a:t>0..*</a:t>
            </a:r>
            <a:endParaRPr lang="en-US" dirty="0"/>
          </a:p>
        </p:txBody>
      </p:sp>
    </p:spTree>
    <p:extLst>
      <p:ext uri="{BB962C8B-B14F-4D97-AF65-F5344CB8AC3E}">
        <p14:creationId xmlns:p14="http://schemas.microsoft.com/office/powerpoint/2010/main" val="283962334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847493" y="796323"/>
            <a:ext cx="8132213" cy="702288"/>
          </a:xfrm>
        </p:spPr>
        <p:txBody>
          <a:bodyPr>
            <a:noAutofit/>
          </a:bodyPr>
          <a:lstStyle/>
          <a:p>
            <a:r>
              <a:rPr lang="en-US" spc="0" dirty="0" smtClean="0">
                <a:latin typeface="Calibri" panose="020F0502020204030204" pitchFamily="34" charset="0"/>
              </a:rPr>
              <a:t>Features &amp; Demo</a:t>
            </a:r>
            <a:endParaRPr lang="en-US" spc="0" dirty="0">
              <a:latin typeface="Calibri" panose="020F0502020204030204" pitchFamily="34" charset="0"/>
            </a:endParaRPr>
          </a:p>
        </p:txBody>
      </p:sp>
      <p:sp>
        <p:nvSpPr>
          <p:cNvPr id="6" name="Footer Placeholder 4"/>
          <p:cNvSpPr>
            <a:spLocks noGrp="1"/>
          </p:cNvSpPr>
          <p:nvPr>
            <p:ph type="ftr" sz="quarter" idx="11"/>
          </p:nvPr>
        </p:nvSpPr>
        <p:spPr>
          <a:xfrm>
            <a:off x="997209" y="6459785"/>
            <a:ext cx="6981941" cy="365125"/>
          </a:xfrm>
        </p:spPr>
        <p:txBody>
          <a:bodyPr/>
          <a:lstStyle/>
          <a:p>
            <a:r>
              <a:rPr lang="en-US" sz="1400" b="1" dirty="0"/>
              <a:t>Location-based Augmented Reality Game System for Coffee House</a:t>
            </a:r>
            <a:endParaRPr lang="en-US" sz="1400" dirty="0"/>
          </a:p>
        </p:txBody>
      </p:sp>
      <p:sp>
        <p:nvSpPr>
          <p:cNvPr id="5" name="Slide Number Placeholder 4"/>
          <p:cNvSpPr>
            <a:spLocks noGrp="1"/>
          </p:cNvSpPr>
          <p:nvPr>
            <p:ph type="sldNum" sz="quarter" idx="12"/>
          </p:nvPr>
        </p:nvSpPr>
        <p:spPr>
          <a:xfrm>
            <a:off x="8376461" y="6459787"/>
            <a:ext cx="1312025" cy="365125"/>
          </a:xfrm>
        </p:spPr>
        <p:txBody>
          <a:bodyPr/>
          <a:lstStyle/>
          <a:p>
            <a:fld id="{94F15CE6-6A5B-0444-B2C2-B6643EA227BE}" type="slidenum">
              <a:rPr lang="en-US" sz="1600"/>
              <a:pPr/>
              <a:t>45</a:t>
            </a:fld>
            <a:endParaRPr lang="en-US" sz="1600" dirty="0"/>
          </a:p>
        </p:txBody>
      </p:sp>
      <p:sp>
        <p:nvSpPr>
          <p:cNvPr id="9" name="TextBox 8"/>
          <p:cNvSpPr txBox="1"/>
          <p:nvPr/>
        </p:nvSpPr>
        <p:spPr>
          <a:xfrm>
            <a:off x="5065590" y="939218"/>
            <a:ext cx="3966883" cy="523220"/>
          </a:xfrm>
          <a:prstGeom prst="rect">
            <a:avLst/>
          </a:prstGeom>
          <a:noFill/>
        </p:spPr>
        <p:txBody>
          <a:bodyPr wrap="square" rtlCol="0">
            <a:spAutoFit/>
          </a:bodyPr>
          <a:lstStyle/>
          <a:p>
            <a:pPr algn="r"/>
            <a:r>
              <a:rPr lang="en-US" sz="2800" b="1" dirty="0" smtClean="0"/>
              <a:t>Manage campaign</a:t>
            </a:r>
            <a:endParaRPr lang="en-US" sz="2800" b="1" dirty="0"/>
          </a:p>
        </p:txBody>
      </p:sp>
      <p:grpSp>
        <p:nvGrpSpPr>
          <p:cNvPr id="22" name="Group 21"/>
          <p:cNvGrpSpPr/>
          <p:nvPr/>
        </p:nvGrpSpPr>
        <p:grpSpPr>
          <a:xfrm>
            <a:off x="6083650" y="2436561"/>
            <a:ext cx="2218601" cy="2226610"/>
            <a:chOff x="567979" y="2402932"/>
            <a:chExt cx="2096104" cy="2103670"/>
          </a:xfrm>
        </p:grpSpPr>
        <p:pic>
          <p:nvPicPr>
            <p:cNvPr id="23" name="Picture 2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7979" y="2402932"/>
              <a:ext cx="2096104" cy="1886493"/>
            </a:xfrm>
            <a:prstGeom prst="rect">
              <a:avLst/>
            </a:prstGeom>
          </p:spPr>
        </p:pic>
        <p:sp>
          <p:nvSpPr>
            <p:cNvPr id="24" name="TextBox 23"/>
            <p:cNvSpPr txBox="1"/>
            <p:nvPr/>
          </p:nvSpPr>
          <p:spPr>
            <a:xfrm>
              <a:off x="848638" y="4157662"/>
              <a:ext cx="1649056" cy="348940"/>
            </a:xfrm>
            <a:prstGeom prst="rect">
              <a:avLst/>
            </a:prstGeom>
            <a:noFill/>
          </p:spPr>
          <p:txBody>
            <a:bodyPr wrap="square" rtlCol="0">
              <a:spAutoFit/>
            </a:bodyPr>
            <a:lstStyle/>
            <a:p>
              <a:pPr algn="ctr"/>
              <a:r>
                <a:rPr lang="en-US" b="1" dirty="0"/>
                <a:t>Campaign</a:t>
              </a:r>
            </a:p>
          </p:txBody>
        </p:sp>
      </p:grpSp>
      <p:grpSp>
        <p:nvGrpSpPr>
          <p:cNvPr id="25" name="Group 24"/>
          <p:cNvGrpSpPr/>
          <p:nvPr/>
        </p:nvGrpSpPr>
        <p:grpSpPr>
          <a:xfrm>
            <a:off x="1270292" y="2613417"/>
            <a:ext cx="1751688" cy="2237463"/>
            <a:chOff x="3895723" y="3928194"/>
            <a:chExt cx="1654970" cy="2113924"/>
          </a:xfrm>
        </p:grpSpPr>
        <p:pic>
          <p:nvPicPr>
            <p:cNvPr id="26" name="Picture 2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38587" y="3928194"/>
              <a:ext cx="1562100" cy="1562100"/>
            </a:xfrm>
            <a:prstGeom prst="rect">
              <a:avLst/>
            </a:prstGeom>
          </p:spPr>
        </p:pic>
        <p:sp>
          <p:nvSpPr>
            <p:cNvPr id="27" name="TextBox 26"/>
            <p:cNvSpPr txBox="1"/>
            <p:nvPr/>
          </p:nvSpPr>
          <p:spPr>
            <a:xfrm>
              <a:off x="3895723" y="5549675"/>
              <a:ext cx="1654970" cy="492443"/>
            </a:xfrm>
            <a:prstGeom prst="rect">
              <a:avLst/>
            </a:prstGeom>
            <a:noFill/>
          </p:spPr>
          <p:txBody>
            <a:bodyPr wrap="square" rtlCol="0">
              <a:spAutoFit/>
            </a:bodyPr>
            <a:lstStyle/>
            <a:p>
              <a:pPr algn="ctr"/>
              <a:r>
                <a:rPr lang="en-US" b="1" dirty="0"/>
                <a:t>Users</a:t>
              </a:r>
            </a:p>
          </p:txBody>
        </p:sp>
      </p:grpSp>
      <p:cxnSp>
        <p:nvCxnSpPr>
          <p:cNvPr id="28" name="Elbow Connector 27"/>
          <p:cNvCxnSpPr>
            <a:stCxn id="26" idx="3"/>
            <a:endCxn id="23" idx="1"/>
          </p:cNvCxnSpPr>
          <p:nvPr/>
        </p:nvCxnSpPr>
        <p:spPr>
          <a:xfrm flipV="1">
            <a:off x="2969052" y="3434932"/>
            <a:ext cx="3114598" cy="5180"/>
          </a:xfrm>
          <a:prstGeom prst="bentConnector3">
            <a:avLst>
              <a:gd name="adj1" fmla="val 50000"/>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3021980" y="2971208"/>
            <a:ext cx="532518" cy="369332"/>
          </a:xfrm>
          <a:prstGeom prst="rect">
            <a:avLst/>
          </a:prstGeom>
          <a:noFill/>
        </p:spPr>
        <p:txBody>
          <a:bodyPr wrap="none" rtlCol="0">
            <a:spAutoFit/>
          </a:bodyPr>
          <a:lstStyle/>
          <a:p>
            <a:r>
              <a:rPr lang="en-US" dirty="0" smtClean="0"/>
              <a:t>0..*</a:t>
            </a:r>
            <a:endParaRPr lang="en-US" dirty="0"/>
          </a:p>
        </p:txBody>
      </p:sp>
      <p:sp>
        <p:nvSpPr>
          <p:cNvPr id="30" name="TextBox 29"/>
          <p:cNvSpPr txBox="1"/>
          <p:nvPr/>
        </p:nvSpPr>
        <p:spPr>
          <a:xfrm>
            <a:off x="5764463" y="2964124"/>
            <a:ext cx="532518" cy="369332"/>
          </a:xfrm>
          <a:prstGeom prst="rect">
            <a:avLst/>
          </a:prstGeom>
          <a:noFill/>
        </p:spPr>
        <p:txBody>
          <a:bodyPr wrap="none" rtlCol="0">
            <a:spAutoFit/>
          </a:bodyPr>
          <a:lstStyle/>
          <a:p>
            <a:r>
              <a:rPr lang="en-US" dirty="0" smtClean="0"/>
              <a:t>0..*</a:t>
            </a:r>
            <a:endParaRPr lang="en-US" dirty="0"/>
          </a:p>
        </p:txBody>
      </p:sp>
    </p:spTree>
    <p:extLst>
      <p:ext uri="{BB962C8B-B14F-4D97-AF65-F5344CB8AC3E}">
        <p14:creationId xmlns:p14="http://schemas.microsoft.com/office/powerpoint/2010/main" val="208390013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847493" y="796323"/>
            <a:ext cx="8132213" cy="702288"/>
          </a:xfrm>
        </p:spPr>
        <p:txBody>
          <a:bodyPr>
            <a:noAutofit/>
          </a:bodyPr>
          <a:lstStyle/>
          <a:p>
            <a:r>
              <a:rPr lang="en-US" spc="0" dirty="0" smtClean="0">
                <a:latin typeface="Calibri" panose="020F0502020204030204" pitchFamily="34" charset="0"/>
              </a:rPr>
              <a:t>Features &amp; Demo</a:t>
            </a:r>
            <a:endParaRPr lang="en-US" spc="0" dirty="0">
              <a:latin typeface="Calibri" panose="020F0502020204030204" pitchFamily="34" charset="0"/>
            </a:endParaRPr>
          </a:p>
        </p:txBody>
      </p:sp>
      <p:sp>
        <p:nvSpPr>
          <p:cNvPr id="6" name="Footer Placeholder 4"/>
          <p:cNvSpPr>
            <a:spLocks noGrp="1"/>
          </p:cNvSpPr>
          <p:nvPr>
            <p:ph type="ftr" sz="quarter" idx="11"/>
          </p:nvPr>
        </p:nvSpPr>
        <p:spPr>
          <a:xfrm>
            <a:off x="997209" y="6459785"/>
            <a:ext cx="6981941" cy="365125"/>
          </a:xfrm>
        </p:spPr>
        <p:txBody>
          <a:bodyPr/>
          <a:lstStyle/>
          <a:p>
            <a:r>
              <a:rPr lang="en-US" sz="1400" b="1" dirty="0"/>
              <a:t>Location-based Augmented Reality Game System for Coffee House</a:t>
            </a:r>
            <a:endParaRPr lang="en-US" sz="1400" dirty="0"/>
          </a:p>
        </p:txBody>
      </p:sp>
      <p:sp>
        <p:nvSpPr>
          <p:cNvPr id="5" name="Slide Number Placeholder 4"/>
          <p:cNvSpPr>
            <a:spLocks noGrp="1"/>
          </p:cNvSpPr>
          <p:nvPr>
            <p:ph type="sldNum" sz="quarter" idx="12"/>
          </p:nvPr>
        </p:nvSpPr>
        <p:spPr>
          <a:xfrm>
            <a:off x="8376461" y="6459787"/>
            <a:ext cx="1312025" cy="365125"/>
          </a:xfrm>
        </p:spPr>
        <p:txBody>
          <a:bodyPr/>
          <a:lstStyle/>
          <a:p>
            <a:fld id="{94F15CE6-6A5B-0444-B2C2-B6643EA227BE}" type="slidenum">
              <a:rPr lang="en-US" sz="1600"/>
              <a:pPr/>
              <a:t>46</a:t>
            </a:fld>
            <a:endParaRPr lang="en-US" sz="1600" dirty="0"/>
          </a:p>
        </p:txBody>
      </p:sp>
      <p:sp>
        <p:nvSpPr>
          <p:cNvPr id="9" name="TextBox 8"/>
          <p:cNvSpPr txBox="1"/>
          <p:nvPr/>
        </p:nvSpPr>
        <p:spPr>
          <a:xfrm>
            <a:off x="5065590" y="939218"/>
            <a:ext cx="3966883" cy="523220"/>
          </a:xfrm>
          <a:prstGeom prst="rect">
            <a:avLst/>
          </a:prstGeom>
          <a:noFill/>
        </p:spPr>
        <p:txBody>
          <a:bodyPr wrap="square" rtlCol="0">
            <a:spAutoFit/>
          </a:bodyPr>
          <a:lstStyle/>
          <a:p>
            <a:pPr algn="r"/>
            <a:r>
              <a:rPr lang="en-US" sz="2800" b="1" dirty="0" smtClean="0"/>
              <a:t>Manage campaign</a:t>
            </a:r>
            <a:endParaRPr lang="en-US" sz="2800" b="1" dirty="0"/>
          </a:p>
        </p:txBody>
      </p:sp>
      <p:grpSp>
        <p:nvGrpSpPr>
          <p:cNvPr id="13" name="Group 12"/>
          <p:cNvGrpSpPr/>
          <p:nvPr/>
        </p:nvGrpSpPr>
        <p:grpSpPr>
          <a:xfrm>
            <a:off x="6905037" y="2473996"/>
            <a:ext cx="1882124" cy="1994372"/>
            <a:chOff x="3895722" y="3928194"/>
            <a:chExt cx="2125429" cy="2294156"/>
          </a:xfrm>
        </p:grpSpPr>
        <p:pic>
          <p:nvPicPr>
            <p:cNvPr id="14" name="Pictur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52874" y="3928194"/>
              <a:ext cx="1533525" cy="1562100"/>
            </a:xfrm>
            <a:prstGeom prst="rect">
              <a:avLst/>
            </a:prstGeom>
          </p:spPr>
        </p:pic>
        <p:sp>
          <p:nvSpPr>
            <p:cNvPr id="15" name="TextBox 14"/>
            <p:cNvSpPr txBox="1"/>
            <p:nvPr/>
          </p:nvSpPr>
          <p:spPr>
            <a:xfrm>
              <a:off x="3895722" y="5549674"/>
              <a:ext cx="2125429" cy="672676"/>
            </a:xfrm>
            <a:prstGeom prst="rect">
              <a:avLst/>
            </a:prstGeom>
            <a:noFill/>
          </p:spPr>
          <p:txBody>
            <a:bodyPr wrap="square" rtlCol="0">
              <a:spAutoFit/>
            </a:bodyPr>
            <a:lstStyle/>
            <a:p>
              <a:pPr algn="ctr"/>
              <a:r>
                <a:rPr lang="en-US" sz="3200" b="1" dirty="0"/>
                <a:t>Organizer</a:t>
              </a:r>
            </a:p>
          </p:txBody>
        </p:sp>
      </p:grpSp>
      <p:grpSp>
        <p:nvGrpSpPr>
          <p:cNvPr id="16" name="Group 15"/>
          <p:cNvGrpSpPr/>
          <p:nvPr/>
        </p:nvGrpSpPr>
        <p:grpSpPr>
          <a:xfrm>
            <a:off x="481587" y="2456176"/>
            <a:ext cx="1431797" cy="1897066"/>
            <a:chOff x="686814" y="2532451"/>
            <a:chExt cx="1650362" cy="2205673"/>
          </a:xfrm>
        </p:grpSpPr>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3962" y="2532451"/>
              <a:ext cx="1582303" cy="1596064"/>
            </a:xfrm>
            <a:prstGeom prst="rect">
              <a:avLst/>
            </a:prstGeom>
          </p:spPr>
        </p:pic>
        <p:sp>
          <p:nvSpPr>
            <p:cNvPr id="18" name="TextBox 17"/>
            <p:cNvSpPr txBox="1"/>
            <p:nvPr/>
          </p:nvSpPr>
          <p:spPr>
            <a:xfrm>
              <a:off x="686814" y="4058220"/>
              <a:ext cx="1650362" cy="679904"/>
            </a:xfrm>
            <a:prstGeom prst="rect">
              <a:avLst/>
            </a:prstGeom>
            <a:noFill/>
          </p:spPr>
          <p:txBody>
            <a:bodyPr wrap="square" rtlCol="0">
              <a:spAutoFit/>
            </a:bodyPr>
            <a:lstStyle/>
            <a:p>
              <a:pPr algn="ctr"/>
              <a:r>
                <a:rPr lang="en-US" sz="3200" b="1" dirty="0"/>
                <a:t>User</a:t>
              </a:r>
            </a:p>
          </p:txBody>
        </p:sp>
      </p:grpSp>
      <p:grpSp>
        <p:nvGrpSpPr>
          <p:cNvPr id="19" name="Group 18"/>
          <p:cNvGrpSpPr/>
          <p:nvPr/>
        </p:nvGrpSpPr>
        <p:grpSpPr>
          <a:xfrm>
            <a:off x="3278459" y="2358543"/>
            <a:ext cx="2080693" cy="2065687"/>
            <a:chOff x="203407" y="2402932"/>
            <a:chExt cx="2460676" cy="2447630"/>
          </a:xfrm>
        </p:grpSpPr>
        <p:pic>
          <p:nvPicPr>
            <p:cNvPr id="20" name="Picture 1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7979" y="2402932"/>
              <a:ext cx="2096104" cy="1886493"/>
            </a:xfrm>
            <a:prstGeom prst="rect">
              <a:avLst/>
            </a:prstGeom>
          </p:spPr>
        </p:pic>
        <p:sp>
          <p:nvSpPr>
            <p:cNvPr id="21" name="TextBox 20"/>
            <p:cNvSpPr txBox="1"/>
            <p:nvPr/>
          </p:nvSpPr>
          <p:spPr>
            <a:xfrm>
              <a:off x="203407" y="4157663"/>
              <a:ext cx="2460676" cy="692899"/>
            </a:xfrm>
            <a:prstGeom prst="rect">
              <a:avLst/>
            </a:prstGeom>
            <a:noFill/>
          </p:spPr>
          <p:txBody>
            <a:bodyPr wrap="square" rtlCol="0">
              <a:spAutoFit/>
            </a:bodyPr>
            <a:lstStyle/>
            <a:p>
              <a:pPr algn="ctr"/>
              <a:r>
                <a:rPr lang="en-US" sz="3200" b="1" dirty="0"/>
                <a:t>Campaign</a:t>
              </a:r>
              <a:endParaRPr lang="en-US" b="1" dirty="0"/>
            </a:p>
          </p:txBody>
        </p:sp>
      </p:grpSp>
      <p:cxnSp>
        <p:nvCxnSpPr>
          <p:cNvPr id="29" name="Straight Arrow Connector 28"/>
          <p:cNvCxnSpPr>
            <a:stCxn id="17" idx="3"/>
            <a:endCxn id="20" idx="1"/>
          </p:cNvCxnSpPr>
          <p:nvPr/>
        </p:nvCxnSpPr>
        <p:spPr>
          <a:xfrm>
            <a:off x="1895242" y="3142552"/>
            <a:ext cx="1691491" cy="12048"/>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stCxn id="20" idx="3"/>
            <a:endCxn id="14" idx="1"/>
          </p:cNvCxnSpPr>
          <p:nvPr/>
        </p:nvCxnSpPr>
        <p:spPr>
          <a:xfrm flipV="1">
            <a:off x="5359152" y="3152984"/>
            <a:ext cx="1596495" cy="161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31" name="Picture 3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618806" y="2297745"/>
            <a:ext cx="765900" cy="765900"/>
          </a:xfrm>
          <a:prstGeom prst="rect">
            <a:avLst/>
          </a:prstGeom>
        </p:spPr>
      </p:pic>
      <p:sp>
        <p:nvSpPr>
          <p:cNvPr id="32" name="TextBox 31"/>
          <p:cNvSpPr txBox="1"/>
          <p:nvPr/>
        </p:nvSpPr>
        <p:spPr>
          <a:xfrm>
            <a:off x="5354899" y="1836080"/>
            <a:ext cx="1540559" cy="461665"/>
          </a:xfrm>
          <a:prstGeom prst="rect">
            <a:avLst/>
          </a:prstGeom>
          <a:noFill/>
        </p:spPr>
        <p:txBody>
          <a:bodyPr wrap="square" rtlCol="0">
            <a:spAutoFit/>
          </a:bodyPr>
          <a:lstStyle/>
          <a:p>
            <a:r>
              <a:rPr lang="en-US" sz="2400" b="1" dirty="0"/>
              <a:t>Multiplier</a:t>
            </a:r>
          </a:p>
        </p:txBody>
      </p:sp>
      <p:sp>
        <p:nvSpPr>
          <p:cNvPr id="33" name="TextBox 32"/>
          <p:cNvSpPr txBox="1"/>
          <p:nvPr/>
        </p:nvSpPr>
        <p:spPr>
          <a:xfrm>
            <a:off x="1895242" y="2601354"/>
            <a:ext cx="2066293" cy="523220"/>
          </a:xfrm>
          <a:prstGeom prst="rect">
            <a:avLst/>
          </a:prstGeom>
          <a:noFill/>
        </p:spPr>
        <p:txBody>
          <a:bodyPr wrap="square" rtlCol="0">
            <a:spAutoFit/>
          </a:bodyPr>
          <a:lstStyle/>
          <a:p>
            <a:r>
              <a:rPr lang="en-US" sz="2800" b="1" dirty="0"/>
              <a:t>Participate</a:t>
            </a:r>
          </a:p>
        </p:txBody>
      </p:sp>
      <p:cxnSp>
        <p:nvCxnSpPr>
          <p:cNvPr id="34" name="Elbow Connector 33"/>
          <p:cNvCxnSpPr>
            <a:stCxn id="15" idx="2"/>
            <a:endCxn id="18" idx="2"/>
          </p:cNvCxnSpPr>
          <p:nvPr/>
        </p:nvCxnSpPr>
        <p:spPr>
          <a:xfrm rot="5400000" flipH="1">
            <a:off x="4464230" y="1086499"/>
            <a:ext cx="115126" cy="6648613"/>
          </a:xfrm>
          <a:prstGeom prst="bentConnector3">
            <a:avLst>
              <a:gd name="adj1" fmla="val -198565"/>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35" name="Group 34"/>
          <p:cNvGrpSpPr/>
          <p:nvPr/>
        </p:nvGrpSpPr>
        <p:grpSpPr>
          <a:xfrm>
            <a:off x="4035036" y="4673955"/>
            <a:ext cx="2349669" cy="1296990"/>
            <a:chOff x="3938586" y="3726779"/>
            <a:chExt cx="3164466" cy="1763515"/>
          </a:xfrm>
        </p:grpSpPr>
        <p:pic>
          <p:nvPicPr>
            <p:cNvPr id="36" name="Picture 3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938586" y="3928194"/>
              <a:ext cx="1562099" cy="1562100"/>
            </a:xfrm>
            <a:prstGeom prst="rect">
              <a:avLst/>
            </a:prstGeom>
          </p:spPr>
        </p:pic>
        <p:sp>
          <p:nvSpPr>
            <p:cNvPr id="37" name="TextBox 36"/>
            <p:cNvSpPr txBox="1"/>
            <p:nvPr/>
          </p:nvSpPr>
          <p:spPr>
            <a:xfrm>
              <a:off x="5191957" y="3726779"/>
              <a:ext cx="1911095" cy="878815"/>
            </a:xfrm>
            <a:prstGeom prst="rect">
              <a:avLst/>
            </a:prstGeom>
            <a:noFill/>
          </p:spPr>
          <p:txBody>
            <a:bodyPr wrap="square" rtlCol="0">
              <a:spAutoFit/>
            </a:bodyPr>
            <a:lstStyle/>
            <a:p>
              <a:pPr algn="ctr"/>
              <a:r>
                <a:rPr lang="en-US" sz="3600" b="1" dirty="0"/>
                <a:t>Coins</a:t>
              </a:r>
            </a:p>
          </p:txBody>
        </p:sp>
      </p:grpSp>
    </p:spTree>
    <p:extLst>
      <p:ext uri="{BB962C8B-B14F-4D97-AF65-F5344CB8AC3E}">
        <p14:creationId xmlns:p14="http://schemas.microsoft.com/office/powerpoint/2010/main" val="420850482"/>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847493" y="796323"/>
            <a:ext cx="8132213" cy="702288"/>
          </a:xfrm>
        </p:spPr>
        <p:txBody>
          <a:bodyPr>
            <a:noAutofit/>
          </a:bodyPr>
          <a:lstStyle/>
          <a:p>
            <a:r>
              <a:rPr lang="en-US" spc="0" dirty="0" smtClean="0">
                <a:latin typeface="Calibri" panose="020F0502020204030204" pitchFamily="34" charset="0"/>
              </a:rPr>
              <a:t>Features &amp; Demo</a:t>
            </a:r>
            <a:endParaRPr lang="en-US" spc="0" dirty="0">
              <a:latin typeface="Calibri" panose="020F0502020204030204" pitchFamily="34" charset="0"/>
            </a:endParaRPr>
          </a:p>
        </p:txBody>
      </p:sp>
      <p:sp>
        <p:nvSpPr>
          <p:cNvPr id="6" name="Footer Placeholder 4"/>
          <p:cNvSpPr>
            <a:spLocks noGrp="1"/>
          </p:cNvSpPr>
          <p:nvPr>
            <p:ph type="ftr" sz="quarter" idx="11"/>
          </p:nvPr>
        </p:nvSpPr>
        <p:spPr>
          <a:xfrm>
            <a:off x="997209" y="6459785"/>
            <a:ext cx="6981941" cy="365125"/>
          </a:xfrm>
        </p:spPr>
        <p:txBody>
          <a:bodyPr/>
          <a:lstStyle/>
          <a:p>
            <a:r>
              <a:rPr lang="en-US" sz="1400" b="1" dirty="0"/>
              <a:t>Location-based Augmented Reality Game System for Coffee House</a:t>
            </a:r>
            <a:endParaRPr lang="en-US" sz="1400" dirty="0"/>
          </a:p>
        </p:txBody>
      </p:sp>
      <p:sp>
        <p:nvSpPr>
          <p:cNvPr id="5" name="Slide Number Placeholder 4"/>
          <p:cNvSpPr>
            <a:spLocks noGrp="1"/>
          </p:cNvSpPr>
          <p:nvPr>
            <p:ph type="sldNum" sz="quarter" idx="12"/>
          </p:nvPr>
        </p:nvSpPr>
        <p:spPr>
          <a:xfrm>
            <a:off x="8376461" y="6459787"/>
            <a:ext cx="1312025" cy="365125"/>
          </a:xfrm>
        </p:spPr>
        <p:txBody>
          <a:bodyPr/>
          <a:lstStyle/>
          <a:p>
            <a:fld id="{94F15CE6-6A5B-0444-B2C2-B6643EA227BE}" type="slidenum">
              <a:rPr lang="en-US" sz="1600"/>
              <a:pPr/>
              <a:t>47</a:t>
            </a:fld>
            <a:endParaRPr lang="en-US" sz="1600" dirty="0"/>
          </a:p>
        </p:txBody>
      </p:sp>
      <p:sp>
        <p:nvSpPr>
          <p:cNvPr id="9" name="TextBox 8"/>
          <p:cNvSpPr txBox="1"/>
          <p:nvPr/>
        </p:nvSpPr>
        <p:spPr>
          <a:xfrm>
            <a:off x="5065590" y="939218"/>
            <a:ext cx="3966883" cy="523220"/>
          </a:xfrm>
          <a:prstGeom prst="rect">
            <a:avLst/>
          </a:prstGeom>
          <a:noFill/>
        </p:spPr>
        <p:txBody>
          <a:bodyPr wrap="square" rtlCol="0">
            <a:spAutoFit/>
          </a:bodyPr>
          <a:lstStyle/>
          <a:p>
            <a:pPr algn="r"/>
            <a:r>
              <a:rPr lang="en-US" sz="2800" b="1" dirty="0" smtClean="0"/>
              <a:t>Manage campaign</a:t>
            </a:r>
            <a:endParaRPr lang="en-US" sz="2800" b="1" dirty="0"/>
          </a:p>
        </p:txBody>
      </p:sp>
      <p:grpSp>
        <p:nvGrpSpPr>
          <p:cNvPr id="24" name="Group 23"/>
          <p:cNvGrpSpPr/>
          <p:nvPr/>
        </p:nvGrpSpPr>
        <p:grpSpPr>
          <a:xfrm>
            <a:off x="1574932" y="3168378"/>
            <a:ext cx="1387490" cy="1837792"/>
            <a:chOff x="3895723" y="3928194"/>
            <a:chExt cx="1604964" cy="2165458"/>
          </a:xfrm>
        </p:grpSpPr>
        <p:pic>
          <p:nvPicPr>
            <p:cNvPr id="25" name="Picture 2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38587" y="3928194"/>
              <a:ext cx="1562100" cy="1562100"/>
            </a:xfrm>
            <a:prstGeom prst="rect">
              <a:avLst/>
            </a:prstGeom>
          </p:spPr>
        </p:pic>
        <p:sp>
          <p:nvSpPr>
            <p:cNvPr id="26" name="TextBox 25"/>
            <p:cNvSpPr txBox="1"/>
            <p:nvPr/>
          </p:nvSpPr>
          <p:spPr>
            <a:xfrm>
              <a:off x="3895723" y="5549675"/>
              <a:ext cx="1604964" cy="543977"/>
            </a:xfrm>
            <a:prstGeom prst="rect">
              <a:avLst/>
            </a:prstGeom>
            <a:noFill/>
          </p:spPr>
          <p:txBody>
            <a:bodyPr wrap="square" rtlCol="0">
              <a:spAutoFit/>
            </a:bodyPr>
            <a:lstStyle/>
            <a:p>
              <a:pPr algn="ctr"/>
              <a:r>
                <a:rPr lang="en-US" sz="2400" b="1" dirty="0"/>
                <a:t>Coins</a:t>
              </a:r>
            </a:p>
          </p:txBody>
        </p:sp>
      </p:grpSp>
      <p:cxnSp>
        <p:nvCxnSpPr>
          <p:cNvPr id="27" name="Straight Arrow Connector 26"/>
          <p:cNvCxnSpPr/>
          <p:nvPr/>
        </p:nvCxnSpPr>
        <p:spPr>
          <a:xfrm flipV="1">
            <a:off x="3467150" y="2995387"/>
            <a:ext cx="1816970" cy="72303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a:off x="3462388" y="4002906"/>
            <a:ext cx="1821732" cy="75676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38" name="Group 37"/>
          <p:cNvGrpSpPr/>
          <p:nvPr/>
        </p:nvGrpSpPr>
        <p:grpSpPr>
          <a:xfrm>
            <a:off x="5788848" y="2005393"/>
            <a:ext cx="1562100" cy="1979988"/>
            <a:chOff x="3938587" y="1347787"/>
            <a:chExt cx="1562100" cy="1979988"/>
          </a:xfrm>
        </p:grpSpPr>
        <p:pic>
          <p:nvPicPr>
            <p:cNvPr id="39" name="Picture 3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38587" y="1347787"/>
              <a:ext cx="1562100" cy="1562100"/>
            </a:xfrm>
            <a:prstGeom prst="rect">
              <a:avLst/>
            </a:prstGeom>
          </p:spPr>
        </p:pic>
        <p:sp>
          <p:nvSpPr>
            <p:cNvPr id="40" name="TextBox 39"/>
            <p:cNvSpPr txBox="1"/>
            <p:nvPr/>
          </p:nvSpPr>
          <p:spPr>
            <a:xfrm>
              <a:off x="4067175" y="2866110"/>
              <a:ext cx="1388054" cy="461665"/>
            </a:xfrm>
            <a:prstGeom prst="rect">
              <a:avLst/>
            </a:prstGeom>
            <a:noFill/>
          </p:spPr>
          <p:txBody>
            <a:bodyPr wrap="square" rtlCol="0">
              <a:spAutoFit/>
            </a:bodyPr>
            <a:lstStyle/>
            <a:p>
              <a:pPr algn="ctr"/>
              <a:r>
                <a:rPr lang="en-US" sz="2400" b="1" dirty="0"/>
                <a:t>Balls</a:t>
              </a:r>
            </a:p>
          </p:txBody>
        </p:sp>
      </p:grpSp>
      <p:grpSp>
        <p:nvGrpSpPr>
          <p:cNvPr id="41" name="Group 40"/>
          <p:cNvGrpSpPr/>
          <p:nvPr/>
        </p:nvGrpSpPr>
        <p:grpSpPr>
          <a:xfrm>
            <a:off x="5535991" y="4217937"/>
            <a:ext cx="2048416" cy="2105347"/>
            <a:chOff x="567979" y="2402932"/>
            <a:chExt cx="2096104" cy="2247585"/>
          </a:xfrm>
        </p:grpSpPr>
        <p:pic>
          <p:nvPicPr>
            <p:cNvPr id="42" name="Picture 4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7979" y="2402932"/>
              <a:ext cx="2096104" cy="1886493"/>
            </a:xfrm>
            <a:prstGeom prst="rect">
              <a:avLst/>
            </a:prstGeom>
          </p:spPr>
        </p:pic>
        <p:sp>
          <p:nvSpPr>
            <p:cNvPr id="43" name="TextBox 42"/>
            <p:cNvSpPr txBox="1"/>
            <p:nvPr/>
          </p:nvSpPr>
          <p:spPr>
            <a:xfrm>
              <a:off x="848637" y="4157662"/>
              <a:ext cx="1815446" cy="492855"/>
            </a:xfrm>
            <a:prstGeom prst="rect">
              <a:avLst/>
            </a:prstGeom>
            <a:noFill/>
          </p:spPr>
          <p:txBody>
            <a:bodyPr wrap="square" rtlCol="0">
              <a:spAutoFit/>
            </a:bodyPr>
            <a:lstStyle/>
            <a:p>
              <a:r>
                <a:rPr lang="en-US" sz="2400" b="1" dirty="0"/>
                <a:t>Campaign</a:t>
              </a:r>
            </a:p>
          </p:txBody>
        </p:sp>
      </p:grpSp>
    </p:spTree>
    <p:extLst>
      <p:ext uri="{BB962C8B-B14F-4D97-AF65-F5344CB8AC3E}">
        <p14:creationId xmlns:p14="http://schemas.microsoft.com/office/powerpoint/2010/main" val="3856654484"/>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847493" y="796323"/>
            <a:ext cx="8132213" cy="702288"/>
          </a:xfrm>
        </p:spPr>
        <p:txBody>
          <a:bodyPr>
            <a:noAutofit/>
          </a:bodyPr>
          <a:lstStyle/>
          <a:p>
            <a:r>
              <a:rPr lang="en-US" spc="0" dirty="0" smtClean="0">
                <a:latin typeface="Calibri" panose="020F0502020204030204" pitchFamily="34" charset="0"/>
              </a:rPr>
              <a:t>Features &amp; Demo</a:t>
            </a:r>
            <a:endParaRPr lang="en-US" spc="0" dirty="0">
              <a:latin typeface="Calibri" panose="020F0502020204030204" pitchFamily="34" charset="0"/>
            </a:endParaRPr>
          </a:p>
        </p:txBody>
      </p:sp>
      <p:sp>
        <p:nvSpPr>
          <p:cNvPr id="6" name="Footer Placeholder 4"/>
          <p:cNvSpPr>
            <a:spLocks noGrp="1"/>
          </p:cNvSpPr>
          <p:nvPr>
            <p:ph type="ftr" sz="quarter" idx="11"/>
          </p:nvPr>
        </p:nvSpPr>
        <p:spPr>
          <a:xfrm>
            <a:off x="997209" y="6459785"/>
            <a:ext cx="6981941" cy="365125"/>
          </a:xfrm>
        </p:spPr>
        <p:txBody>
          <a:bodyPr/>
          <a:lstStyle/>
          <a:p>
            <a:r>
              <a:rPr lang="en-US" sz="1400" b="1" dirty="0"/>
              <a:t>Location-based Augmented Reality Game System for Coffee House</a:t>
            </a:r>
            <a:endParaRPr lang="en-US" sz="1400" dirty="0"/>
          </a:p>
        </p:txBody>
      </p:sp>
      <p:sp>
        <p:nvSpPr>
          <p:cNvPr id="5" name="Slide Number Placeholder 4"/>
          <p:cNvSpPr>
            <a:spLocks noGrp="1"/>
          </p:cNvSpPr>
          <p:nvPr>
            <p:ph type="sldNum" sz="quarter" idx="12"/>
          </p:nvPr>
        </p:nvSpPr>
        <p:spPr>
          <a:xfrm>
            <a:off x="8376461" y="6459787"/>
            <a:ext cx="1312025" cy="365125"/>
          </a:xfrm>
        </p:spPr>
        <p:txBody>
          <a:bodyPr/>
          <a:lstStyle/>
          <a:p>
            <a:fld id="{94F15CE6-6A5B-0444-B2C2-B6643EA227BE}" type="slidenum">
              <a:rPr lang="en-US" sz="1600"/>
              <a:pPr/>
              <a:t>48</a:t>
            </a:fld>
            <a:endParaRPr lang="en-US" sz="1600" dirty="0"/>
          </a:p>
        </p:txBody>
      </p:sp>
      <p:sp>
        <p:nvSpPr>
          <p:cNvPr id="9" name="TextBox 8"/>
          <p:cNvSpPr txBox="1"/>
          <p:nvPr/>
        </p:nvSpPr>
        <p:spPr>
          <a:xfrm>
            <a:off x="5065590" y="939218"/>
            <a:ext cx="3966883" cy="523220"/>
          </a:xfrm>
          <a:prstGeom prst="rect">
            <a:avLst/>
          </a:prstGeom>
          <a:noFill/>
        </p:spPr>
        <p:txBody>
          <a:bodyPr wrap="square" rtlCol="0">
            <a:spAutoFit/>
          </a:bodyPr>
          <a:lstStyle/>
          <a:p>
            <a:pPr algn="r"/>
            <a:r>
              <a:rPr lang="en-US" sz="2800" b="1" dirty="0" smtClean="0"/>
              <a:t>Manage campaign</a:t>
            </a:r>
            <a:endParaRPr lang="en-US" sz="2800" b="1" dirty="0"/>
          </a:p>
        </p:txBody>
      </p:sp>
      <p:sp>
        <p:nvSpPr>
          <p:cNvPr id="10" name="TextBox 9"/>
          <p:cNvSpPr txBox="1"/>
          <p:nvPr/>
        </p:nvSpPr>
        <p:spPr>
          <a:xfrm>
            <a:off x="0" y="1929160"/>
            <a:ext cx="9032474" cy="3970318"/>
          </a:xfrm>
          <a:prstGeom prst="rect">
            <a:avLst/>
          </a:prstGeom>
          <a:noFill/>
        </p:spPr>
        <p:txBody>
          <a:bodyPr wrap="square" rtlCol="0">
            <a:spAutoFit/>
          </a:bodyPr>
          <a:lstStyle/>
          <a:p>
            <a:pPr lvl="1" algn="just"/>
            <a:r>
              <a:rPr lang="en-US" sz="3600" b="1" u="sng" dirty="0" smtClean="0"/>
              <a:t>Scenario 1:</a:t>
            </a:r>
            <a:r>
              <a:rPr lang="en-US" sz="3600" b="1" dirty="0" smtClean="0"/>
              <a:t> </a:t>
            </a:r>
            <a:r>
              <a:rPr lang="en-US" sz="3600" dirty="0"/>
              <a:t>Mr. </a:t>
            </a:r>
            <a:r>
              <a:rPr lang="en-US" sz="3600" dirty="0" err="1"/>
              <a:t>Bửu</a:t>
            </a:r>
            <a:r>
              <a:rPr lang="en-US" sz="3600" dirty="0"/>
              <a:t> is </a:t>
            </a:r>
            <a:r>
              <a:rPr lang="en-US" sz="3600" dirty="0" smtClean="0"/>
              <a:t>Starbuck </a:t>
            </a:r>
            <a:r>
              <a:rPr lang="en-US" sz="3600" dirty="0"/>
              <a:t>Manager. He wants to create a campaign that started on 13/12/2016 and ends on 07/02/2017. He creates a campaign and send approval request to admin. Admin will approve the request. Then user </a:t>
            </a:r>
            <a:r>
              <a:rPr lang="en-US" sz="3600" dirty="0" err="1"/>
              <a:t>Thông</a:t>
            </a:r>
            <a:r>
              <a:rPr lang="en-US" sz="3600" dirty="0"/>
              <a:t> will join in the campaign.</a:t>
            </a:r>
          </a:p>
        </p:txBody>
      </p:sp>
    </p:spTree>
    <p:extLst>
      <p:ext uri="{BB962C8B-B14F-4D97-AF65-F5344CB8AC3E}">
        <p14:creationId xmlns:p14="http://schemas.microsoft.com/office/powerpoint/2010/main" val="701970607"/>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847493" y="796323"/>
            <a:ext cx="8132213" cy="702288"/>
          </a:xfrm>
        </p:spPr>
        <p:txBody>
          <a:bodyPr>
            <a:noAutofit/>
          </a:bodyPr>
          <a:lstStyle/>
          <a:p>
            <a:r>
              <a:rPr lang="en-US" spc="0" dirty="0" smtClean="0">
                <a:latin typeface="Calibri" panose="020F0502020204030204" pitchFamily="34" charset="0"/>
              </a:rPr>
              <a:t>Features &amp; Demo</a:t>
            </a:r>
            <a:endParaRPr lang="en-US" spc="0" dirty="0">
              <a:latin typeface="Calibri" panose="020F0502020204030204" pitchFamily="34" charset="0"/>
            </a:endParaRPr>
          </a:p>
        </p:txBody>
      </p:sp>
      <p:sp>
        <p:nvSpPr>
          <p:cNvPr id="6" name="Footer Placeholder 4"/>
          <p:cNvSpPr>
            <a:spLocks noGrp="1"/>
          </p:cNvSpPr>
          <p:nvPr>
            <p:ph type="ftr" sz="quarter" idx="11"/>
          </p:nvPr>
        </p:nvSpPr>
        <p:spPr>
          <a:xfrm>
            <a:off x="997209" y="6459785"/>
            <a:ext cx="6981941" cy="365125"/>
          </a:xfrm>
        </p:spPr>
        <p:txBody>
          <a:bodyPr/>
          <a:lstStyle/>
          <a:p>
            <a:r>
              <a:rPr lang="en-US" sz="1400" b="1" dirty="0"/>
              <a:t>Location-based Augmented Reality Game System for Coffee House</a:t>
            </a:r>
            <a:endParaRPr lang="en-US" sz="1400" dirty="0"/>
          </a:p>
        </p:txBody>
      </p:sp>
      <p:sp>
        <p:nvSpPr>
          <p:cNvPr id="5" name="Slide Number Placeholder 4"/>
          <p:cNvSpPr>
            <a:spLocks noGrp="1"/>
          </p:cNvSpPr>
          <p:nvPr>
            <p:ph type="sldNum" sz="quarter" idx="12"/>
          </p:nvPr>
        </p:nvSpPr>
        <p:spPr>
          <a:xfrm>
            <a:off x="8376461" y="6459787"/>
            <a:ext cx="1312025" cy="365125"/>
          </a:xfrm>
        </p:spPr>
        <p:txBody>
          <a:bodyPr/>
          <a:lstStyle/>
          <a:p>
            <a:fld id="{94F15CE6-6A5B-0444-B2C2-B6643EA227BE}" type="slidenum">
              <a:rPr lang="en-US" sz="1600"/>
              <a:pPr/>
              <a:t>49</a:t>
            </a:fld>
            <a:endParaRPr lang="en-US" sz="1600" dirty="0"/>
          </a:p>
        </p:txBody>
      </p:sp>
      <p:sp>
        <p:nvSpPr>
          <p:cNvPr id="9" name="TextBox 8"/>
          <p:cNvSpPr txBox="1"/>
          <p:nvPr/>
        </p:nvSpPr>
        <p:spPr>
          <a:xfrm>
            <a:off x="5065590" y="939218"/>
            <a:ext cx="3966883" cy="523220"/>
          </a:xfrm>
          <a:prstGeom prst="rect">
            <a:avLst/>
          </a:prstGeom>
          <a:noFill/>
        </p:spPr>
        <p:txBody>
          <a:bodyPr wrap="square" rtlCol="0">
            <a:spAutoFit/>
          </a:bodyPr>
          <a:lstStyle/>
          <a:p>
            <a:pPr algn="r"/>
            <a:r>
              <a:rPr lang="en-US" sz="2800" b="1" dirty="0" smtClean="0"/>
              <a:t>Manage campaign</a:t>
            </a:r>
            <a:endParaRPr lang="en-US" sz="2800" b="1" dirty="0"/>
          </a:p>
        </p:txBody>
      </p:sp>
      <p:sp>
        <p:nvSpPr>
          <p:cNvPr id="7" name="TextBox 6"/>
          <p:cNvSpPr txBox="1"/>
          <p:nvPr/>
        </p:nvSpPr>
        <p:spPr>
          <a:xfrm>
            <a:off x="702527" y="1767405"/>
            <a:ext cx="10509956" cy="1323439"/>
          </a:xfrm>
          <a:prstGeom prst="rect">
            <a:avLst/>
          </a:prstGeom>
          <a:noFill/>
        </p:spPr>
        <p:txBody>
          <a:bodyPr wrap="square" rtlCol="0">
            <a:spAutoFit/>
          </a:bodyPr>
          <a:lstStyle/>
          <a:p>
            <a:pPr lvl="1" algn="just"/>
            <a:r>
              <a:rPr lang="en-US" sz="4000" b="1" u="sng" dirty="0" smtClean="0"/>
              <a:t>Data Input:</a:t>
            </a:r>
          </a:p>
          <a:p>
            <a:pPr lvl="1" algn="just"/>
            <a:endParaRPr lang="en-US" sz="4000" dirty="0"/>
          </a:p>
        </p:txBody>
      </p:sp>
      <p:sp>
        <p:nvSpPr>
          <p:cNvPr id="11" name="TextBox 10"/>
          <p:cNvSpPr txBox="1"/>
          <p:nvPr/>
        </p:nvSpPr>
        <p:spPr>
          <a:xfrm>
            <a:off x="1440180" y="2503480"/>
            <a:ext cx="9715500" cy="2308324"/>
          </a:xfrm>
          <a:prstGeom prst="rect">
            <a:avLst/>
          </a:prstGeom>
          <a:noFill/>
        </p:spPr>
        <p:txBody>
          <a:bodyPr wrap="square" rtlCol="0">
            <a:spAutoFit/>
          </a:bodyPr>
          <a:lstStyle/>
          <a:p>
            <a:r>
              <a:rPr lang="en-US" sz="2400" dirty="0" err="1" smtClean="0"/>
              <a:t>Tên</a:t>
            </a:r>
            <a:r>
              <a:rPr lang="en-US" sz="2400" dirty="0" smtClean="0"/>
              <a:t> </a:t>
            </a:r>
            <a:r>
              <a:rPr lang="en-US" sz="2400" dirty="0" err="1" smtClean="0"/>
              <a:t>chiến</a:t>
            </a:r>
            <a:r>
              <a:rPr lang="en-US" sz="2400" dirty="0" smtClean="0"/>
              <a:t> </a:t>
            </a:r>
            <a:r>
              <a:rPr lang="en-US" sz="2400" dirty="0" err="1" smtClean="0"/>
              <a:t>dịch</a:t>
            </a:r>
            <a:r>
              <a:rPr lang="en-US" sz="2400" dirty="0" smtClean="0"/>
              <a:t>: </a:t>
            </a:r>
          </a:p>
          <a:p>
            <a:r>
              <a:rPr lang="en-US" sz="2400" dirty="0" err="1" smtClean="0"/>
              <a:t>Hệ</a:t>
            </a:r>
            <a:r>
              <a:rPr lang="en-US" sz="2400" dirty="0" smtClean="0"/>
              <a:t> </a:t>
            </a:r>
            <a:r>
              <a:rPr lang="en-US" sz="2400" dirty="0" err="1" smtClean="0"/>
              <a:t>số</a:t>
            </a:r>
            <a:r>
              <a:rPr lang="en-US" sz="2400" dirty="0" smtClean="0"/>
              <a:t> </a:t>
            </a:r>
            <a:r>
              <a:rPr lang="en-US" sz="2400" dirty="0" err="1" smtClean="0"/>
              <a:t>nhân</a:t>
            </a:r>
            <a:r>
              <a:rPr lang="en-US" sz="2400" dirty="0" smtClean="0"/>
              <a:t>:</a:t>
            </a:r>
          </a:p>
          <a:p>
            <a:r>
              <a:rPr lang="en-US" sz="2400" dirty="0" smtClean="0"/>
              <a:t>Master Code:</a:t>
            </a:r>
          </a:p>
          <a:p>
            <a:r>
              <a:rPr lang="en-US" sz="2400" dirty="0" err="1" smtClean="0"/>
              <a:t>Cửa</a:t>
            </a:r>
            <a:r>
              <a:rPr lang="en-US" sz="2400" dirty="0" smtClean="0"/>
              <a:t> </a:t>
            </a:r>
            <a:r>
              <a:rPr lang="en-US" sz="2400" dirty="0" err="1" smtClean="0"/>
              <a:t>hàng</a:t>
            </a:r>
            <a:r>
              <a:rPr lang="en-US" sz="2400" dirty="0" smtClean="0"/>
              <a:t>:</a:t>
            </a:r>
          </a:p>
          <a:p>
            <a:r>
              <a:rPr lang="en-US" sz="2400" dirty="0" err="1" smtClean="0"/>
              <a:t>Thời</a:t>
            </a:r>
            <a:r>
              <a:rPr lang="en-US" sz="2400" dirty="0" smtClean="0"/>
              <a:t> </a:t>
            </a:r>
            <a:r>
              <a:rPr lang="en-US" sz="2400" dirty="0" err="1" smtClean="0"/>
              <a:t>gian</a:t>
            </a:r>
            <a:r>
              <a:rPr lang="en-US" sz="2400" dirty="0" smtClean="0"/>
              <a:t>: 08:00 AM 13/12/2016 -09:00 PM 07/02/2017</a:t>
            </a:r>
          </a:p>
          <a:p>
            <a:r>
              <a:rPr lang="en-US" sz="2400" dirty="0" err="1" smtClean="0"/>
              <a:t>Loại</a:t>
            </a:r>
            <a:r>
              <a:rPr lang="en-US" sz="2400" dirty="0" smtClean="0"/>
              <a:t> </a:t>
            </a:r>
            <a:r>
              <a:rPr lang="en-US" sz="2400" dirty="0" err="1" smtClean="0"/>
              <a:t>chiến</a:t>
            </a:r>
            <a:r>
              <a:rPr lang="en-US" sz="2400" dirty="0" smtClean="0"/>
              <a:t> </a:t>
            </a:r>
            <a:r>
              <a:rPr lang="en-US" sz="2400" dirty="0" err="1" smtClean="0"/>
              <a:t>dịch</a:t>
            </a:r>
            <a:r>
              <a:rPr lang="en-US" sz="2400" dirty="0" smtClean="0"/>
              <a:t>: </a:t>
            </a:r>
            <a:r>
              <a:rPr lang="en-US" sz="2400" dirty="0" err="1" smtClean="0"/>
              <a:t>Cộng</a:t>
            </a:r>
            <a:r>
              <a:rPr lang="en-US" sz="2400" dirty="0" smtClean="0"/>
              <a:t> </a:t>
            </a:r>
            <a:r>
              <a:rPr lang="en-US" sz="2400" dirty="0" err="1" smtClean="0"/>
              <a:t>đồng</a:t>
            </a:r>
            <a:r>
              <a:rPr lang="en-US" sz="2400" dirty="0" smtClean="0"/>
              <a:t> </a:t>
            </a:r>
          </a:p>
        </p:txBody>
      </p:sp>
    </p:spTree>
    <p:extLst>
      <p:ext uri="{BB962C8B-B14F-4D97-AF65-F5344CB8AC3E}">
        <p14:creationId xmlns:p14="http://schemas.microsoft.com/office/powerpoint/2010/main" val="277717319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997209" y="1008197"/>
            <a:ext cx="8645169" cy="702288"/>
          </a:xfrm>
        </p:spPr>
        <p:txBody>
          <a:bodyPr>
            <a:noAutofit/>
          </a:bodyPr>
          <a:lstStyle/>
          <a:p>
            <a:r>
              <a:rPr lang="en-US" spc="0" dirty="0">
                <a:latin typeface="Calibri" panose="020F0502020204030204" pitchFamily="34" charset="0"/>
              </a:rPr>
              <a:t>Current situation</a:t>
            </a:r>
          </a:p>
        </p:txBody>
      </p:sp>
      <p:sp>
        <p:nvSpPr>
          <p:cNvPr id="6" name="Footer Placeholder 4"/>
          <p:cNvSpPr>
            <a:spLocks noGrp="1"/>
          </p:cNvSpPr>
          <p:nvPr>
            <p:ph type="ftr" sz="quarter" idx="11"/>
          </p:nvPr>
        </p:nvSpPr>
        <p:spPr>
          <a:xfrm>
            <a:off x="997209" y="6459785"/>
            <a:ext cx="6981941" cy="365125"/>
          </a:xfrm>
        </p:spPr>
        <p:txBody>
          <a:bodyPr/>
          <a:lstStyle/>
          <a:p>
            <a:r>
              <a:rPr lang="en-US" sz="1400" b="1" dirty="0"/>
              <a:t>Location-based Augmented Reality Game System for Coffee House</a:t>
            </a:r>
            <a:endParaRPr lang="en-US" sz="1400" dirty="0"/>
          </a:p>
        </p:txBody>
      </p:sp>
      <p:sp>
        <p:nvSpPr>
          <p:cNvPr id="5" name="Slide Number Placeholder 4"/>
          <p:cNvSpPr>
            <a:spLocks noGrp="1"/>
          </p:cNvSpPr>
          <p:nvPr>
            <p:ph type="sldNum" sz="quarter" idx="12"/>
          </p:nvPr>
        </p:nvSpPr>
        <p:spPr>
          <a:xfrm>
            <a:off x="8376461" y="6459787"/>
            <a:ext cx="1312025" cy="365125"/>
          </a:xfrm>
        </p:spPr>
        <p:txBody>
          <a:bodyPr/>
          <a:lstStyle/>
          <a:p>
            <a:fld id="{94F15CE6-6A5B-0444-B2C2-B6643EA227BE}" type="slidenum">
              <a:rPr lang="en-US" sz="1600"/>
              <a:pPr/>
              <a:t>5</a:t>
            </a:fld>
            <a:endParaRPr lang="en-US" sz="1600"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9570" y="1979895"/>
            <a:ext cx="4396707" cy="4019461"/>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09735" y="1855737"/>
            <a:ext cx="2252597" cy="1738318"/>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15891" y="3813681"/>
            <a:ext cx="3445470" cy="2426477"/>
          </a:xfrm>
          <a:prstGeom prst="rect">
            <a:avLst/>
          </a:prstGeom>
        </p:spPr>
      </p:pic>
    </p:spTree>
    <p:extLst>
      <p:ext uri="{BB962C8B-B14F-4D97-AF65-F5344CB8AC3E}">
        <p14:creationId xmlns:p14="http://schemas.microsoft.com/office/powerpoint/2010/main" val="320849178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847493" y="796323"/>
            <a:ext cx="8132213" cy="702288"/>
          </a:xfrm>
        </p:spPr>
        <p:txBody>
          <a:bodyPr>
            <a:noAutofit/>
          </a:bodyPr>
          <a:lstStyle/>
          <a:p>
            <a:r>
              <a:rPr lang="en-US" spc="0" dirty="0" smtClean="0">
                <a:latin typeface="Calibri" panose="020F0502020204030204" pitchFamily="34" charset="0"/>
              </a:rPr>
              <a:t>Features &amp; Demo</a:t>
            </a:r>
            <a:endParaRPr lang="en-US" spc="0" dirty="0">
              <a:latin typeface="Calibri" panose="020F0502020204030204" pitchFamily="34" charset="0"/>
            </a:endParaRPr>
          </a:p>
        </p:txBody>
      </p:sp>
      <p:sp>
        <p:nvSpPr>
          <p:cNvPr id="6" name="Footer Placeholder 4"/>
          <p:cNvSpPr>
            <a:spLocks noGrp="1"/>
          </p:cNvSpPr>
          <p:nvPr>
            <p:ph type="ftr" sz="quarter" idx="11"/>
          </p:nvPr>
        </p:nvSpPr>
        <p:spPr>
          <a:xfrm>
            <a:off x="997209" y="6459785"/>
            <a:ext cx="6981941" cy="365125"/>
          </a:xfrm>
        </p:spPr>
        <p:txBody>
          <a:bodyPr/>
          <a:lstStyle/>
          <a:p>
            <a:r>
              <a:rPr lang="en-US" sz="1400" b="1" dirty="0"/>
              <a:t>Location-based Augmented Reality Game System for Coffee House</a:t>
            </a:r>
            <a:endParaRPr lang="en-US" sz="1400" dirty="0"/>
          </a:p>
        </p:txBody>
      </p:sp>
      <p:sp>
        <p:nvSpPr>
          <p:cNvPr id="5" name="Slide Number Placeholder 4"/>
          <p:cNvSpPr>
            <a:spLocks noGrp="1"/>
          </p:cNvSpPr>
          <p:nvPr>
            <p:ph type="sldNum" sz="quarter" idx="12"/>
          </p:nvPr>
        </p:nvSpPr>
        <p:spPr>
          <a:xfrm>
            <a:off x="8376461" y="6459787"/>
            <a:ext cx="1312025" cy="365125"/>
          </a:xfrm>
        </p:spPr>
        <p:txBody>
          <a:bodyPr/>
          <a:lstStyle/>
          <a:p>
            <a:fld id="{94F15CE6-6A5B-0444-B2C2-B6643EA227BE}" type="slidenum">
              <a:rPr lang="en-US" sz="1600"/>
              <a:pPr/>
              <a:t>50</a:t>
            </a:fld>
            <a:endParaRPr lang="en-US" sz="1600" dirty="0"/>
          </a:p>
        </p:txBody>
      </p:sp>
      <p:sp>
        <p:nvSpPr>
          <p:cNvPr id="7" name="TextBox 6"/>
          <p:cNvSpPr txBox="1"/>
          <p:nvPr/>
        </p:nvSpPr>
        <p:spPr>
          <a:xfrm>
            <a:off x="267629" y="1873405"/>
            <a:ext cx="8712077" cy="1323439"/>
          </a:xfrm>
          <a:prstGeom prst="rect">
            <a:avLst/>
          </a:prstGeom>
          <a:noFill/>
        </p:spPr>
        <p:txBody>
          <a:bodyPr wrap="square" rtlCol="0">
            <a:spAutoFit/>
          </a:bodyPr>
          <a:lstStyle/>
          <a:p>
            <a:pPr marL="457189" indent="-457189">
              <a:buAutoNum type="arabicPeriod"/>
            </a:pPr>
            <a:r>
              <a:rPr lang="en-US" sz="4000" b="1" dirty="0"/>
              <a:t>Manage </a:t>
            </a:r>
            <a:r>
              <a:rPr lang="en-US" sz="4000" b="1" dirty="0" smtClean="0"/>
              <a:t>campaign</a:t>
            </a:r>
          </a:p>
          <a:p>
            <a:pPr marL="457189" indent="-457189">
              <a:buAutoNum type="arabicPeriod"/>
            </a:pPr>
            <a:r>
              <a:rPr lang="en-US" sz="4000" b="1" dirty="0" smtClean="0">
                <a:solidFill>
                  <a:srgbClr val="FF0000"/>
                </a:solidFill>
              </a:rPr>
              <a:t>Manage campaign activity</a:t>
            </a:r>
            <a:endParaRPr lang="en-US" sz="4000" b="1" dirty="0">
              <a:solidFill>
                <a:srgbClr val="FF0000"/>
              </a:solidFill>
            </a:endParaRPr>
          </a:p>
        </p:txBody>
      </p:sp>
    </p:spTree>
    <p:extLst>
      <p:ext uri="{BB962C8B-B14F-4D97-AF65-F5344CB8AC3E}">
        <p14:creationId xmlns:p14="http://schemas.microsoft.com/office/powerpoint/2010/main" val="2580849646"/>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847493" y="796323"/>
            <a:ext cx="8132213" cy="702288"/>
          </a:xfrm>
        </p:spPr>
        <p:txBody>
          <a:bodyPr>
            <a:noAutofit/>
          </a:bodyPr>
          <a:lstStyle/>
          <a:p>
            <a:r>
              <a:rPr lang="en-US" spc="0" dirty="0" smtClean="0">
                <a:latin typeface="Calibri" panose="020F0502020204030204" pitchFamily="34" charset="0"/>
              </a:rPr>
              <a:t>Features &amp; Demo</a:t>
            </a:r>
            <a:endParaRPr lang="en-US" spc="0" dirty="0">
              <a:latin typeface="Calibri" panose="020F0502020204030204" pitchFamily="34" charset="0"/>
            </a:endParaRPr>
          </a:p>
        </p:txBody>
      </p:sp>
      <p:sp>
        <p:nvSpPr>
          <p:cNvPr id="6" name="Footer Placeholder 4"/>
          <p:cNvSpPr>
            <a:spLocks noGrp="1"/>
          </p:cNvSpPr>
          <p:nvPr>
            <p:ph type="ftr" sz="quarter" idx="11"/>
          </p:nvPr>
        </p:nvSpPr>
        <p:spPr>
          <a:xfrm>
            <a:off x="997209" y="6459785"/>
            <a:ext cx="6981941" cy="365125"/>
          </a:xfrm>
        </p:spPr>
        <p:txBody>
          <a:bodyPr/>
          <a:lstStyle/>
          <a:p>
            <a:r>
              <a:rPr lang="en-US" sz="1400" b="1" dirty="0"/>
              <a:t>Location-based Augmented Reality Game System for Coffee House</a:t>
            </a:r>
            <a:endParaRPr lang="en-US" sz="1400" dirty="0"/>
          </a:p>
        </p:txBody>
      </p:sp>
      <p:sp>
        <p:nvSpPr>
          <p:cNvPr id="5" name="Slide Number Placeholder 4"/>
          <p:cNvSpPr>
            <a:spLocks noGrp="1"/>
          </p:cNvSpPr>
          <p:nvPr>
            <p:ph type="sldNum" sz="quarter" idx="12"/>
          </p:nvPr>
        </p:nvSpPr>
        <p:spPr>
          <a:xfrm>
            <a:off x="8376461" y="6459787"/>
            <a:ext cx="1312025" cy="365125"/>
          </a:xfrm>
        </p:spPr>
        <p:txBody>
          <a:bodyPr/>
          <a:lstStyle/>
          <a:p>
            <a:fld id="{94F15CE6-6A5B-0444-B2C2-B6643EA227BE}" type="slidenum">
              <a:rPr lang="en-US" sz="1600"/>
              <a:pPr/>
              <a:t>51</a:t>
            </a:fld>
            <a:endParaRPr lang="en-US" sz="1600" dirty="0"/>
          </a:p>
        </p:txBody>
      </p:sp>
      <p:grpSp>
        <p:nvGrpSpPr>
          <p:cNvPr id="7" name="Group 6"/>
          <p:cNvGrpSpPr/>
          <p:nvPr/>
        </p:nvGrpSpPr>
        <p:grpSpPr>
          <a:xfrm>
            <a:off x="876889" y="2484316"/>
            <a:ext cx="2723077" cy="2925926"/>
            <a:chOff x="567979" y="2402932"/>
            <a:chExt cx="2096104" cy="2252247"/>
          </a:xfrm>
        </p:grpSpPr>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7979" y="2402932"/>
              <a:ext cx="2096104" cy="1886493"/>
            </a:xfrm>
            <a:prstGeom prst="rect">
              <a:avLst/>
            </a:prstGeom>
          </p:spPr>
        </p:pic>
        <p:sp>
          <p:nvSpPr>
            <p:cNvPr id="11" name="TextBox 10"/>
            <p:cNvSpPr txBox="1"/>
            <p:nvPr/>
          </p:nvSpPr>
          <p:spPr>
            <a:xfrm>
              <a:off x="848638" y="4157662"/>
              <a:ext cx="1649056" cy="497517"/>
            </a:xfrm>
            <a:prstGeom prst="rect">
              <a:avLst/>
            </a:prstGeom>
            <a:noFill/>
          </p:spPr>
          <p:txBody>
            <a:bodyPr wrap="square" rtlCol="0">
              <a:spAutoFit/>
            </a:bodyPr>
            <a:lstStyle/>
            <a:p>
              <a:pPr algn="ctr"/>
              <a:r>
                <a:rPr lang="en-US" sz="3600" b="1" dirty="0"/>
                <a:t>Campaign</a:t>
              </a:r>
              <a:endParaRPr lang="en-US" b="1" dirty="0"/>
            </a:p>
          </p:txBody>
        </p:sp>
      </p:grpSp>
      <p:cxnSp>
        <p:nvCxnSpPr>
          <p:cNvPr id="12" name="Elbow Connector 11"/>
          <p:cNvCxnSpPr>
            <a:stCxn id="10" idx="3"/>
            <a:endCxn id="14" idx="1"/>
          </p:cNvCxnSpPr>
          <p:nvPr/>
        </p:nvCxnSpPr>
        <p:spPr>
          <a:xfrm>
            <a:off x="3599966" y="3709701"/>
            <a:ext cx="2833951" cy="713"/>
          </a:xfrm>
          <a:prstGeom prst="bentConnector3">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 name="Group 12"/>
          <p:cNvGrpSpPr/>
          <p:nvPr/>
        </p:nvGrpSpPr>
        <p:grpSpPr>
          <a:xfrm>
            <a:off x="6433917" y="2624337"/>
            <a:ext cx="2029345" cy="2690210"/>
            <a:chOff x="3938587" y="1292824"/>
            <a:chExt cx="1562100" cy="2070802"/>
          </a:xfrm>
        </p:grpSpPr>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38587" y="1292824"/>
              <a:ext cx="1562100" cy="1672026"/>
            </a:xfrm>
            <a:prstGeom prst="rect">
              <a:avLst/>
            </a:prstGeom>
          </p:spPr>
        </p:pic>
        <p:sp>
          <p:nvSpPr>
            <p:cNvPr id="15" name="TextBox 14"/>
            <p:cNvSpPr txBox="1"/>
            <p:nvPr/>
          </p:nvSpPr>
          <p:spPr>
            <a:xfrm>
              <a:off x="3938587" y="2866110"/>
              <a:ext cx="1562100" cy="497516"/>
            </a:xfrm>
            <a:prstGeom prst="rect">
              <a:avLst/>
            </a:prstGeom>
            <a:noFill/>
          </p:spPr>
          <p:txBody>
            <a:bodyPr wrap="square" rtlCol="0">
              <a:spAutoFit/>
            </a:bodyPr>
            <a:lstStyle/>
            <a:p>
              <a:pPr algn="ctr"/>
              <a:r>
                <a:rPr lang="en-US" sz="3600" b="1" dirty="0"/>
                <a:t>Activities</a:t>
              </a:r>
              <a:endParaRPr lang="en-US" b="1" dirty="0"/>
            </a:p>
          </p:txBody>
        </p:sp>
      </p:grpSp>
    </p:spTree>
    <p:extLst>
      <p:ext uri="{BB962C8B-B14F-4D97-AF65-F5344CB8AC3E}">
        <p14:creationId xmlns:p14="http://schemas.microsoft.com/office/powerpoint/2010/main" val="830000017"/>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847493" y="796323"/>
            <a:ext cx="8132213" cy="702288"/>
          </a:xfrm>
        </p:spPr>
        <p:txBody>
          <a:bodyPr>
            <a:noAutofit/>
          </a:bodyPr>
          <a:lstStyle/>
          <a:p>
            <a:r>
              <a:rPr lang="en-US" spc="0" dirty="0" smtClean="0">
                <a:latin typeface="Calibri" panose="020F0502020204030204" pitchFamily="34" charset="0"/>
              </a:rPr>
              <a:t>Features &amp; Demo</a:t>
            </a:r>
            <a:endParaRPr lang="en-US" spc="0" dirty="0">
              <a:latin typeface="Calibri" panose="020F0502020204030204" pitchFamily="34" charset="0"/>
            </a:endParaRPr>
          </a:p>
        </p:txBody>
      </p:sp>
      <p:sp>
        <p:nvSpPr>
          <p:cNvPr id="6" name="Footer Placeholder 4"/>
          <p:cNvSpPr>
            <a:spLocks noGrp="1"/>
          </p:cNvSpPr>
          <p:nvPr>
            <p:ph type="ftr" sz="quarter" idx="11"/>
          </p:nvPr>
        </p:nvSpPr>
        <p:spPr>
          <a:xfrm>
            <a:off x="997209" y="6459785"/>
            <a:ext cx="6981941" cy="365125"/>
          </a:xfrm>
        </p:spPr>
        <p:txBody>
          <a:bodyPr/>
          <a:lstStyle/>
          <a:p>
            <a:r>
              <a:rPr lang="en-US" sz="1400" b="1" dirty="0"/>
              <a:t>Location-based Augmented Reality Game System for Coffee House</a:t>
            </a:r>
            <a:endParaRPr lang="en-US" sz="1400" dirty="0"/>
          </a:p>
        </p:txBody>
      </p:sp>
      <p:sp>
        <p:nvSpPr>
          <p:cNvPr id="5" name="Slide Number Placeholder 4"/>
          <p:cNvSpPr>
            <a:spLocks noGrp="1"/>
          </p:cNvSpPr>
          <p:nvPr>
            <p:ph type="sldNum" sz="quarter" idx="12"/>
          </p:nvPr>
        </p:nvSpPr>
        <p:spPr>
          <a:xfrm>
            <a:off x="8376461" y="6459787"/>
            <a:ext cx="1312025" cy="365125"/>
          </a:xfrm>
        </p:spPr>
        <p:txBody>
          <a:bodyPr/>
          <a:lstStyle/>
          <a:p>
            <a:fld id="{94F15CE6-6A5B-0444-B2C2-B6643EA227BE}" type="slidenum">
              <a:rPr lang="en-US" sz="1600"/>
              <a:pPr/>
              <a:t>52</a:t>
            </a:fld>
            <a:endParaRPr lang="en-US" sz="1600" dirty="0"/>
          </a:p>
        </p:txBody>
      </p:sp>
      <p:grpSp>
        <p:nvGrpSpPr>
          <p:cNvPr id="7" name="Group 6"/>
          <p:cNvGrpSpPr/>
          <p:nvPr/>
        </p:nvGrpSpPr>
        <p:grpSpPr>
          <a:xfrm>
            <a:off x="997209" y="3077119"/>
            <a:ext cx="1200349" cy="1634855"/>
            <a:chOff x="686814" y="2532451"/>
            <a:chExt cx="1650362" cy="2344012"/>
          </a:xfrm>
        </p:grpSpPr>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7081" y="2532451"/>
              <a:ext cx="1596065" cy="1596065"/>
            </a:xfrm>
            <a:prstGeom prst="rect">
              <a:avLst/>
            </a:prstGeom>
          </p:spPr>
        </p:pic>
        <p:sp>
          <p:nvSpPr>
            <p:cNvPr id="10" name="TextBox 9"/>
            <p:cNvSpPr txBox="1"/>
            <p:nvPr/>
          </p:nvSpPr>
          <p:spPr>
            <a:xfrm>
              <a:off x="686814" y="4126284"/>
              <a:ext cx="1650362" cy="750179"/>
            </a:xfrm>
            <a:prstGeom prst="rect">
              <a:avLst/>
            </a:prstGeom>
            <a:noFill/>
          </p:spPr>
          <p:txBody>
            <a:bodyPr wrap="square" rtlCol="0">
              <a:spAutoFit/>
            </a:bodyPr>
            <a:lstStyle/>
            <a:p>
              <a:pPr algn="ctr"/>
              <a:r>
                <a:rPr lang="en-US" sz="2800" b="1" dirty="0"/>
                <a:t>User</a:t>
              </a:r>
              <a:endParaRPr lang="en-US" b="1" dirty="0"/>
            </a:p>
          </p:txBody>
        </p:sp>
      </p:grpSp>
      <p:cxnSp>
        <p:nvCxnSpPr>
          <p:cNvPr id="11" name="Straight Arrow Connector 10"/>
          <p:cNvCxnSpPr>
            <a:stCxn id="9" idx="3"/>
            <a:endCxn id="15" idx="1"/>
          </p:cNvCxnSpPr>
          <p:nvPr/>
        </p:nvCxnSpPr>
        <p:spPr>
          <a:xfrm flipV="1">
            <a:off x="2187353" y="2692890"/>
            <a:ext cx="1318309" cy="94082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15" idx="3"/>
            <a:endCxn id="18" idx="1"/>
          </p:cNvCxnSpPr>
          <p:nvPr/>
        </p:nvCxnSpPr>
        <p:spPr>
          <a:xfrm flipV="1">
            <a:off x="4677237" y="2691220"/>
            <a:ext cx="1565626" cy="167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171513" y="2755774"/>
            <a:ext cx="697960" cy="584775"/>
          </a:xfrm>
          <a:prstGeom prst="rect">
            <a:avLst/>
          </a:prstGeom>
          <a:noFill/>
        </p:spPr>
        <p:txBody>
          <a:bodyPr wrap="square" rtlCol="0">
            <a:spAutoFit/>
          </a:bodyPr>
          <a:lstStyle/>
          <a:p>
            <a:r>
              <a:rPr lang="en-US" sz="3200" b="1" dirty="0"/>
              <a:t>Do</a:t>
            </a:r>
          </a:p>
        </p:txBody>
      </p:sp>
      <p:grpSp>
        <p:nvGrpSpPr>
          <p:cNvPr id="14" name="Group 13"/>
          <p:cNvGrpSpPr/>
          <p:nvPr/>
        </p:nvGrpSpPr>
        <p:grpSpPr>
          <a:xfrm>
            <a:off x="3308411" y="2065880"/>
            <a:ext cx="1594625" cy="1703185"/>
            <a:chOff x="3675586" y="1292824"/>
            <a:chExt cx="2126167" cy="2270912"/>
          </a:xfrm>
        </p:grpSpPr>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38587" y="1292824"/>
              <a:ext cx="1562100" cy="1672026"/>
            </a:xfrm>
            <a:prstGeom prst="rect">
              <a:avLst/>
            </a:prstGeom>
          </p:spPr>
        </p:pic>
        <p:sp>
          <p:nvSpPr>
            <p:cNvPr id="16" name="TextBox 15"/>
            <p:cNvSpPr txBox="1"/>
            <p:nvPr/>
          </p:nvSpPr>
          <p:spPr>
            <a:xfrm>
              <a:off x="3675586" y="2866110"/>
              <a:ext cx="2126167" cy="697626"/>
            </a:xfrm>
            <a:prstGeom prst="rect">
              <a:avLst/>
            </a:prstGeom>
            <a:noFill/>
          </p:spPr>
          <p:txBody>
            <a:bodyPr wrap="square" rtlCol="0">
              <a:spAutoFit/>
            </a:bodyPr>
            <a:lstStyle/>
            <a:p>
              <a:pPr algn="ctr"/>
              <a:r>
                <a:rPr lang="en-US" sz="2800" b="1" dirty="0"/>
                <a:t>Activities</a:t>
              </a:r>
              <a:endParaRPr lang="en-US" b="1" dirty="0"/>
            </a:p>
          </p:txBody>
        </p:sp>
      </p:grpSp>
      <p:grpSp>
        <p:nvGrpSpPr>
          <p:cNvPr id="17" name="Group 16"/>
          <p:cNvGrpSpPr/>
          <p:nvPr/>
        </p:nvGrpSpPr>
        <p:grpSpPr>
          <a:xfrm>
            <a:off x="6242863" y="1930521"/>
            <a:ext cx="1430346" cy="1825240"/>
            <a:chOff x="3832590" y="3813649"/>
            <a:chExt cx="1880499" cy="2433652"/>
          </a:xfrm>
        </p:grpSpPr>
        <p:pic>
          <p:nvPicPr>
            <p:cNvPr id="18" name="Picture 17"/>
            <p:cNvPicPr>
              <a:picLocks noChangeAspect="1"/>
            </p:cNvPicPr>
            <p:nvPr/>
          </p:nvPicPr>
          <p:blipFill rotWithShape="1">
            <a:blip r:embed="rId5" cstate="print">
              <a:extLst>
                <a:ext uri="{28A0092B-C50C-407E-A947-70E740481C1C}">
                  <a14:useLocalDpi xmlns:a14="http://schemas.microsoft.com/office/drawing/2010/main" val="0"/>
                </a:ext>
              </a:extLst>
            </a:blip>
            <a:srcRect r="7298"/>
            <a:stretch/>
          </p:blipFill>
          <p:spPr>
            <a:xfrm>
              <a:off x="3832590" y="3813649"/>
              <a:ext cx="1880499" cy="2028530"/>
            </a:xfrm>
            <a:prstGeom prst="rect">
              <a:avLst/>
            </a:prstGeom>
          </p:spPr>
        </p:pic>
        <p:sp>
          <p:nvSpPr>
            <p:cNvPr id="19" name="TextBox 18"/>
            <p:cNvSpPr txBox="1"/>
            <p:nvPr/>
          </p:nvSpPr>
          <p:spPr>
            <a:xfrm>
              <a:off x="4053046" y="5549675"/>
              <a:ext cx="1660043" cy="697626"/>
            </a:xfrm>
            <a:prstGeom prst="rect">
              <a:avLst/>
            </a:prstGeom>
            <a:noFill/>
          </p:spPr>
          <p:txBody>
            <a:bodyPr wrap="square" rtlCol="0">
              <a:spAutoFit/>
            </a:bodyPr>
            <a:lstStyle/>
            <a:p>
              <a:pPr algn="ctr"/>
              <a:r>
                <a:rPr lang="en-US" sz="2800" b="1" dirty="0"/>
                <a:t>Gems</a:t>
              </a:r>
              <a:endParaRPr lang="en-US" b="1" dirty="0"/>
            </a:p>
          </p:txBody>
        </p:sp>
      </p:grpSp>
      <p:grpSp>
        <p:nvGrpSpPr>
          <p:cNvPr id="20" name="Group 19"/>
          <p:cNvGrpSpPr/>
          <p:nvPr/>
        </p:nvGrpSpPr>
        <p:grpSpPr>
          <a:xfrm>
            <a:off x="6472378" y="4513840"/>
            <a:ext cx="1200831" cy="1655418"/>
            <a:chOff x="3984253" y="3889120"/>
            <a:chExt cx="1695132" cy="2427943"/>
          </a:xfrm>
        </p:grpSpPr>
        <p:pic>
          <p:nvPicPr>
            <p:cNvPr id="21" name="Picture 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053046" y="3889120"/>
              <a:ext cx="1626339" cy="1649369"/>
            </a:xfrm>
            <a:prstGeom prst="rect">
              <a:avLst/>
            </a:prstGeom>
          </p:spPr>
        </p:pic>
        <p:sp>
          <p:nvSpPr>
            <p:cNvPr id="22" name="TextBox 21"/>
            <p:cNvSpPr txBox="1"/>
            <p:nvPr/>
          </p:nvSpPr>
          <p:spPr>
            <a:xfrm>
              <a:off x="3984253" y="5549675"/>
              <a:ext cx="1660044" cy="767388"/>
            </a:xfrm>
            <a:prstGeom prst="rect">
              <a:avLst/>
            </a:prstGeom>
            <a:noFill/>
          </p:spPr>
          <p:txBody>
            <a:bodyPr wrap="square" rtlCol="0">
              <a:spAutoFit/>
            </a:bodyPr>
            <a:lstStyle/>
            <a:p>
              <a:pPr algn="ctr"/>
              <a:r>
                <a:rPr lang="en-US" sz="2800" b="1" dirty="0" err="1"/>
                <a:t>Teek</a:t>
              </a:r>
              <a:endParaRPr lang="en-US" b="1" dirty="0"/>
            </a:p>
          </p:txBody>
        </p:sp>
      </p:grpSp>
      <p:cxnSp>
        <p:nvCxnSpPr>
          <p:cNvPr id="23" name="Straight Arrow Connector 22"/>
          <p:cNvCxnSpPr>
            <a:stCxn id="25" idx="3"/>
          </p:cNvCxnSpPr>
          <p:nvPr/>
        </p:nvCxnSpPr>
        <p:spPr>
          <a:xfrm flipV="1">
            <a:off x="4677237" y="5091075"/>
            <a:ext cx="1565626" cy="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24" name="Group 23"/>
          <p:cNvGrpSpPr/>
          <p:nvPr/>
        </p:nvGrpSpPr>
        <p:grpSpPr>
          <a:xfrm>
            <a:off x="3308411" y="4505288"/>
            <a:ext cx="1594625" cy="1661963"/>
            <a:chOff x="3675586" y="1347787"/>
            <a:chExt cx="2126167" cy="2215949"/>
          </a:xfrm>
        </p:grpSpPr>
        <p:pic>
          <p:nvPicPr>
            <p:cNvPr id="25" name="Picture 2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938587" y="1347787"/>
              <a:ext cx="1562100" cy="1562099"/>
            </a:xfrm>
            <a:prstGeom prst="rect">
              <a:avLst/>
            </a:prstGeom>
          </p:spPr>
        </p:pic>
        <p:sp>
          <p:nvSpPr>
            <p:cNvPr id="26" name="TextBox 25"/>
            <p:cNvSpPr txBox="1"/>
            <p:nvPr/>
          </p:nvSpPr>
          <p:spPr>
            <a:xfrm>
              <a:off x="3675586" y="2866110"/>
              <a:ext cx="2126167" cy="697626"/>
            </a:xfrm>
            <a:prstGeom prst="rect">
              <a:avLst/>
            </a:prstGeom>
            <a:noFill/>
          </p:spPr>
          <p:txBody>
            <a:bodyPr wrap="square" rtlCol="0">
              <a:spAutoFit/>
            </a:bodyPr>
            <a:lstStyle/>
            <a:p>
              <a:pPr algn="ctr"/>
              <a:r>
                <a:rPr lang="en-US" sz="2800" b="1" dirty="0" smtClean="0"/>
                <a:t>Coffee</a:t>
              </a:r>
              <a:endParaRPr lang="en-US" b="1" dirty="0"/>
            </a:p>
          </p:txBody>
        </p:sp>
      </p:grpSp>
      <p:cxnSp>
        <p:nvCxnSpPr>
          <p:cNvPr id="28" name="Straight Arrow Connector 27"/>
          <p:cNvCxnSpPr>
            <a:stCxn id="10" idx="3"/>
            <a:endCxn id="25" idx="1"/>
          </p:cNvCxnSpPr>
          <p:nvPr/>
        </p:nvCxnSpPr>
        <p:spPr>
          <a:xfrm>
            <a:off x="2197558" y="4450364"/>
            <a:ext cx="1308104" cy="64071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2173749" y="4796751"/>
            <a:ext cx="856414" cy="584775"/>
          </a:xfrm>
          <a:prstGeom prst="rect">
            <a:avLst/>
          </a:prstGeom>
          <a:noFill/>
        </p:spPr>
        <p:txBody>
          <a:bodyPr wrap="square" rtlCol="0">
            <a:spAutoFit/>
          </a:bodyPr>
          <a:lstStyle/>
          <a:p>
            <a:r>
              <a:rPr lang="en-US" sz="3200" b="1" dirty="0" smtClean="0"/>
              <a:t>Buy</a:t>
            </a:r>
            <a:endParaRPr lang="en-US" sz="3200" b="1" dirty="0"/>
          </a:p>
        </p:txBody>
      </p:sp>
    </p:spTree>
    <p:extLst>
      <p:ext uri="{BB962C8B-B14F-4D97-AF65-F5344CB8AC3E}">
        <p14:creationId xmlns:p14="http://schemas.microsoft.com/office/powerpoint/2010/main" val="2224213728"/>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847493" y="796323"/>
            <a:ext cx="8132213" cy="702288"/>
          </a:xfrm>
        </p:spPr>
        <p:txBody>
          <a:bodyPr>
            <a:noAutofit/>
          </a:bodyPr>
          <a:lstStyle/>
          <a:p>
            <a:r>
              <a:rPr lang="en-US" spc="0" dirty="0" smtClean="0">
                <a:latin typeface="Calibri" panose="020F0502020204030204" pitchFamily="34" charset="0"/>
              </a:rPr>
              <a:t>Features &amp; Demo</a:t>
            </a:r>
            <a:endParaRPr lang="en-US" spc="0" dirty="0">
              <a:latin typeface="Calibri" panose="020F0502020204030204" pitchFamily="34" charset="0"/>
            </a:endParaRPr>
          </a:p>
        </p:txBody>
      </p:sp>
      <p:sp>
        <p:nvSpPr>
          <p:cNvPr id="6" name="Footer Placeholder 4"/>
          <p:cNvSpPr>
            <a:spLocks noGrp="1"/>
          </p:cNvSpPr>
          <p:nvPr>
            <p:ph type="ftr" sz="quarter" idx="11"/>
          </p:nvPr>
        </p:nvSpPr>
        <p:spPr>
          <a:xfrm>
            <a:off x="997209" y="6459785"/>
            <a:ext cx="6981941" cy="365125"/>
          </a:xfrm>
        </p:spPr>
        <p:txBody>
          <a:bodyPr/>
          <a:lstStyle/>
          <a:p>
            <a:r>
              <a:rPr lang="en-US" sz="1400" b="1" dirty="0"/>
              <a:t>Location-based Augmented Reality Game System for Coffee House</a:t>
            </a:r>
            <a:endParaRPr lang="en-US" sz="1400" dirty="0"/>
          </a:p>
        </p:txBody>
      </p:sp>
      <p:sp>
        <p:nvSpPr>
          <p:cNvPr id="5" name="Slide Number Placeholder 4"/>
          <p:cNvSpPr>
            <a:spLocks noGrp="1"/>
          </p:cNvSpPr>
          <p:nvPr>
            <p:ph type="sldNum" sz="quarter" idx="12"/>
          </p:nvPr>
        </p:nvSpPr>
        <p:spPr>
          <a:xfrm>
            <a:off x="8376461" y="6459787"/>
            <a:ext cx="1312025" cy="365125"/>
          </a:xfrm>
        </p:spPr>
        <p:txBody>
          <a:bodyPr/>
          <a:lstStyle/>
          <a:p>
            <a:fld id="{94F15CE6-6A5B-0444-B2C2-B6643EA227BE}" type="slidenum">
              <a:rPr lang="en-US" sz="1600"/>
              <a:pPr/>
              <a:t>53</a:t>
            </a:fld>
            <a:endParaRPr lang="en-US" sz="1600" dirty="0"/>
          </a:p>
        </p:txBody>
      </p:sp>
      <p:grpSp>
        <p:nvGrpSpPr>
          <p:cNvPr id="12" name="Group 11"/>
          <p:cNvGrpSpPr/>
          <p:nvPr/>
        </p:nvGrpSpPr>
        <p:grpSpPr>
          <a:xfrm>
            <a:off x="1658754" y="1752108"/>
            <a:ext cx="1907128" cy="2197691"/>
            <a:chOff x="3832590" y="3813649"/>
            <a:chExt cx="1880499" cy="2197691"/>
          </a:xfrm>
        </p:grpSpPr>
        <p:pic>
          <p:nvPicPr>
            <p:cNvPr id="13" name="Picture 12"/>
            <p:cNvPicPr>
              <a:picLocks noChangeAspect="1"/>
            </p:cNvPicPr>
            <p:nvPr/>
          </p:nvPicPr>
          <p:blipFill rotWithShape="1">
            <a:blip r:embed="rId3" cstate="print">
              <a:extLst>
                <a:ext uri="{28A0092B-C50C-407E-A947-70E740481C1C}">
                  <a14:useLocalDpi xmlns:a14="http://schemas.microsoft.com/office/drawing/2010/main" val="0"/>
                </a:ext>
              </a:extLst>
            </a:blip>
            <a:srcRect r="7298"/>
            <a:stretch/>
          </p:blipFill>
          <p:spPr>
            <a:xfrm>
              <a:off x="3832590" y="3813649"/>
              <a:ext cx="1880499" cy="2028530"/>
            </a:xfrm>
            <a:prstGeom prst="rect">
              <a:avLst/>
            </a:prstGeom>
          </p:spPr>
        </p:pic>
        <p:sp>
          <p:nvSpPr>
            <p:cNvPr id="14" name="TextBox 13"/>
            <p:cNvSpPr txBox="1"/>
            <p:nvPr/>
          </p:nvSpPr>
          <p:spPr>
            <a:xfrm>
              <a:off x="4053045" y="5549675"/>
              <a:ext cx="1660044" cy="461665"/>
            </a:xfrm>
            <a:prstGeom prst="rect">
              <a:avLst/>
            </a:prstGeom>
            <a:noFill/>
          </p:spPr>
          <p:txBody>
            <a:bodyPr wrap="square" rtlCol="0">
              <a:spAutoFit/>
            </a:bodyPr>
            <a:lstStyle/>
            <a:p>
              <a:pPr algn="ctr"/>
              <a:r>
                <a:rPr lang="en-US" sz="2400" b="1" dirty="0"/>
                <a:t>Gems</a:t>
              </a:r>
            </a:p>
          </p:txBody>
        </p:sp>
      </p:grpSp>
      <p:grpSp>
        <p:nvGrpSpPr>
          <p:cNvPr id="15" name="Group 14"/>
          <p:cNvGrpSpPr/>
          <p:nvPr/>
        </p:nvGrpSpPr>
        <p:grpSpPr>
          <a:xfrm>
            <a:off x="1893114" y="4106299"/>
            <a:ext cx="1601108" cy="1971262"/>
            <a:chOff x="3984253" y="3889120"/>
            <a:chExt cx="1695132" cy="2168386"/>
          </a:xfrm>
        </p:grpSpPr>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53046" y="3889120"/>
              <a:ext cx="1626339" cy="1649369"/>
            </a:xfrm>
            <a:prstGeom prst="rect">
              <a:avLst/>
            </a:prstGeom>
          </p:spPr>
        </p:pic>
        <p:sp>
          <p:nvSpPr>
            <p:cNvPr id="17" name="TextBox 16"/>
            <p:cNvSpPr txBox="1"/>
            <p:nvPr/>
          </p:nvSpPr>
          <p:spPr>
            <a:xfrm>
              <a:off x="3984253" y="5549675"/>
              <a:ext cx="1660044" cy="507831"/>
            </a:xfrm>
            <a:prstGeom prst="rect">
              <a:avLst/>
            </a:prstGeom>
            <a:noFill/>
          </p:spPr>
          <p:txBody>
            <a:bodyPr wrap="square" rtlCol="0">
              <a:spAutoFit/>
            </a:bodyPr>
            <a:lstStyle/>
            <a:p>
              <a:pPr algn="ctr"/>
              <a:r>
                <a:rPr lang="en-US" sz="2400" b="1" dirty="0" err="1"/>
                <a:t>Teek</a:t>
              </a:r>
              <a:endParaRPr lang="en-US" sz="2400" b="1" dirty="0"/>
            </a:p>
          </p:txBody>
        </p:sp>
      </p:grpSp>
      <p:sp>
        <p:nvSpPr>
          <p:cNvPr id="18" name="Rectangle 17"/>
          <p:cNvSpPr/>
          <p:nvPr/>
        </p:nvSpPr>
        <p:spPr>
          <a:xfrm>
            <a:off x="1658754" y="1880834"/>
            <a:ext cx="2074545" cy="4196727"/>
          </a:xfrm>
          <a:prstGeom prst="rect">
            <a:avLst/>
          </a:prstGeom>
          <a:noFill/>
          <a:ln w="28575">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cxnSp>
        <p:nvCxnSpPr>
          <p:cNvPr id="19" name="Straight Arrow Connector 18"/>
          <p:cNvCxnSpPr/>
          <p:nvPr/>
        </p:nvCxnSpPr>
        <p:spPr>
          <a:xfrm>
            <a:off x="3733299" y="3923781"/>
            <a:ext cx="1643468" cy="150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20" name="Group 19"/>
          <p:cNvGrpSpPr/>
          <p:nvPr/>
        </p:nvGrpSpPr>
        <p:grpSpPr>
          <a:xfrm>
            <a:off x="5525900" y="3064726"/>
            <a:ext cx="1747840" cy="2083146"/>
            <a:chOff x="3895723" y="3928194"/>
            <a:chExt cx="1747840" cy="2083146"/>
          </a:xfrm>
        </p:grpSpPr>
        <p:pic>
          <p:nvPicPr>
            <p:cNvPr id="21" name="Picture 2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41182" y="3928194"/>
              <a:ext cx="1556910" cy="1562100"/>
            </a:xfrm>
            <a:prstGeom prst="rect">
              <a:avLst/>
            </a:prstGeom>
          </p:spPr>
        </p:pic>
        <p:sp>
          <p:nvSpPr>
            <p:cNvPr id="22" name="TextBox 21"/>
            <p:cNvSpPr txBox="1"/>
            <p:nvPr/>
          </p:nvSpPr>
          <p:spPr>
            <a:xfrm>
              <a:off x="3895723" y="5549675"/>
              <a:ext cx="1747840" cy="461665"/>
            </a:xfrm>
            <a:prstGeom prst="rect">
              <a:avLst/>
            </a:prstGeom>
            <a:noFill/>
          </p:spPr>
          <p:txBody>
            <a:bodyPr wrap="square" rtlCol="0">
              <a:spAutoFit/>
            </a:bodyPr>
            <a:lstStyle/>
            <a:p>
              <a:pPr algn="ctr"/>
              <a:r>
                <a:rPr lang="en-US" sz="2400" b="1" dirty="0"/>
                <a:t>Prizes</a:t>
              </a:r>
            </a:p>
          </p:txBody>
        </p:sp>
      </p:grpSp>
    </p:spTree>
    <p:extLst>
      <p:ext uri="{BB962C8B-B14F-4D97-AF65-F5344CB8AC3E}">
        <p14:creationId xmlns:p14="http://schemas.microsoft.com/office/powerpoint/2010/main" val="3719639547"/>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847493" y="796323"/>
            <a:ext cx="8132213" cy="702288"/>
          </a:xfrm>
        </p:spPr>
        <p:txBody>
          <a:bodyPr>
            <a:noAutofit/>
          </a:bodyPr>
          <a:lstStyle/>
          <a:p>
            <a:r>
              <a:rPr lang="en-US" spc="0" dirty="0" smtClean="0">
                <a:latin typeface="Calibri" panose="020F0502020204030204" pitchFamily="34" charset="0"/>
              </a:rPr>
              <a:t>Features &amp; Demo</a:t>
            </a:r>
            <a:endParaRPr lang="en-US" spc="0" dirty="0">
              <a:latin typeface="Calibri" panose="020F0502020204030204" pitchFamily="34" charset="0"/>
            </a:endParaRPr>
          </a:p>
        </p:txBody>
      </p:sp>
      <p:sp>
        <p:nvSpPr>
          <p:cNvPr id="6" name="Footer Placeholder 4"/>
          <p:cNvSpPr>
            <a:spLocks noGrp="1"/>
          </p:cNvSpPr>
          <p:nvPr>
            <p:ph type="ftr" sz="quarter" idx="11"/>
          </p:nvPr>
        </p:nvSpPr>
        <p:spPr>
          <a:xfrm>
            <a:off x="997209" y="6459785"/>
            <a:ext cx="6981941" cy="365125"/>
          </a:xfrm>
        </p:spPr>
        <p:txBody>
          <a:bodyPr/>
          <a:lstStyle/>
          <a:p>
            <a:r>
              <a:rPr lang="en-US" sz="1400" b="1" dirty="0"/>
              <a:t>Location-based Augmented Reality Game System for Coffee House</a:t>
            </a:r>
            <a:endParaRPr lang="en-US" sz="1400" dirty="0"/>
          </a:p>
        </p:txBody>
      </p:sp>
      <p:sp>
        <p:nvSpPr>
          <p:cNvPr id="5" name="Slide Number Placeholder 4"/>
          <p:cNvSpPr>
            <a:spLocks noGrp="1"/>
          </p:cNvSpPr>
          <p:nvPr>
            <p:ph type="sldNum" sz="quarter" idx="12"/>
          </p:nvPr>
        </p:nvSpPr>
        <p:spPr>
          <a:xfrm>
            <a:off x="8376461" y="6459787"/>
            <a:ext cx="1312025" cy="365125"/>
          </a:xfrm>
        </p:spPr>
        <p:txBody>
          <a:bodyPr/>
          <a:lstStyle/>
          <a:p>
            <a:fld id="{94F15CE6-6A5B-0444-B2C2-B6643EA227BE}" type="slidenum">
              <a:rPr lang="en-US" sz="1600"/>
              <a:pPr/>
              <a:t>54</a:t>
            </a:fld>
            <a:endParaRPr lang="en-US" sz="1600" dirty="0"/>
          </a:p>
        </p:txBody>
      </p:sp>
      <p:grpSp>
        <p:nvGrpSpPr>
          <p:cNvPr id="24" name="Group 23"/>
          <p:cNvGrpSpPr/>
          <p:nvPr/>
        </p:nvGrpSpPr>
        <p:grpSpPr>
          <a:xfrm>
            <a:off x="1563798" y="2692762"/>
            <a:ext cx="1535831" cy="2029389"/>
            <a:chOff x="3938587" y="1347787"/>
            <a:chExt cx="1657089" cy="2189614"/>
          </a:xfrm>
        </p:grpSpPr>
        <p:pic>
          <p:nvPicPr>
            <p:cNvPr id="25" name="Picture 2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38587" y="1347787"/>
              <a:ext cx="1562100" cy="1562100"/>
            </a:xfrm>
            <a:prstGeom prst="rect">
              <a:avLst/>
            </a:prstGeom>
          </p:spPr>
        </p:pic>
        <p:sp>
          <p:nvSpPr>
            <p:cNvPr id="26" name="TextBox 25"/>
            <p:cNvSpPr txBox="1"/>
            <p:nvPr/>
          </p:nvSpPr>
          <p:spPr>
            <a:xfrm>
              <a:off x="3938587" y="2839775"/>
              <a:ext cx="1657089" cy="697626"/>
            </a:xfrm>
            <a:prstGeom prst="rect">
              <a:avLst/>
            </a:prstGeom>
            <a:noFill/>
          </p:spPr>
          <p:txBody>
            <a:bodyPr wrap="square" rtlCol="0">
              <a:spAutoFit/>
            </a:bodyPr>
            <a:lstStyle/>
            <a:p>
              <a:pPr algn="ctr"/>
              <a:r>
                <a:rPr lang="en-US" sz="2800" b="1" dirty="0"/>
                <a:t>Game</a:t>
              </a:r>
              <a:endParaRPr lang="en-US" b="1" dirty="0"/>
            </a:p>
          </p:txBody>
        </p:sp>
      </p:grpSp>
      <p:grpSp>
        <p:nvGrpSpPr>
          <p:cNvPr id="27" name="Group 26"/>
          <p:cNvGrpSpPr/>
          <p:nvPr/>
        </p:nvGrpSpPr>
        <p:grpSpPr>
          <a:xfrm>
            <a:off x="5720922" y="2482673"/>
            <a:ext cx="1767574" cy="2255572"/>
            <a:chOff x="3832590" y="3813649"/>
            <a:chExt cx="1880499" cy="2433653"/>
          </a:xfrm>
        </p:grpSpPr>
        <p:pic>
          <p:nvPicPr>
            <p:cNvPr id="28" name="Picture 27"/>
            <p:cNvPicPr>
              <a:picLocks noChangeAspect="1"/>
            </p:cNvPicPr>
            <p:nvPr/>
          </p:nvPicPr>
          <p:blipFill rotWithShape="1">
            <a:blip r:embed="rId4" cstate="print">
              <a:extLst>
                <a:ext uri="{28A0092B-C50C-407E-A947-70E740481C1C}">
                  <a14:useLocalDpi xmlns:a14="http://schemas.microsoft.com/office/drawing/2010/main" val="0"/>
                </a:ext>
              </a:extLst>
            </a:blip>
            <a:srcRect r="7298"/>
            <a:stretch/>
          </p:blipFill>
          <p:spPr>
            <a:xfrm>
              <a:off x="3832590" y="3813649"/>
              <a:ext cx="1880499" cy="2028530"/>
            </a:xfrm>
            <a:prstGeom prst="rect">
              <a:avLst/>
            </a:prstGeom>
          </p:spPr>
        </p:pic>
        <p:sp>
          <p:nvSpPr>
            <p:cNvPr id="29" name="TextBox 28"/>
            <p:cNvSpPr txBox="1"/>
            <p:nvPr/>
          </p:nvSpPr>
          <p:spPr>
            <a:xfrm>
              <a:off x="4053046" y="5549676"/>
              <a:ext cx="1660043" cy="697626"/>
            </a:xfrm>
            <a:prstGeom prst="rect">
              <a:avLst/>
            </a:prstGeom>
            <a:noFill/>
          </p:spPr>
          <p:txBody>
            <a:bodyPr wrap="square" rtlCol="0">
              <a:spAutoFit/>
            </a:bodyPr>
            <a:lstStyle/>
            <a:p>
              <a:pPr algn="ctr"/>
              <a:r>
                <a:rPr lang="en-US" sz="2800" b="1" dirty="0"/>
                <a:t>Gems</a:t>
              </a:r>
              <a:endParaRPr lang="en-US" b="1" dirty="0"/>
            </a:p>
          </p:txBody>
        </p:sp>
      </p:grpSp>
      <p:cxnSp>
        <p:nvCxnSpPr>
          <p:cNvPr id="30" name="Straight Arrow Connector 29"/>
          <p:cNvCxnSpPr>
            <a:stCxn id="25" idx="3"/>
            <a:endCxn id="28" idx="1"/>
          </p:cNvCxnSpPr>
          <p:nvPr/>
        </p:nvCxnSpPr>
        <p:spPr>
          <a:xfrm>
            <a:off x="3011591" y="3416659"/>
            <a:ext cx="2709331" cy="606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382399"/>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847493" y="796323"/>
            <a:ext cx="8132213" cy="702288"/>
          </a:xfrm>
        </p:spPr>
        <p:txBody>
          <a:bodyPr>
            <a:noAutofit/>
          </a:bodyPr>
          <a:lstStyle/>
          <a:p>
            <a:r>
              <a:rPr lang="en-US" spc="0" dirty="0" smtClean="0">
                <a:latin typeface="Calibri" panose="020F0502020204030204" pitchFamily="34" charset="0"/>
              </a:rPr>
              <a:t>Features &amp; Demo</a:t>
            </a:r>
            <a:endParaRPr lang="en-US" spc="0" dirty="0">
              <a:latin typeface="Calibri" panose="020F0502020204030204" pitchFamily="34" charset="0"/>
            </a:endParaRPr>
          </a:p>
        </p:txBody>
      </p:sp>
      <p:sp>
        <p:nvSpPr>
          <p:cNvPr id="6" name="Footer Placeholder 4"/>
          <p:cNvSpPr>
            <a:spLocks noGrp="1"/>
          </p:cNvSpPr>
          <p:nvPr>
            <p:ph type="ftr" sz="quarter" idx="11"/>
          </p:nvPr>
        </p:nvSpPr>
        <p:spPr>
          <a:xfrm>
            <a:off x="997209" y="6459785"/>
            <a:ext cx="6981941" cy="365125"/>
          </a:xfrm>
        </p:spPr>
        <p:txBody>
          <a:bodyPr/>
          <a:lstStyle/>
          <a:p>
            <a:r>
              <a:rPr lang="en-US" sz="1400" b="1" dirty="0"/>
              <a:t>Location-based Augmented Reality Game System for Coffee House</a:t>
            </a:r>
            <a:endParaRPr lang="en-US" sz="1400" dirty="0"/>
          </a:p>
        </p:txBody>
      </p:sp>
      <p:sp>
        <p:nvSpPr>
          <p:cNvPr id="5" name="Slide Number Placeholder 4"/>
          <p:cNvSpPr>
            <a:spLocks noGrp="1"/>
          </p:cNvSpPr>
          <p:nvPr>
            <p:ph type="sldNum" sz="quarter" idx="12"/>
          </p:nvPr>
        </p:nvSpPr>
        <p:spPr>
          <a:xfrm>
            <a:off x="8376461" y="6459787"/>
            <a:ext cx="1312025" cy="365125"/>
          </a:xfrm>
        </p:spPr>
        <p:txBody>
          <a:bodyPr/>
          <a:lstStyle/>
          <a:p>
            <a:fld id="{94F15CE6-6A5B-0444-B2C2-B6643EA227BE}" type="slidenum">
              <a:rPr lang="en-US" sz="1600"/>
              <a:pPr/>
              <a:t>55</a:t>
            </a:fld>
            <a:endParaRPr lang="en-US" sz="1600" dirty="0"/>
          </a:p>
        </p:txBody>
      </p:sp>
      <p:grpSp>
        <p:nvGrpSpPr>
          <p:cNvPr id="12" name="Group 11"/>
          <p:cNvGrpSpPr/>
          <p:nvPr/>
        </p:nvGrpSpPr>
        <p:grpSpPr>
          <a:xfrm>
            <a:off x="3289974" y="1744563"/>
            <a:ext cx="1907128" cy="2197691"/>
            <a:chOff x="3832590" y="3813649"/>
            <a:chExt cx="1880499" cy="2197691"/>
          </a:xfrm>
        </p:grpSpPr>
        <p:pic>
          <p:nvPicPr>
            <p:cNvPr id="13" name="Picture 12"/>
            <p:cNvPicPr>
              <a:picLocks noChangeAspect="1"/>
            </p:cNvPicPr>
            <p:nvPr/>
          </p:nvPicPr>
          <p:blipFill rotWithShape="1">
            <a:blip r:embed="rId3" cstate="print">
              <a:extLst>
                <a:ext uri="{28A0092B-C50C-407E-A947-70E740481C1C}">
                  <a14:useLocalDpi xmlns:a14="http://schemas.microsoft.com/office/drawing/2010/main" val="0"/>
                </a:ext>
              </a:extLst>
            </a:blip>
            <a:srcRect r="7298"/>
            <a:stretch/>
          </p:blipFill>
          <p:spPr>
            <a:xfrm>
              <a:off x="3832590" y="3813649"/>
              <a:ext cx="1880499" cy="2028530"/>
            </a:xfrm>
            <a:prstGeom prst="rect">
              <a:avLst/>
            </a:prstGeom>
          </p:spPr>
        </p:pic>
        <p:sp>
          <p:nvSpPr>
            <p:cNvPr id="14" name="TextBox 13"/>
            <p:cNvSpPr txBox="1"/>
            <p:nvPr/>
          </p:nvSpPr>
          <p:spPr>
            <a:xfrm>
              <a:off x="4053045" y="5549675"/>
              <a:ext cx="1660044" cy="461665"/>
            </a:xfrm>
            <a:prstGeom prst="rect">
              <a:avLst/>
            </a:prstGeom>
            <a:noFill/>
          </p:spPr>
          <p:txBody>
            <a:bodyPr wrap="square" rtlCol="0">
              <a:spAutoFit/>
            </a:bodyPr>
            <a:lstStyle/>
            <a:p>
              <a:pPr algn="ctr"/>
              <a:r>
                <a:rPr lang="en-US" sz="2400" b="1" dirty="0"/>
                <a:t>Gems</a:t>
              </a:r>
            </a:p>
          </p:txBody>
        </p:sp>
      </p:grpSp>
      <p:grpSp>
        <p:nvGrpSpPr>
          <p:cNvPr id="15" name="Group 14"/>
          <p:cNvGrpSpPr/>
          <p:nvPr/>
        </p:nvGrpSpPr>
        <p:grpSpPr>
          <a:xfrm>
            <a:off x="3403516" y="4182299"/>
            <a:ext cx="1907128" cy="2136990"/>
            <a:chOff x="3832590" y="3874350"/>
            <a:chExt cx="1880499" cy="2136990"/>
          </a:xfrm>
        </p:grpSpPr>
        <p:pic>
          <p:nvPicPr>
            <p:cNvPr id="16" name="Picture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32590" y="3874350"/>
              <a:ext cx="1880499" cy="1907128"/>
            </a:xfrm>
            <a:prstGeom prst="rect">
              <a:avLst/>
            </a:prstGeom>
          </p:spPr>
        </p:pic>
        <p:sp>
          <p:nvSpPr>
            <p:cNvPr id="17" name="TextBox 16"/>
            <p:cNvSpPr txBox="1"/>
            <p:nvPr/>
          </p:nvSpPr>
          <p:spPr>
            <a:xfrm>
              <a:off x="4053046" y="5549675"/>
              <a:ext cx="1523954" cy="461665"/>
            </a:xfrm>
            <a:prstGeom prst="rect">
              <a:avLst/>
            </a:prstGeom>
            <a:noFill/>
          </p:spPr>
          <p:txBody>
            <a:bodyPr wrap="square" rtlCol="0">
              <a:spAutoFit/>
            </a:bodyPr>
            <a:lstStyle/>
            <a:p>
              <a:pPr algn="ctr"/>
              <a:r>
                <a:rPr lang="en-US" sz="2400" b="1" dirty="0" smtClean="0"/>
                <a:t>Ruby</a:t>
              </a:r>
              <a:endParaRPr lang="en-US" sz="2400" b="1" dirty="0"/>
            </a:p>
          </p:txBody>
        </p:sp>
      </p:grpSp>
      <p:grpSp>
        <p:nvGrpSpPr>
          <p:cNvPr id="18" name="Group 17"/>
          <p:cNvGrpSpPr/>
          <p:nvPr/>
        </p:nvGrpSpPr>
        <p:grpSpPr>
          <a:xfrm>
            <a:off x="6612055" y="4036357"/>
            <a:ext cx="1907128" cy="2136990"/>
            <a:chOff x="3832590" y="3874350"/>
            <a:chExt cx="1880499" cy="2136990"/>
          </a:xfrm>
        </p:grpSpPr>
        <p:pic>
          <p:nvPicPr>
            <p:cNvPr id="19" name="Picture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832590" y="3874350"/>
              <a:ext cx="1880499" cy="1907128"/>
            </a:xfrm>
            <a:prstGeom prst="rect">
              <a:avLst/>
            </a:prstGeom>
          </p:spPr>
        </p:pic>
        <p:sp>
          <p:nvSpPr>
            <p:cNvPr id="20" name="TextBox 19"/>
            <p:cNvSpPr txBox="1"/>
            <p:nvPr/>
          </p:nvSpPr>
          <p:spPr>
            <a:xfrm>
              <a:off x="4053046" y="5549675"/>
              <a:ext cx="1523954" cy="461665"/>
            </a:xfrm>
            <a:prstGeom prst="rect">
              <a:avLst/>
            </a:prstGeom>
            <a:noFill/>
          </p:spPr>
          <p:txBody>
            <a:bodyPr wrap="square" rtlCol="0">
              <a:spAutoFit/>
            </a:bodyPr>
            <a:lstStyle/>
            <a:p>
              <a:pPr algn="ctr"/>
              <a:r>
                <a:rPr lang="en-US" sz="2400" b="1" dirty="0" smtClean="0"/>
                <a:t>Sapphire</a:t>
              </a:r>
              <a:endParaRPr lang="en-US" sz="2400" b="1" dirty="0"/>
            </a:p>
          </p:txBody>
        </p:sp>
      </p:grpSp>
      <p:grpSp>
        <p:nvGrpSpPr>
          <p:cNvPr id="21" name="Group 20"/>
          <p:cNvGrpSpPr/>
          <p:nvPr/>
        </p:nvGrpSpPr>
        <p:grpSpPr>
          <a:xfrm>
            <a:off x="98725" y="4029895"/>
            <a:ext cx="1907128" cy="2136990"/>
            <a:chOff x="3832590" y="3874350"/>
            <a:chExt cx="1880499" cy="2136990"/>
          </a:xfrm>
        </p:grpSpPr>
        <p:pic>
          <p:nvPicPr>
            <p:cNvPr id="22" name="Picture 2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832590" y="3874350"/>
              <a:ext cx="1880499" cy="1907128"/>
            </a:xfrm>
            <a:prstGeom prst="rect">
              <a:avLst/>
            </a:prstGeom>
          </p:spPr>
        </p:pic>
        <p:sp>
          <p:nvSpPr>
            <p:cNvPr id="23" name="TextBox 22"/>
            <p:cNvSpPr txBox="1"/>
            <p:nvPr/>
          </p:nvSpPr>
          <p:spPr>
            <a:xfrm>
              <a:off x="4053046" y="5549675"/>
              <a:ext cx="1523954" cy="461665"/>
            </a:xfrm>
            <a:prstGeom prst="rect">
              <a:avLst/>
            </a:prstGeom>
            <a:noFill/>
          </p:spPr>
          <p:txBody>
            <a:bodyPr wrap="square" rtlCol="0">
              <a:spAutoFit/>
            </a:bodyPr>
            <a:lstStyle/>
            <a:p>
              <a:pPr algn="ctr"/>
              <a:r>
                <a:rPr lang="en-US" sz="2400" b="1" dirty="0" smtClean="0"/>
                <a:t>Citrine</a:t>
              </a:r>
              <a:endParaRPr lang="en-US" sz="2400" b="1" dirty="0"/>
            </a:p>
          </p:txBody>
        </p:sp>
      </p:grpSp>
      <p:cxnSp>
        <p:nvCxnSpPr>
          <p:cNvPr id="31" name="Straight Arrow Connector 30"/>
          <p:cNvCxnSpPr>
            <a:stCxn id="14" idx="1"/>
            <a:endCxn id="22" idx="0"/>
          </p:cNvCxnSpPr>
          <p:nvPr/>
        </p:nvCxnSpPr>
        <p:spPr>
          <a:xfrm flipH="1">
            <a:off x="1052289" y="3711422"/>
            <a:ext cx="2461262" cy="318473"/>
          </a:xfrm>
          <a:prstGeom prst="straightConnector1">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stCxn id="14" idx="3"/>
            <a:endCxn id="19" idx="0"/>
          </p:cNvCxnSpPr>
          <p:nvPr/>
        </p:nvCxnSpPr>
        <p:spPr>
          <a:xfrm>
            <a:off x="5197102" y="3711422"/>
            <a:ext cx="2368517" cy="324935"/>
          </a:xfrm>
          <a:prstGeom prst="straightConnector1">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stCxn id="14" idx="2"/>
            <a:endCxn id="16" idx="0"/>
          </p:cNvCxnSpPr>
          <p:nvPr/>
        </p:nvCxnSpPr>
        <p:spPr>
          <a:xfrm>
            <a:off x="4355327" y="3942254"/>
            <a:ext cx="1753" cy="240045"/>
          </a:xfrm>
          <a:prstGeom prst="straightConnector1">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2942467"/>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847493" y="796323"/>
            <a:ext cx="8132213" cy="702288"/>
          </a:xfrm>
        </p:spPr>
        <p:txBody>
          <a:bodyPr>
            <a:noAutofit/>
          </a:bodyPr>
          <a:lstStyle/>
          <a:p>
            <a:r>
              <a:rPr lang="en-US" spc="0" dirty="0" smtClean="0">
                <a:latin typeface="Calibri" panose="020F0502020204030204" pitchFamily="34" charset="0"/>
              </a:rPr>
              <a:t>Features &amp; Demo</a:t>
            </a:r>
            <a:endParaRPr lang="en-US" spc="0" dirty="0">
              <a:latin typeface="Calibri" panose="020F0502020204030204" pitchFamily="34" charset="0"/>
            </a:endParaRPr>
          </a:p>
        </p:txBody>
      </p:sp>
      <p:sp>
        <p:nvSpPr>
          <p:cNvPr id="6" name="Footer Placeholder 4"/>
          <p:cNvSpPr>
            <a:spLocks noGrp="1"/>
          </p:cNvSpPr>
          <p:nvPr>
            <p:ph type="ftr" sz="quarter" idx="11"/>
          </p:nvPr>
        </p:nvSpPr>
        <p:spPr>
          <a:xfrm>
            <a:off x="997209" y="6459785"/>
            <a:ext cx="6981941" cy="365125"/>
          </a:xfrm>
        </p:spPr>
        <p:txBody>
          <a:bodyPr/>
          <a:lstStyle/>
          <a:p>
            <a:r>
              <a:rPr lang="en-US" sz="1400" b="1" dirty="0"/>
              <a:t>Location-based Augmented Reality Game System for Coffee House</a:t>
            </a:r>
            <a:endParaRPr lang="en-US" sz="1400" dirty="0"/>
          </a:p>
        </p:txBody>
      </p:sp>
      <p:sp>
        <p:nvSpPr>
          <p:cNvPr id="5" name="Slide Number Placeholder 4"/>
          <p:cNvSpPr>
            <a:spLocks noGrp="1"/>
          </p:cNvSpPr>
          <p:nvPr>
            <p:ph type="sldNum" sz="quarter" idx="12"/>
          </p:nvPr>
        </p:nvSpPr>
        <p:spPr>
          <a:xfrm>
            <a:off x="8376461" y="6459787"/>
            <a:ext cx="1312025" cy="365125"/>
          </a:xfrm>
        </p:spPr>
        <p:txBody>
          <a:bodyPr/>
          <a:lstStyle/>
          <a:p>
            <a:fld id="{94F15CE6-6A5B-0444-B2C2-B6643EA227BE}" type="slidenum">
              <a:rPr lang="en-US" sz="1600"/>
              <a:pPr/>
              <a:t>56</a:t>
            </a:fld>
            <a:endParaRPr lang="en-US" sz="1600" dirty="0"/>
          </a:p>
        </p:txBody>
      </p:sp>
      <p:grpSp>
        <p:nvGrpSpPr>
          <p:cNvPr id="12" name="Group 11"/>
          <p:cNvGrpSpPr/>
          <p:nvPr/>
        </p:nvGrpSpPr>
        <p:grpSpPr>
          <a:xfrm>
            <a:off x="3818793" y="1866803"/>
            <a:ext cx="1907128" cy="2136990"/>
            <a:chOff x="3832590" y="3874350"/>
            <a:chExt cx="1880499" cy="2136990"/>
          </a:xfrm>
        </p:grpSpPr>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32590" y="3874350"/>
              <a:ext cx="1880499" cy="1907128"/>
            </a:xfrm>
            <a:prstGeom prst="rect">
              <a:avLst/>
            </a:prstGeom>
          </p:spPr>
        </p:pic>
        <p:sp>
          <p:nvSpPr>
            <p:cNvPr id="14" name="TextBox 13"/>
            <p:cNvSpPr txBox="1"/>
            <p:nvPr/>
          </p:nvSpPr>
          <p:spPr>
            <a:xfrm>
              <a:off x="4053046" y="5549675"/>
              <a:ext cx="1523954" cy="461665"/>
            </a:xfrm>
            <a:prstGeom prst="rect">
              <a:avLst/>
            </a:prstGeom>
            <a:noFill/>
          </p:spPr>
          <p:txBody>
            <a:bodyPr wrap="square" rtlCol="0">
              <a:spAutoFit/>
            </a:bodyPr>
            <a:lstStyle/>
            <a:p>
              <a:pPr algn="ctr"/>
              <a:r>
                <a:rPr lang="en-US" sz="2400" b="1" dirty="0" smtClean="0"/>
                <a:t>Ruby</a:t>
              </a:r>
              <a:endParaRPr lang="en-US" sz="2400" b="1" dirty="0"/>
            </a:p>
          </p:txBody>
        </p:sp>
      </p:grpSp>
      <p:grpSp>
        <p:nvGrpSpPr>
          <p:cNvPr id="15" name="Group 14"/>
          <p:cNvGrpSpPr/>
          <p:nvPr/>
        </p:nvGrpSpPr>
        <p:grpSpPr>
          <a:xfrm>
            <a:off x="6842870" y="1918441"/>
            <a:ext cx="1907128" cy="2136990"/>
            <a:chOff x="3832590" y="3874350"/>
            <a:chExt cx="1880499" cy="2136990"/>
          </a:xfrm>
        </p:grpSpPr>
        <p:pic>
          <p:nvPicPr>
            <p:cNvPr id="16" name="Picture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32590" y="3874350"/>
              <a:ext cx="1880499" cy="1907128"/>
            </a:xfrm>
            <a:prstGeom prst="rect">
              <a:avLst/>
            </a:prstGeom>
          </p:spPr>
        </p:pic>
        <p:sp>
          <p:nvSpPr>
            <p:cNvPr id="17" name="TextBox 16"/>
            <p:cNvSpPr txBox="1"/>
            <p:nvPr/>
          </p:nvSpPr>
          <p:spPr>
            <a:xfrm>
              <a:off x="4053046" y="5549675"/>
              <a:ext cx="1523954" cy="461665"/>
            </a:xfrm>
            <a:prstGeom prst="rect">
              <a:avLst/>
            </a:prstGeom>
            <a:noFill/>
          </p:spPr>
          <p:txBody>
            <a:bodyPr wrap="square" rtlCol="0">
              <a:spAutoFit/>
            </a:bodyPr>
            <a:lstStyle/>
            <a:p>
              <a:pPr algn="ctr"/>
              <a:r>
                <a:rPr lang="en-US" sz="2400" b="1" dirty="0" smtClean="0"/>
                <a:t>Sapphire</a:t>
              </a:r>
              <a:endParaRPr lang="en-US" sz="2400" b="1" dirty="0"/>
            </a:p>
          </p:txBody>
        </p:sp>
      </p:grpSp>
      <p:grpSp>
        <p:nvGrpSpPr>
          <p:cNvPr id="18" name="Group 17"/>
          <p:cNvGrpSpPr/>
          <p:nvPr/>
        </p:nvGrpSpPr>
        <p:grpSpPr>
          <a:xfrm>
            <a:off x="643329" y="1850994"/>
            <a:ext cx="1907128" cy="2136990"/>
            <a:chOff x="3832590" y="3874350"/>
            <a:chExt cx="1880499" cy="2136990"/>
          </a:xfrm>
        </p:grpSpPr>
        <p:pic>
          <p:nvPicPr>
            <p:cNvPr id="19" name="Picture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832590" y="3874350"/>
              <a:ext cx="1880499" cy="1907128"/>
            </a:xfrm>
            <a:prstGeom prst="rect">
              <a:avLst/>
            </a:prstGeom>
          </p:spPr>
        </p:pic>
        <p:sp>
          <p:nvSpPr>
            <p:cNvPr id="20" name="TextBox 19"/>
            <p:cNvSpPr txBox="1"/>
            <p:nvPr/>
          </p:nvSpPr>
          <p:spPr>
            <a:xfrm>
              <a:off x="4053046" y="5549675"/>
              <a:ext cx="1523954" cy="461665"/>
            </a:xfrm>
            <a:prstGeom prst="rect">
              <a:avLst/>
            </a:prstGeom>
            <a:noFill/>
          </p:spPr>
          <p:txBody>
            <a:bodyPr wrap="square" rtlCol="0">
              <a:spAutoFit/>
            </a:bodyPr>
            <a:lstStyle/>
            <a:p>
              <a:pPr algn="ctr"/>
              <a:r>
                <a:rPr lang="en-US" sz="2400" b="1" dirty="0" smtClean="0"/>
                <a:t>Citrine</a:t>
              </a:r>
              <a:endParaRPr lang="en-US" sz="2400" b="1" dirty="0"/>
            </a:p>
          </p:txBody>
        </p:sp>
      </p:grpSp>
      <p:grpSp>
        <p:nvGrpSpPr>
          <p:cNvPr id="21" name="Group 20"/>
          <p:cNvGrpSpPr/>
          <p:nvPr/>
        </p:nvGrpSpPr>
        <p:grpSpPr>
          <a:xfrm>
            <a:off x="4043806" y="4304272"/>
            <a:ext cx="1540109" cy="2078595"/>
            <a:chOff x="3832590" y="3874350"/>
            <a:chExt cx="1518605" cy="2078595"/>
          </a:xfrm>
        </p:grpSpPr>
        <p:pic>
          <p:nvPicPr>
            <p:cNvPr id="22" name="Picture 2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32590" y="3874350"/>
              <a:ext cx="1518605" cy="1540109"/>
            </a:xfrm>
            <a:prstGeom prst="rect">
              <a:avLst/>
            </a:prstGeom>
          </p:spPr>
        </p:pic>
        <p:sp>
          <p:nvSpPr>
            <p:cNvPr id="23" name="TextBox 22"/>
            <p:cNvSpPr txBox="1"/>
            <p:nvPr/>
          </p:nvSpPr>
          <p:spPr>
            <a:xfrm>
              <a:off x="3832590" y="5491280"/>
              <a:ext cx="1496214" cy="461665"/>
            </a:xfrm>
            <a:prstGeom prst="rect">
              <a:avLst/>
            </a:prstGeom>
            <a:noFill/>
          </p:spPr>
          <p:txBody>
            <a:bodyPr wrap="square" rtlCol="0">
              <a:spAutoFit/>
            </a:bodyPr>
            <a:lstStyle/>
            <a:p>
              <a:pPr algn="ctr"/>
              <a:r>
                <a:rPr lang="en-US" sz="2400" b="1" dirty="0" smtClean="0"/>
                <a:t>Drop Rate</a:t>
              </a:r>
              <a:endParaRPr lang="en-US" sz="2400" b="1" dirty="0"/>
            </a:p>
          </p:txBody>
        </p:sp>
      </p:grpSp>
      <p:cxnSp>
        <p:nvCxnSpPr>
          <p:cNvPr id="31" name="Straight Arrow Connector 30"/>
          <p:cNvCxnSpPr>
            <a:stCxn id="17" idx="2"/>
            <a:endCxn id="22" idx="3"/>
          </p:cNvCxnSpPr>
          <p:nvPr/>
        </p:nvCxnSpPr>
        <p:spPr>
          <a:xfrm flipH="1">
            <a:off x="5583915" y="4055431"/>
            <a:ext cx="2255300" cy="1018896"/>
          </a:xfrm>
          <a:prstGeom prst="straightConnector1">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stCxn id="20" idx="2"/>
            <a:endCxn id="22" idx="1"/>
          </p:cNvCxnSpPr>
          <p:nvPr/>
        </p:nvCxnSpPr>
        <p:spPr>
          <a:xfrm>
            <a:off x="1639674" y="3987984"/>
            <a:ext cx="2404132" cy="1086343"/>
          </a:xfrm>
          <a:prstGeom prst="straightConnector1">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stCxn id="14" idx="2"/>
            <a:endCxn id="22" idx="0"/>
          </p:cNvCxnSpPr>
          <p:nvPr/>
        </p:nvCxnSpPr>
        <p:spPr>
          <a:xfrm flipH="1">
            <a:off x="4813861" y="4003793"/>
            <a:ext cx="1277" cy="300479"/>
          </a:xfrm>
          <a:prstGeom prst="straightConnector1">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8090450"/>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847493" y="796323"/>
            <a:ext cx="8132213" cy="702288"/>
          </a:xfrm>
        </p:spPr>
        <p:txBody>
          <a:bodyPr>
            <a:noAutofit/>
          </a:bodyPr>
          <a:lstStyle/>
          <a:p>
            <a:r>
              <a:rPr lang="en-US" spc="0" dirty="0" smtClean="0">
                <a:latin typeface="Calibri" panose="020F0502020204030204" pitchFamily="34" charset="0"/>
              </a:rPr>
              <a:t>Features &amp; Demo</a:t>
            </a:r>
            <a:endParaRPr lang="en-US" spc="0" dirty="0">
              <a:latin typeface="Calibri" panose="020F0502020204030204" pitchFamily="34" charset="0"/>
            </a:endParaRPr>
          </a:p>
        </p:txBody>
      </p:sp>
      <p:sp>
        <p:nvSpPr>
          <p:cNvPr id="6" name="Footer Placeholder 4"/>
          <p:cNvSpPr>
            <a:spLocks noGrp="1"/>
          </p:cNvSpPr>
          <p:nvPr>
            <p:ph type="ftr" sz="quarter" idx="11"/>
          </p:nvPr>
        </p:nvSpPr>
        <p:spPr>
          <a:xfrm>
            <a:off x="997209" y="6459785"/>
            <a:ext cx="6981941" cy="365125"/>
          </a:xfrm>
        </p:spPr>
        <p:txBody>
          <a:bodyPr/>
          <a:lstStyle/>
          <a:p>
            <a:r>
              <a:rPr lang="en-US" sz="1400" b="1" dirty="0"/>
              <a:t>Location-based Augmented Reality Game System for Coffee House</a:t>
            </a:r>
            <a:endParaRPr lang="en-US" sz="1400" dirty="0"/>
          </a:p>
        </p:txBody>
      </p:sp>
      <p:sp>
        <p:nvSpPr>
          <p:cNvPr id="5" name="Slide Number Placeholder 4"/>
          <p:cNvSpPr>
            <a:spLocks noGrp="1"/>
          </p:cNvSpPr>
          <p:nvPr>
            <p:ph type="sldNum" sz="quarter" idx="12"/>
          </p:nvPr>
        </p:nvSpPr>
        <p:spPr>
          <a:xfrm>
            <a:off x="8376461" y="6459787"/>
            <a:ext cx="1312025" cy="365125"/>
          </a:xfrm>
        </p:spPr>
        <p:txBody>
          <a:bodyPr/>
          <a:lstStyle/>
          <a:p>
            <a:fld id="{94F15CE6-6A5B-0444-B2C2-B6643EA227BE}" type="slidenum">
              <a:rPr lang="en-US" sz="1600"/>
              <a:pPr/>
              <a:t>57</a:t>
            </a:fld>
            <a:endParaRPr lang="en-US" sz="1600" dirty="0"/>
          </a:p>
        </p:txBody>
      </p:sp>
      <p:grpSp>
        <p:nvGrpSpPr>
          <p:cNvPr id="12" name="Group 11"/>
          <p:cNvGrpSpPr/>
          <p:nvPr/>
        </p:nvGrpSpPr>
        <p:grpSpPr>
          <a:xfrm>
            <a:off x="380283" y="2763829"/>
            <a:ext cx="1540109" cy="2078595"/>
            <a:chOff x="3832590" y="3874350"/>
            <a:chExt cx="1518605" cy="2078595"/>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32590" y="3874350"/>
              <a:ext cx="1518605" cy="1540109"/>
            </a:xfrm>
            <a:prstGeom prst="rect">
              <a:avLst/>
            </a:prstGeom>
          </p:spPr>
        </p:pic>
        <p:sp>
          <p:nvSpPr>
            <p:cNvPr id="14" name="TextBox 13"/>
            <p:cNvSpPr txBox="1"/>
            <p:nvPr/>
          </p:nvSpPr>
          <p:spPr>
            <a:xfrm>
              <a:off x="3832590" y="5491280"/>
              <a:ext cx="1496214" cy="461665"/>
            </a:xfrm>
            <a:prstGeom prst="rect">
              <a:avLst/>
            </a:prstGeom>
            <a:noFill/>
          </p:spPr>
          <p:txBody>
            <a:bodyPr wrap="square" rtlCol="0">
              <a:spAutoFit/>
            </a:bodyPr>
            <a:lstStyle/>
            <a:p>
              <a:pPr algn="ctr"/>
              <a:r>
                <a:rPr lang="en-US" sz="2400" b="1" dirty="0" smtClean="0"/>
                <a:t>Drop Rate</a:t>
              </a:r>
              <a:endParaRPr lang="en-US" sz="2400" b="1" dirty="0"/>
            </a:p>
          </p:txBody>
        </p:sp>
      </p:grpSp>
      <p:grpSp>
        <p:nvGrpSpPr>
          <p:cNvPr id="15" name="Group 14"/>
          <p:cNvGrpSpPr/>
          <p:nvPr/>
        </p:nvGrpSpPr>
        <p:grpSpPr>
          <a:xfrm>
            <a:off x="4395239" y="1850415"/>
            <a:ext cx="2389262" cy="2223909"/>
            <a:chOff x="4746859" y="958243"/>
            <a:chExt cx="2389262" cy="2223909"/>
          </a:xfrm>
        </p:grpSpPr>
        <p:grpSp>
          <p:nvGrpSpPr>
            <p:cNvPr id="16" name="Group 15"/>
            <p:cNvGrpSpPr/>
            <p:nvPr/>
          </p:nvGrpSpPr>
          <p:grpSpPr>
            <a:xfrm>
              <a:off x="5228993" y="958243"/>
              <a:ext cx="1907128" cy="2223909"/>
              <a:chOff x="3532905" y="3787431"/>
              <a:chExt cx="1880499" cy="2223909"/>
            </a:xfrm>
          </p:grpSpPr>
          <p:pic>
            <p:nvPicPr>
              <p:cNvPr id="18" name="Picture 1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32905" y="3787431"/>
                <a:ext cx="1880499" cy="1907128"/>
              </a:xfrm>
              <a:prstGeom prst="rect">
                <a:avLst/>
              </a:prstGeom>
            </p:spPr>
          </p:pic>
          <p:sp>
            <p:nvSpPr>
              <p:cNvPr id="19" name="TextBox 18"/>
              <p:cNvSpPr txBox="1"/>
              <p:nvPr/>
            </p:nvSpPr>
            <p:spPr>
              <a:xfrm>
                <a:off x="3709004" y="5549675"/>
                <a:ext cx="1523954" cy="461665"/>
              </a:xfrm>
              <a:prstGeom prst="rect">
                <a:avLst/>
              </a:prstGeom>
              <a:noFill/>
            </p:spPr>
            <p:txBody>
              <a:bodyPr wrap="square" rtlCol="0">
                <a:spAutoFit/>
              </a:bodyPr>
              <a:lstStyle/>
              <a:p>
                <a:pPr algn="ctr"/>
                <a:r>
                  <a:rPr lang="en-US" sz="2400" b="1" dirty="0" smtClean="0"/>
                  <a:t>Sapphire</a:t>
                </a:r>
                <a:endParaRPr lang="en-US" sz="2400" b="1" dirty="0"/>
              </a:p>
            </p:txBody>
          </p:sp>
        </p:grpSp>
        <p:sp>
          <p:nvSpPr>
            <p:cNvPr id="17" name="TextBox 16"/>
            <p:cNvSpPr txBox="1"/>
            <p:nvPr/>
          </p:nvSpPr>
          <p:spPr>
            <a:xfrm>
              <a:off x="4746859" y="1342256"/>
              <a:ext cx="1379621" cy="1015663"/>
            </a:xfrm>
            <a:prstGeom prst="rect">
              <a:avLst/>
            </a:prstGeom>
            <a:noFill/>
          </p:spPr>
          <p:txBody>
            <a:bodyPr wrap="square" rtlCol="0">
              <a:spAutoFit/>
            </a:bodyPr>
            <a:lstStyle/>
            <a:p>
              <a:r>
                <a:rPr lang="en-US" sz="6000" dirty="0" smtClean="0"/>
                <a:t>2</a:t>
              </a:r>
              <a:endParaRPr lang="en-US" sz="6000" dirty="0"/>
            </a:p>
          </p:txBody>
        </p:sp>
      </p:grpSp>
      <p:cxnSp>
        <p:nvCxnSpPr>
          <p:cNvPr id="37" name="Straight Arrow Connector 36"/>
          <p:cNvCxnSpPr>
            <a:endCxn id="17" idx="1"/>
          </p:cNvCxnSpPr>
          <p:nvPr/>
        </p:nvCxnSpPr>
        <p:spPr>
          <a:xfrm flipV="1">
            <a:off x="2132594" y="2742260"/>
            <a:ext cx="2262645" cy="507831"/>
          </a:xfrm>
          <a:prstGeom prst="straightConnector1">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a:endCxn id="41" idx="1"/>
          </p:cNvCxnSpPr>
          <p:nvPr/>
        </p:nvCxnSpPr>
        <p:spPr>
          <a:xfrm>
            <a:off x="2132594" y="4174958"/>
            <a:ext cx="2239937" cy="702795"/>
          </a:xfrm>
          <a:prstGeom prst="straightConnector1">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39" name="Group 38"/>
          <p:cNvGrpSpPr/>
          <p:nvPr/>
        </p:nvGrpSpPr>
        <p:grpSpPr>
          <a:xfrm>
            <a:off x="4372531" y="3985908"/>
            <a:ext cx="2389262" cy="2223909"/>
            <a:chOff x="4746859" y="958243"/>
            <a:chExt cx="2389262" cy="2223909"/>
          </a:xfrm>
        </p:grpSpPr>
        <p:grpSp>
          <p:nvGrpSpPr>
            <p:cNvPr id="40" name="Group 39"/>
            <p:cNvGrpSpPr/>
            <p:nvPr/>
          </p:nvGrpSpPr>
          <p:grpSpPr>
            <a:xfrm>
              <a:off x="5228993" y="958243"/>
              <a:ext cx="1907128" cy="2223909"/>
              <a:chOff x="3532905" y="3787431"/>
              <a:chExt cx="1880499" cy="2223909"/>
            </a:xfrm>
          </p:grpSpPr>
          <p:pic>
            <p:nvPicPr>
              <p:cNvPr id="42" name="Picture 4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532905" y="3787431"/>
                <a:ext cx="1880499" cy="1907128"/>
              </a:xfrm>
              <a:prstGeom prst="rect">
                <a:avLst/>
              </a:prstGeom>
            </p:spPr>
          </p:pic>
          <p:sp>
            <p:nvSpPr>
              <p:cNvPr id="43" name="TextBox 42"/>
              <p:cNvSpPr txBox="1"/>
              <p:nvPr/>
            </p:nvSpPr>
            <p:spPr>
              <a:xfrm>
                <a:off x="3709000" y="5549675"/>
                <a:ext cx="1523954" cy="461665"/>
              </a:xfrm>
              <a:prstGeom prst="rect">
                <a:avLst/>
              </a:prstGeom>
              <a:noFill/>
            </p:spPr>
            <p:txBody>
              <a:bodyPr wrap="square" rtlCol="0">
                <a:spAutoFit/>
              </a:bodyPr>
              <a:lstStyle/>
              <a:p>
                <a:pPr algn="ctr"/>
                <a:r>
                  <a:rPr lang="en-US" sz="2400" b="1" dirty="0" smtClean="0"/>
                  <a:t>Ruby</a:t>
                </a:r>
                <a:endParaRPr lang="en-US" sz="2400" b="1" dirty="0"/>
              </a:p>
            </p:txBody>
          </p:sp>
        </p:grpSp>
        <p:sp>
          <p:nvSpPr>
            <p:cNvPr id="41" name="TextBox 40"/>
            <p:cNvSpPr txBox="1"/>
            <p:nvPr/>
          </p:nvSpPr>
          <p:spPr>
            <a:xfrm>
              <a:off x="4746859" y="1342256"/>
              <a:ext cx="1379621" cy="1015663"/>
            </a:xfrm>
            <a:prstGeom prst="rect">
              <a:avLst/>
            </a:prstGeom>
            <a:noFill/>
          </p:spPr>
          <p:txBody>
            <a:bodyPr wrap="square" rtlCol="0">
              <a:spAutoFit/>
            </a:bodyPr>
            <a:lstStyle/>
            <a:p>
              <a:r>
                <a:rPr lang="en-US" sz="6000" dirty="0" smtClean="0"/>
                <a:t>2</a:t>
              </a:r>
              <a:endParaRPr lang="en-US" sz="6000" dirty="0"/>
            </a:p>
          </p:txBody>
        </p:sp>
      </p:grpSp>
      <p:grpSp>
        <p:nvGrpSpPr>
          <p:cNvPr id="44" name="Group 43"/>
          <p:cNvGrpSpPr/>
          <p:nvPr/>
        </p:nvGrpSpPr>
        <p:grpSpPr>
          <a:xfrm>
            <a:off x="6588824" y="3956264"/>
            <a:ext cx="2389262" cy="2223909"/>
            <a:chOff x="4746859" y="958243"/>
            <a:chExt cx="2389262" cy="2223909"/>
          </a:xfrm>
        </p:grpSpPr>
        <p:grpSp>
          <p:nvGrpSpPr>
            <p:cNvPr id="45" name="Group 44"/>
            <p:cNvGrpSpPr/>
            <p:nvPr/>
          </p:nvGrpSpPr>
          <p:grpSpPr>
            <a:xfrm>
              <a:off x="5228993" y="958243"/>
              <a:ext cx="1907128" cy="2223909"/>
              <a:chOff x="3532905" y="3787431"/>
              <a:chExt cx="1880499" cy="2223909"/>
            </a:xfrm>
          </p:grpSpPr>
          <p:pic>
            <p:nvPicPr>
              <p:cNvPr id="47" name="Picture 4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532905" y="3787431"/>
                <a:ext cx="1880499" cy="1907128"/>
              </a:xfrm>
              <a:prstGeom prst="rect">
                <a:avLst/>
              </a:prstGeom>
            </p:spPr>
          </p:pic>
          <p:sp>
            <p:nvSpPr>
              <p:cNvPr id="48" name="TextBox 47"/>
              <p:cNvSpPr txBox="1"/>
              <p:nvPr/>
            </p:nvSpPr>
            <p:spPr>
              <a:xfrm>
                <a:off x="3673414" y="5549675"/>
                <a:ext cx="1523954" cy="461665"/>
              </a:xfrm>
              <a:prstGeom prst="rect">
                <a:avLst/>
              </a:prstGeom>
              <a:noFill/>
            </p:spPr>
            <p:txBody>
              <a:bodyPr wrap="square" rtlCol="0">
                <a:spAutoFit/>
              </a:bodyPr>
              <a:lstStyle/>
              <a:p>
                <a:pPr algn="ctr"/>
                <a:r>
                  <a:rPr lang="en-US" sz="2400" b="1" dirty="0" smtClean="0"/>
                  <a:t>Citrine</a:t>
                </a:r>
                <a:endParaRPr lang="en-US" sz="2400" b="1" dirty="0"/>
              </a:p>
            </p:txBody>
          </p:sp>
        </p:grpSp>
        <p:sp>
          <p:nvSpPr>
            <p:cNvPr id="46" name="TextBox 45"/>
            <p:cNvSpPr txBox="1"/>
            <p:nvPr/>
          </p:nvSpPr>
          <p:spPr>
            <a:xfrm>
              <a:off x="4746859" y="1342256"/>
              <a:ext cx="1379621" cy="1015663"/>
            </a:xfrm>
            <a:prstGeom prst="rect">
              <a:avLst/>
            </a:prstGeom>
            <a:noFill/>
          </p:spPr>
          <p:txBody>
            <a:bodyPr wrap="square" rtlCol="0">
              <a:spAutoFit/>
            </a:bodyPr>
            <a:lstStyle/>
            <a:p>
              <a:r>
                <a:rPr lang="en-US" sz="6000" dirty="0" smtClean="0"/>
                <a:t>2</a:t>
              </a:r>
              <a:endParaRPr lang="en-US" sz="6000" dirty="0"/>
            </a:p>
          </p:txBody>
        </p:sp>
      </p:grpSp>
    </p:spTree>
    <p:extLst>
      <p:ext uri="{BB962C8B-B14F-4D97-AF65-F5344CB8AC3E}">
        <p14:creationId xmlns:p14="http://schemas.microsoft.com/office/powerpoint/2010/main" val="2061743850"/>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847493" y="796323"/>
            <a:ext cx="8132213" cy="702288"/>
          </a:xfrm>
        </p:spPr>
        <p:txBody>
          <a:bodyPr>
            <a:noAutofit/>
          </a:bodyPr>
          <a:lstStyle/>
          <a:p>
            <a:r>
              <a:rPr lang="en-US" spc="0" dirty="0" smtClean="0">
                <a:latin typeface="Calibri" panose="020F0502020204030204" pitchFamily="34" charset="0"/>
              </a:rPr>
              <a:t>Features &amp; Demo</a:t>
            </a:r>
            <a:endParaRPr lang="en-US" spc="0" dirty="0">
              <a:latin typeface="Calibri" panose="020F0502020204030204" pitchFamily="34" charset="0"/>
            </a:endParaRPr>
          </a:p>
        </p:txBody>
      </p:sp>
      <p:sp>
        <p:nvSpPr>
          <p:cNvPr id="6" name="Footer Placeholder 4"/>
          <p:cNvSpPr>
            <a:spLocks noGrp="1"/>
          </p:cNvSpPr>
          <p:nvPr>
            <p:ph type="ftr" sz="quarter" idx="11"/>
          </p:nvPr>
        </p:nvSpPr>
        <p:spPr>
          <a:xfrm>
            <a:off x="997209" y="6459785"/>
            <a:ext cx="6981941" cy="365125"/>
          </a:xfrm>
        </p:spPr>
        <p:txBody>
          <a:bodyPr/>
          <a:lstStyle/>
          <a:p>
            <a:r>
              <a:rPr lang="en-US" sz="1400" b="1" dirty="0"/>
              <a:t>Location-based Augmented Reality Game System for Coffee House</a:t>
            </a:r>
            <a:endParaRPr lang="en-US" sz="1400" dirty="0"/>
          </a:p>
        </p:txBody>
      </p:sp>
      <p:sp>
        <p:nvSpPr>
          <p:cNvPr id="5" name="Slide Number Placeholder 4"/>
          <p:cNvSpPr>
            <a:spLocks noGrp="1"/>
          </p:cNvSpPr>
          <p:nvPr>
            <p:ph type="sldNum" sz="quarter" idx="12"/>
          </p:nvPr>
        </p:nvSpPr>
        <p:spPr>
          <a:xfrm>
            <a:off x="8376461" y="6459787"/>
            <a:ext cx="1312025" cy="365125"/>
          </a:xfrm>
        </p:spPr>
        <p:txBody>
          <a:bodyPr/>
          <a:lstStyle/>
          <a:p>
            <a:fld id="{94F15CE6-6A5B-0444-B2C2-B6643EA227BE}" type="slidenum">
              <a:rPr lang="en-US" sz="1600"/>
              <a:pPr/>
              <a:t>58</a:t>
            </a:fld>
            <a:endParaRPr lang="en-US" sz="1600" dirty="0"/>
          </a:p>
        </p:txBody>
      </p:sp>
      <p:sp>
        <p:nvSpPr>
          <p:cNvPr id="9" name="TextBox 8"/>
          <p:cNvSpPr txBox="1"/>
          <p:nvPr/>
        </p:nvSpPr>
        <p:spPr>
          <a:xfrm>
            <a:off x="526895" y="1951114"/>
            <a:ext cx="7882467" cy="3046988"/>
          </a:xfrm>
          <a:prstGeom prst="rect">
            <a:avLst/>
          </a:prstGeom>
          <a:noFill/>
        </p:spPr>
        <p:txBody>
          <a:bodyPr wrap="square" rtlCol="0">
            <a:spAutoFit/>
          </a:bodyPr>
          <a:lstStyle/>
          <a:p>
            <a:pPr lvl="1" algn="just"/>
            <a:r>
              <a:rPr lang="en-US" sz="3200" b="1" u="sng" dirty="0" smtClean="0"/>
              <a:t>Scenario 2:</a:t>
            </a:r>
            <a:r>
              <a:rPr lang="en-US" sz="3200" b="1" dirty="0" smtClean="0"/>
              <a:t> </a:t>
            </a:r>
            <a:r>
              <a:rPr lang="en-US" sz="3200" dirty="0"/>
              <a:t>Mr. </a:t>
            </a:r>
            <a:r>
              <a:rPr lang="en-US" sz="3200" dirty="0" err="1"/>
              <a:t>Bửu</a:t>
            </a:r>
            <a:r>
              <a:rPr lang="en-US" sz="3200" dirty="0"/>
              <a:t> want to create a game activity in his campaign. He creates a game activity with defined drop rate and publish it. User </a:t>
            </a:r>
            <a:r>
              <a:rPr lang="en-US" sz="3200" dirty="0" err="1"/>
              <a:t>Thông</a:t>
            </a:r>
            <a:r>
              <a:rPr lang="en-US" sz="3200" dirty="0"/>
              <a:t> can play this game activity through our mobile app.</a:t>
            </a:r>
          </a:p>
          <a:p>
            <a:pPr lvl="1" algn="just"/>
            <a:endParaRPr lang="en-US" sz="3200" dirty="0"/>
          </a:p>
        </p:txBody>
      </p:sp>
    </p:spTree>
    <p:extLst>
      <p:ext uri="{BB962C8B-B14F-4D97-AF65-F5344CB8AC3E}">
        <p14:creationId xmlns:p14="http://schemas.microsoft.com/office/powerpoint/2010/main" val="2040261685"/>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847493" y="796323"/>
            <a:ext cx="8132213" cy="702288"/>
          </a:xfrm>
        </p:spPr>
        <p:txBody>
          <a:bodyPr>
            <a:noAutofit/>
          </a:bodyPr>
          <a:lstStyle/>
          <a:p>
            <a:r>
              <a:rPr lang="en-US" spc="0" dirty="0" smtClean="0">
                <a:latin typeface="Calibri" panose="020F0502020204030204" pitchFamily="34" charset="0"/>
              </a:rPr>
              <a:t>Features &amp; Demo</a:t>
            </a:r>
            <a:endParaRPr lang="en-US" spc="0" dirty="0">
              <a:latin typeface="Calibri" panose="020F0502020204030204" pitchFamily="34" charset="0"/>
            </a:endParaRPr>
          </a:p>
        </p:txBody>
      </p:sp>
      <p:sp>
        <p:nvSpPr>
          <p:cNvPr id="6" name="Footer Placeholder 4"/>
          <p:cNvSpPr>
            <a:spLocks noGrp="1"/>
          </p:cNvSpPr>
          <p:nvPr>
            <p:ph type="ftr" sz="quarter" idx="11"/>
          </p:nvPr>
        </p:nvSpPr>
        <p:spPr>
          <a:xfrm>
            <a:off x="997209" y="6459785"/>
            <a:ext cx="6981941" cy="365125"/>
          </a:xfrm>
        </p:spPr>
        <p:txBody>
          <a:bodyPr/>
          <a:lstStyle/>
          <a:p>
            <a:r>
              <a:rPr lang="en-US" sz="1400" b="1" dirty="0"/>
              <a:t>Location-based Augmented Reality Game System for Coffee House</a:t>
            </a:r>
            <a:endParaRPr lang="en-US" sz="1400" dirty="0"/>
          </a:p>
        </p:txBody>
      </p:sp>
      <p:sp>
        <p:nvSpPr>
          <p:cNvPr id="5" name="Slide Number Placeholder 4"/>
          <p:cNvSpPr>
            <a:spLocks noGrp="1"/>
          </p:cNvSpPr>
          <p:nvPr>
            <p:ph type="sldNum" sz="quarter" idx="12"/>
          </p:nvPr>
        </p:nvSpPr>
        <p:spPr>
          <a:xfrm>
            <a:off x="8376461" y="6459787"/>
            <a:ext cx="1312025" cy="365125"/>
          </a:xfrm>
        </p:spPr>
        <p:txBody>
          <a:bodyPr/>
          <a:lstStyle/>
          <a:p>
            <a:fld id="{94F15CE6-6A5B-0444-B2C2-B6643EA227BE}" type="slidenum">
              <a:rPr lang="en-US" sz="1600"/>
              <a:pPr/>
              <a:t>59</a:t>
            </a:fld>
            <a:endParaRPr lang="en-US" sz="1600" dirty="0"/>
          </a:p>
        </p:txBody>
      </p:sp>
      <p:sp>
        <p:nvSpPr>
          <p:cNvPr id="11" name="TextBox 10"/>
          <p:cNvSpPr txBox="1"/>
          <p:nvPr/>
        </p:nvSpPr>
        <p:spPr>
          <a:xfrm>
            <a:off x="702527" y="1783335"/>
            <a:ext cx="10509956" cy="1323439"/>
          </a:xfrm>
          <a:prstGeom prst="rect">
            <a:avLst/>
          </a:prstGeom>
          <a:noFill/>
        </p:spPr>
        <p:txBody>
          <a:bodyPr wrap="square" rtlCol="0">
            <a:spAutoFit/>
          </a:bodyPr>
          <a:lstStyle/>
          <a:p>
            <a:pPr lvl="1" algn="just"/>
            <a:r>
              <a:rPr lang="en-US" sz="4000" b="1" u="sng" dirty="0" smtClean="0"/>
              <a:t>Data Input:</a:t>
            </a:r>
          </a:p>
          <a:p>
            <a:pPr lvl="1" algn="just"/>
            <a:endParaRPr lang="en-US" sz="4000" dirty="0"/>
          </a:p>
        </p:txBody>
      </p:sp>
      <p:sp>
        <p:nvSpPr>
          <p:cNvPr id="12" name="TextBox 11"/>
          <p:cNvSpPr txBox="1"/>
          <p:nvPr/>
        </p:nvSpPr>
        <p:spPr>
          <a:xfrm>
            <a:off x="1440180" y="2519410"/>
            <a:ext cx="9715500" cy="1815882"/>
          </a:xfrm>
          <a:prstGeom prst="rect">
            <a:avLst/>
          </a:prstGeom>
          <a:noFill/>
        </p:spPr>
        <p:txBody>
          <a:bodyPr wrap="square" rtlCol="0">
            <a:spAutoFit/>
          </a:bodyPr>
          <a:lstStyle/>
          <a:p>
            <a:r>
              <a:rPr lang="en-US" sz="2800" dirty="0" err="1" smtClean="0"/>
              <a:t>Tên</a:t>
            </a:r>
            <a:r>
              <a:rPr lang="en-US" sz="2800" dirty="0" smtClean="0"/>
              <a:t> </a:t>
            </a:r>
            <a:r>
              <a:rPr lang="en-US" sz="2800" dirty="0" err="1" smtClean="0"/>
              <a:t>trò</a:t>
            </a:r>
            <a:r>
              <a:rPr lang="en-US" sz="2800" dirty="0" smtClean="0"/>
              <a:t> </a:t>
            </a:r>
            <a:r>
              <a:rPr lang="en-US" sz="2800" dirty="0" err="1" smtClean="0"/>
              <a:t>chơi</a:t>
            </a:r>
            <a:r>
              <a:rPr lang="en-US" sz="2800" dirty="0" smtClean="0"/>
              <a:t>: </a:t>
            </a:r>
          </a:p>
          <a:p>
            <a:r>
              <a:rPr lang="en-US" sz="2800" dirty="0" err="1" smtClean="0"/>
              <a:t>Tỷ</a:t>
            </a:r>
            <a:r>
              <a:rPr lang="en-US" sz="2800" dirty="0" smtClean="0"/>
              <a:t> </a:t>
            </a:r>
            <a:r>
              <a:rPr lang="en-US" sz="2800" dirty="0" err="1" smtClean="0"/>
              <a:t>lệ</a:t>
            </a:r>
            <a:r>
              <a:rPr lang="en-US" sz="2800" dirty="0" smtClean="0"/>
              <a:t> </a:t>
            </a:r>
            <a:r>
              <a:rPr lang="en-US" sz="2800" dirty="0" err="1" smtClean="0"/>
              <a:t>rớt</a:t>
            </a:r>
            <a:r>
              <a:rPr lang="en-US" sz="2800" dirty="0" smtClean="0"/>
              <a:t> </a:t>
            </a:r>
            <a:r>
              <a:rPr lang="en-US" sz="2800" dirty="0" err="1" smtClean="0"/>
              <a:t>đồ</a:t>
            </a:r>
            <a:r>
              <a:rPr lang="en-US" sz="2800" dirty="0" smtClean="0"/>
              <a:t> 1: 50%</a:t>
            </a:r>
          </a:p>
          <a:p>
            <a:r>
              <a:rPr lang="en-US" sz="2800" dirty="0" err="1"/>
              <a:t>Tỷ</a:t>
            </a:r>
            <a:r>
              <a:rPr lang="en-US" sz="2800" dirty="0"/>
              <a:t> </a:t>
            </a:r>
            <a:r>
              <a:rPr lang="en-US" sz="2800" dirty="0" err="1"/>
              <a:t>lệ</a:t>
            </a:r>
            <a:r>
              <a:rPr lang="en-US" sz="2800" dirty="0"/>
              <a:t> </a:t>
            </a:r>
            <a:r>
              <a:rPr lang="en-US" sz="2800" dirty="0" err="1"/>
              <a:t>rớt</a:t>
            </a:r>
            <a:r>
              <a:rPr lang="en-US" sz="2800" dirty="0"/>
              <a:t> </a:t>
            </a:r>
            <a:r>
              <a:rPr lang="en-US" sz="2800" dirty="0" err="1"/>
              <a:t>đồ</a:t>
            </a:r>
            <a:r>
              <a:rPr lang="en-US" sz="2800" dirty="0"/>
              <a:t> </a:t>
            </a:r>
            <a:r>
              <a:rPr lang="en-US" sz="2800" dirty="0" smtClean="0"/>
              <a:t>2: 35%</a:t>
            </a:r>
          </a:p>
          <a:p>
            <a:r>
              <a:rPr lang="en-US" sz="2800" dirty="0" err="1"/>
              <a:t>Tỷ</a:t>
            </a:r>
            <a:r>
              <a:rPr lang="en-US" sz="2800" dirty="0"/>
              <a:t> </a:t>
            </a:r>
            <a:r>
              <a:rPr lang="en-US" sz="2800" dirty="0" err="1"/>
              <a:t>lệ</a:t>
            </a:r>
            <a:r>
              <a:rPr lang="en-US" sz="2800" dirty="0"/>
              <a:t> </a:t>
            </a:r>
            <a:r>
              <a:rPr lang="en-US" sz="2800" dirty="0" err="1"/>
              <a:t>rớt</a:t>
            </a:r>
            <a:r>
              <a:rPr lang="en-US" sz="2800" dirty="0"/>
              <a:t> </a:t>
            </a:r>
            <a:r>
              <a:rPr lang="en-US" sz="2800" dirty="0" err="1"/>
              <a:t>đồ</a:t>
            </a:r>
            <a:r>
              <a:rPr lang="en-US" sz="2800" dirty="0"/>
              <a:t> </a:t>
            </a:r>
            <a:r>
              <a:rPr lang="en-US" sz="2800" dirty="0" smtClean="0"/>
              <a:t>3: 15%</a:t>
            </a:r>
          </a:p>
        </p:txBody>
      </p:sp>
    </p:spTree>
    <p:extLst>
      <p:ext uri="{BB962C8B-B14F-4D97-AF65-F5344CB8AC3E}">
        <p14:creationId xmlns:p14="http://schemas.microsoft.com/office/powerpoint/2010/main" val="416497113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997209" y="1008197"/>
            <a:ext cx="8645169" cy="702288"/>
          </a:xfrm>
        </p:spPr>
        <p:txBody>
          <a:bodyPr>
            <a:noAutofit/>
          </a:bodyPr>
          <a:lstStyle/>
          <a:p>
            <a:r>
              <a:rPr lang="en-US" spc="0" dirty="0">
                <a:latin typeface="Calibri" panose="020F0502020204030204" pitchFamily="34" charset="0"/>
              </a:rPr>
              <a:t>Current situation</a:t>
            </a:r>
          </a:p>
        </p:txBody>
      </p:sp>
      <p:sp>
        <p:nvSpPr>
          <p:cNvPr id="6" name="Footer Placeholder 4"/>
          <p:cNvSpPr>
            <a:spLocks noGrp="1"/>
          </p:cNvSpPr>
          <p:nvPr>
            <p:ph type="ftr" sz="quarter" idx="11"/>
          </p:nvPr>
        </p:nvSpPr>
        <p:spPr>
          <a:xfrm>
            <a:off x="997209" y="6459785"/>
            <a:ext cx="6981941" cy="365125"/>
          </a:xfrm>
        </p:spPr>
        <p:txBody>
          <a:bodyPr/>
          <a:lstStyle/>
          <a:p>
            <a:r>
              <a:rPr lang="en-US" sz="1400" b="1" dirty="0"/>
              <a:t>Location-based Augmented Reality Game System for Coffee House</a:t>
            </a:r>
            <a:endParaRPr lang="en-US" sz="1400" dirty="0"/>
          </a:p>
        </p:txBody>
      </p:sp>
      <p:sp>
        <p:nvSpPr>
          <p:cNvPr id="5" name="Slide Number Placeholder 4"/>
          <p:cNvSpPr>
            <a:spLocks noGrp="1"/>
          </p:cNvSpPr>
          <p:nvPr>
            <p:ph type="sldNum" sz="quarter" idx="12"/>
          </p:nvPr>
        </p:nvSpPr>
        <p:spPr>
          <a:xfrm>
            <a:off x="8376461" y="6459787"/>
            <a:ext cx="1312025" cy="365125"/>
          </a:xfrm>
        </p:spPr>
        <p:txBody>
          <a:bodyPr/>
          <a:lstStyle/>
          <a:p>
            <a:fld id="{94F15CE6-6A5B-0444-B2C2-B6643EA227BE}" type="slidenum">
              <a:rPr lang="en-US" sz="1600"/>
              <a:pPr/>
              <a:t>6</a:t>
            </a:fld>
            <a:endParaRPr lang="en-US" sz="1600" dirty="0"/>
          </a:p>
        </p:txBody>
      </p:sp>
      <p:pic>
        <p:nvPicPr>
          <p:cNvPr id="11"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63939" y="1789417"/>
            <a:ext cx="6171555" cy="4421812"/>
          </a:xfrm>
        </p:spPr>
      </p:pic>
      <p:pic>
        <p:nvPicPr>
          <p:cNvPr id="12" name="Picture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36907" y="1789417"/>
            <a:ext cx="2487268" cy="4421812"/>
          </a:xfrm>
          <a:prstGeom prst="rect">
            <a:avLst/>
          </a:prstGeom>
        </p:spPr>
      </p:pic>
    </p:spTree>
    <p:extLst>
      <p:ext uri="{BB962C8B-B14F-4D97-AF65-F5344CB8AC3E}">
        <p14:creationId xmlns:p14="http://schemas.microsoft.com/office/powerpoint/2010/main" val="3943605327"/>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847493" y="796323"/>
            <a:ext cx="8132213" cy="702288"/>
          </a:xfrm>
        </p:spPr>
        <p:txBody>
          <a:bodyPr>
            <a:noAutofit/>
          </a:bodyPr>
          <a:lstStyle/>
          <a:p>
            <a:r>
              <a:rPr lang="en-US" spc="0" dirty="0" smtClean="0">
                <a:latin typeface="Calibri" panose="020F0502020204030204" pitchFamily="34" charset="0"/>
              </a:rPr>
              <a:t>Features &amp; Demo</a:t>
            </a:r>
            <a:endParaRPr lang="en-US" spc="0" dirty="0">
              <a:latin typeface="Calibri" panose="020F0502020204030204" pitchFamily="34" charset="0"/>
            </a:endParaRPr>
          </a:p>
        </p:txBody>
      </p:sp>
      <p:sp>
        <p:nvSpPr>
          <p:cNvPr id="6" name="Footer Placeholder 4"/>
          <p:cNvSpPr>
            <a:spLocks noGrp="1"/>
          </p:cNvSpPr>
          <p:nvPr>
            <p:ph type="ftr" sz="quarter" idx="11"/>
          </p:nvPr>
        </p:nvSpPr>
        <p:spPr>
          <a:xfrm>
            <a:off x="997209" y="6459785"/>
            <a:ext cx="6981941" cy="365125"/>
          </a:xfrm>
        </p:spPr>
        <p:txBody>
          <a:bodyPr/>
          <a:lstStyle/>
          <a:p>
            <a:r>
              <a:rPr lang="en-US" sz="1400" b="1" dirty="0"/>
              <a:t>Location-based Augmented Reality Game System for Coffee House</a:t>
            </a:r>
            <a:endParaRPr lang="en-US" sz="1400" dirty="0"/>
          </a:p>
        </p:txBody>
      </p:sp>
      <p:sp>
        <p:nvSpPr>
          <p:cNvPr id="5" name="Slide Number Placeholder 4"/>
          <p:cNvSpPr>
            <a:spLocks noGrp="1"/>
          </p:cNvSpPr>
          <p:nvPr>
            <p:ph type="sldNum" sz="quarter" idx="12"/>
          </p:nvPr>
        </p:nvSpPr>
        <p:spPr>
          <a:xfrm>
            <a:off x="8376461" y="6459787"/>
            <a:ext cx="1312025" cy="365125"/>
          </a:xfrm>
        </p:spPr>
        <p:txBody>
          <a:bodyPr/>
          <a:lstStyle/>
          <a:p>
            <a:fld id="{94F15CE6-6A5B-0444-B2C2-B6643EA227BE}" type="slidenum">
              <a:rPr lang="en-US" sz="1600"/>
              <a:pPr/>
              <a:t>60</a:t>
            </a:fld>
            <a:endParaRPr lang="en-US" sz="1600" dirty="0"/>
          </a:p>
        </p:txBody>
      </p:sp>
      <p:sp>
        <p:nvSpPr>
          <p:cNvPr id="9" name="TextBox 8"/>
          <p:cNvSpPr txBox="1"/>
          <p:nvPr/>
        </p:nvSpPr>
        <p:spPr>
          <a:xfrm>
            <a:off x="526895" y="1951114"/>
            <a:ext cx="7882467" cy="1569660"/>
          </a:xfrm>
          <a:prstGeom prst="rect">
            <a:avLst/>
          </a:prstGeom>
          <a:noFill/>
        </p:spPr>
        <p:txBody>
          <a:bodyPr wrap="square" rtlCol="0">
            <a:spAutoFit/>
          </a:bodyPr>
          <a:lstStyle/>
          <a:p>
            <a:pPr lvl="1" algn="just"/>
            <a:r>
              <a:rPr lang="en-US" sz="3200" b="1" u="sng" dirty="0"/>
              <a:t>Scenario 3:</a:t>
            </a:r>
            <a:r>
              <a:rPr lang="en-US" sz="3200" b="1" dirty="0"/>
              <a:t> </a:t>
            </a:r>
            <a:r>
              <a:rPr lang="en-US" sz="3200" dirty="0"/>
              <a:t>Mr. </a:t>
            </a:r>
            <a:r>
              <a:rPr lang="en-US" sz="3200" dirty="0" err="1"/>
              <a:t>Bửu</a:t>
            </a:r>
            <a:r>
              <a:rPr lang="en-US" sz="3200" dirty="0"/>
              <a:t>  wants to add several prizes in the campaign.</a:t>
            </a:r>
          </a:p>
          <a:p>
            <a:pPr lvl="1" algn="just"/>
            <a:endParaRPr lang="en-US" sz="3200" dirty="0"/>
          </a:p>
        </p:txBody>
      </p:sp>
    </p:spTree>
    <p:extLst>
      <p:ext uri="{BB962C8B-B14F-4D97-AF65-F5344CB8AC3E}">
        <p14:creationId xmlns:p14="http://schemas.microsoft.com/office/powerpoint/2010/main" val="1927193758"/>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847493" y="796323"/>
            <a:ext cx="8132213" cy="702288"/>
          </a:xfrm>
        </p:spPr>
        <p:txBody>
          <a:bodyPr>
            <a:noAutofit/>
          </a:bodyPr>
          <a:lstStyle/>
          <a:p>
            <a:r>
              <a:rPr lang="en-US" spc="0" dirty="0" smtClean="0">
                <a:latin typeface="Calibri" panose="020F0502020204030204" pitchFamily="34" charset="0"/>
              </a:rPr>
              <a:t>Features &amp; Demo</a:t>
            </a:r>
            <a:endParaRPr lang="en-US" spc="0" dirty="0">
              <a:latin typeface="Calibri" panose="020F0502020204030204" pitchFamily="34" charset="0"/>
            </a:endParaRPr>
          </a:p>
        </p:txBody>
      </p:sp>
      <p:sp>
        <p:nvSpPr>
          <p:cNvPr id="6" name="Footer Placeholder 4"/>
          <p:cNvSpPr>
            <a:spLocks noGrp="1"/>
          </p:cNvSpPr>
          <p:nvPr>
            <p:ph type="ftr" sz="quarter" idx="11"/>
          </p:nvPr>
        </p:nvSpPr>
        <p:spPr>
          <a:xfrm>
            <a:off x="997209" y="6459785"/>
            <a:ext cx="6981941" cy="365125"/>
          </a:xfrm>
        </p:spPr>
        <p:txBody>
          <a:bodyPr/>
          <a:lstStyle/>
          <a:p>
            <a:r>
              <a:rPr lang="en-US" sz="1400" b="1" dirty="0"/>
              <a:t>Location-based Augmented Reality Game System for Coffee House</a:t>
            </a:r>
            <a:endParaRPr lang="en-US" sz="1400" dirty="0"/>
          </a:p>
        </p:txBody>
      </p:sp>
      <p:sp>
        <p:nvSpPr>
          <p:cNvPr id="5" name="Slide Number Placeholder 4"/>
          <p:cNvSpPr>
            <a:spLocks noGrp="1"/>
          </p:cNvSpPr>
          <p:nvPr>
            <p:ph type="sldNum" sz="quarter" idx="12"/>
          </p:nvPr>
        </p:nvSpPr>
        <p:spPr>
          <a:xfrm>
            <a:off x="8376461" y="6459787"/>
            <a:ext cx="1312025" cy="365125"/>
          </a:xfrm>
        </p:spPr>
        <p:txBody>
          <a:bodyPr/>
          <a:lstStyle/>
          <a:p>
            <a:fld id="{94F15CE6-6A5B-0444-B2C2-B6643EA227BE}" type="slidenum">
              <a:rPr lang="en-US" sz="1600"/>
              <a:pPr/>
              <a:t>61</a:t>
            </a:fld>
            <a:endParaRPr lang="en-US" sz="1600" dirty="0"/>
          </a:p>
        </p:txBody>
      </p:sp>
      <p:sp>
        <p:nvSpPr>
          <p:cNvPr id="7" name="TextBox 6"/>
          <p:cNvSpPr txBox="1"/>
          <p:nvPr/>
        </p:nvSpPr>
        <p:spPr>
          <a:xfrm>
            <a:off x="702527" y="1747248"/>
            <a:ext cx="10509956" cy="1323439"/>
          </a:xfrm>
          <a:prstGeom prst="rect">
            <a:avLst/>
          </a:prstGeom>
          <a:noFill/>
        </p:spPr>
        <p:txBody>
          <a:bodyPr wrap="square" rtlCol="0">
            <a:spAutoFit/>
          </a:bodyPr>
          <a:lstStyle/>
          <a:p>
            <a:pPr lvl="1" algn="just"/>
            <a:r>
              <a:rPr lang="en-US" sz="4000" b="1" u="sng" dirty="0" smtClean="0"/>
              <a:t>Data Input:</a:t>
            </a:r>
          </a:p>
          <a:p>
            <a:pPr lvl="1" algn="just"/>
            <a:endParaRPr lang="en-US" sz="4000" dirty="0"/>
          </a:p>
        </p:txBody>
      </p:sp>
      <p:graphicFrame>
        <p:nvGraphicFramePr>
          <p:cNvPr id="10" name="Table 9"/>
          <p:cNvGraphicFramePr>
            <a:graphicFrameLocks noGrp="1"/>
          </p:cNvGraphicFramePr>
          <p:nvPr>
            <p:extLst>
              <p:ext uri="{D42A27DB-BD31-4B8C-83A1-F6EECF244321}">
                <p14:modId xmlns:p14="http://schemas.microsoft.com/office/powerpoint/2010/main" val="2525481865"/>
              </p:ext>
            </p:extLst>
          </p:nvPr>
        </p:nvGraphicFramePr>
        <p:xfrm>
          <a:off x="1248409" y="2866151"/>
          <a:ext cx="6307424" cy="2453852"/>
        </p:xfrm>
        <a:graphic>
          <a:graphicData uri="http://schemas.openxmlformats.org/drawingml/2006/table">
            <a:tbl>
              <a:tblPr firstRow="1" bandRow="1">
                <a:tableStyleId>{5C22544A-7EE6-4342-B048-85BDC9FD1C3A}</a:tableStyleId>
              </a:tblPr>
              <a:tblGrid>
                <a:gridCol w="1577656"/>
                <a:gridCol w="945313"/>
                <a:gridCol w="1261485"/>
                <a:gridCol w="1261485"/>
                <a:gridCol w="1261485"/>
              </a:tblGrid>
              <a:tr h="533612">
                <a:tc>
                  <a:txBody>
                    <a:bodyPr/>
                    <a:lstStyle/>
                    <a:p>
                      <a:pPr algn="ctr"/>
                      <a:r>
                        <a:rPr lang="en-US" dirty="0" err="1" smtClean="0"/>
                        <a:t>Tên</a:t>
                      </a:r>
                      <a:endParaRPr lang="en-US" dirty="0"/>
                    </a:p>
                  </a:txBody>
                  <a:tcPr anchor="ctr"/>
                </a:tc>
                <a:tc>
                  <a:txBody>
                    <a:bodyPr/>
                    <a:lstStyle/>
                    <a:p>
                      <a:pPr algn="ctr"/>
                      <a:r>
                        <a:rPr lang="en-US" dirty="0" err="1" smtClean="0"/>
                        <a:t>Teek</a:t>
                      </a:r>
                      <a:endParaRPr lang="en-US" dirty="0"/>
                    </a:p>
                  </a:txBody>
                  <a:tcPr anchor="ctr"/>
                </a:tc>
                <a:tc>
                  <a:txBody>
                    <a:bodyPr/>
                    <a:lstStyle/>
                    <a:p>
                      <a:pPr algn="ctr"/>
                      <a:r>
                        <a:rPr lang="en-US" dirty="0" smtClean="0"/>
                        <a:t>Ruby</a:t>
                      </a:r>
                      <a:endParaRPr lang="en-US" dirty="0"/>
                    </a:p>
                  </a:txBody>
                  <a:tcPr anchor="ctr"/>
                </a:tc>
                <a:tc>
                  <a:txBody>
                    <a:bodyPr/>
                    <a:lstStyle/>
                    <a:p>
                      <a:pPr algn="ctr"/>
                      <a:r>
                        <a:rPr lang="en-US" dirty="0" smtClean="0"/>
                        <a:t>Sapphire</a:t>
                      </a:r>
                      <a:endParaRPr lang="en-US" dirty="0"/>
                    </a:p>
                  </a:txBody>
                  <a:tcPr anchor="ctr"/>
                </a:tc>
                <a:tc>
                  <a:txBody>
                    <a:bodyPr/>
                    <a:lstStyle/>
                    <a:p>
                      <a:pPr algn="ctr"/>
                      <a:r>
                        <a:rPr lang="en-US" dirty="0" smtClean="0"/>
                        <a:t>Citrine</a:t>
                      </a:r>
                      <a:endParaRPr lang="en-US" dirty="0"/>
                    </a:p>
                  </a:txBody>
                  <a:tcPr anchor="ctr"/>
                </a:tc>
              </a:tr>
              <a:tr h="533612">
                <a:tc>
                  <a:txBody>
                    <a:bodyPr/>
                    <a:lstStyle/>
                    <a:p>
                      <a:pPr algn="ctr"/>
                      <a:r>
                        <a:rPr lang="en-US" dirty="0" smtClean="0"/>
                        <a:t>1</a:t>
                      </a:r>
                      <a:r>
                        <a:rPr lang="en-US" baseline="0" dirty="0" smtClean="0"/>
                        <a:t> </a:t>
                      </a:r>
                      <a:r>
                        <a:rPr lang="en-US" baseline="0" dirty="0" err="1" smtClean="0"/>
                        <a:t>ly</a:t>
                      </a:r>
                      <a:r>
                        <a:rPr lang="en-US" baseline="0" dirty="0" smtClean="0"/>
                        <a:t> </a:t>
                      </a:r>
                      <a:r>
                        <a:rPr lang="en-US" baseline="0" dirty="0" err="1" smtClean="0"/>
                        <a:t>Cappuchino</a:t>
                      </a:r>
                      <a:endParaRPr lang="en-US" dirty="0"/>
                    </a:p>
                  </a:txBody>
                  <a:tcPr anchor="ctr"/>
                </a:tc>
                <a:tc>
                  <a:txBody>
                    <a:bodyPr/>
                    <a:lstStyle/>
                    <a:p>
                      <a:pPr algn="ctr"/>
                      <a:r>
                        <a:rPr lang="en-US" dirty="0" smtClean="0"/>
                        <a:t>200</a:t>
                      </a:r>
                      <a:endParaRPr lang="en-US" dirty="0"/>
                    </a:p>
                  </a:txBody>
                  <a:tcPr anchor="ctr"/>
                </a:tc>
                <a:tc>
                  <a:txBody>
                    <a:bodyPr/>
                    <a:lstStyle/>
                    <a:p>
                      <a:pPr algn="ctr"/>
                      <a:r>
                        <a:rPr lang="en-US" dirty="0" smtClean="0"/>
                        <a:t>5</a:t>
                      </a:r>
                      <a:endParaRPr lang="en-US" dirty="0"/>
                    </a:p>
                  </a:txBody>
                  <a:tcPr anchor="ctr"/>
                </a:tc>
                <a:tc>
                  <a:txBody>
                    <a:bodyPr/>
                    <a:lstStyle/>
                    <a:p>
                      <a:pPr algn="ctr"/>
                      <a:r>
                        <a:rPr lang="en-US" dirty="0" smtClean="0"/>
                        <a:t>8</a:t>
                      </a:r>
                      <a:endParaRPr lang="en-US" dirty="0"/>
                    </a:p>
                  </a:txBody>
                  <a:tcPr anchor="ctr"/>
                </a:tc>
                <a:tc>
                  <a:txBody>
                    <a:bodyPr/>
                    <a:lstStyle/>
                    <a:p>
                      <a:pPr algn="ctr"/>
                      <a:r>
                        <a:rPr lang="en-US" dirty="0" smtClean="0"/>
                        <a:t>7</a:t>
                      </a:r>
                      <a:endParaRPr lang="en-US" dirty="0"/>
                    </a:p>
                  </a:txBody>
                  <a:tcPr anchor="ctr"/>
                </a:tc>
              </a:tr>
              <a:tr h="533612">
                <a:tc>
                  <a:txBody>
                    <a:bodyPr/>
                    <a:lstStyle/>
                    <a:p>
                      <a:pPr algn="ctr"/>
                      <a:r>
                        <a:rPr lang="en-US" dirty="0" smtClean="0"/>
                        <a:t>1 </a:t>
                      </a:r>
                      <a:r>
                        <a:rPr lang="en-US" dirty="0" err="1" smtClean="0"/>
                        <a:t>phần</a:t>
                      </a:r>
                      <a:r>
                        <a:rPr lang="en-US" baseline="0" dirty="0" smtClean="0"/>
                        <a:t> </a:t>
                      </a:r>
                      <a:r>
                        <a:rPr lang="en-US" baseline="0" dirty="0" err="1" smtClean="0"/>
                        <a:t>bánh</a:t>
                      </a:r>
                      <a:r>
                        <a:rPr lang="en-US" baseline="0" dirty="0" smtClean="0"/>
                        <a:t> Tiramisu</a:t>
                      </a:r>
                      <a:endParaRPr lang="en-US" dirty="0"/>
                    </a:p>
                  </a:txBody>
                  <a:tcPr anchor="ctr"/>
                </a:tc>
                <a:tc>
                  <a:txBody>
                    <a:bodyPr/>
                    <a:lstStyle/>
                    <a:p>
                      <a:pPr algn="ctr"/>
                      <a:r>
                        <a:rPr lang="en-US" dirty="0" smtClean="0"/>
                        <a:t>X</a:t>
                      </a:r>
                      <a:endParaRPr lang="en-US" dirty="0"/>
                    </a:p>
                  </a:txBody>
                  <a:tcPr anchor="ctr"/>
                </a:tc>
                <a:tc>
                  <a:txBody>
                    <a:bodyPr/>
                    <a:lstStyle/>
                    <a:p>
                      <a:pPr algn="ctr"/>
                      <a:r>
                        <a:rPr lang="en-US" dirty="0" smtClean="0"/>
                        <a:t>8</a:t>
                      </a:r>
                      <a:endParaRPr lang="en-US" dirty="0"/>
                    </a:p>
                  </a:txBody>
                  <a:tcPr anchor="ctr"/>
                </a:tc>
                <a:tc>
                  <a:txBody>
                    <a:bodyPr/>
                    <a:lstStyle/>
                    <a:p>
                      <a:pPr algn="ctr"/>
                      <a:r>
                        <a:rPr lang="en-US" dirty="0" smtClean="0"/>
                        <a:t>6</a:t>
                      </a:r>
                      <a:endParaRPr lang="en-US" dirty="0"/>
                    </a:p>
                  </a:txBody>
                  <a:tcPr anchor="ctr"/>
                </a:tc>
                <a:tc>
                  <a:txBody>
                    <a:bodyPr/>
                    <a:lstStyle/>
                    <a:p>
                      <a:pPr algn="ctr"/>
                      <a:r>
                        <a:rPr lang="en-US" dirty="0" smtClean="0"/>
                        <a:t>4</a:t>
                      </a:r>
                      <a:endParaRPr lang="en-US" dirty="0"/>
                    </a:p>
                  </a:txBody>
                  <a:tcPr anchor="ctr"/>
                </a:tc>
              </a:tr>
              <a:tr h="533612">
                <a:tc>
                  <a:txBody>
                    <a:bodyPr/>
                    <a:lstStyle/>
                    <a:p>
                      <a:pPr algn="ctr"/>
                      <a:r>
                        <a:rPr lang="en-US" dirty="0" smtClean="0"/>
                        <a:t>1 </a:t>
                      </a:r>
                      <a:r>
                        <a:rPr lang="en-US" dirty="0" err="1" smtClean="0"/>
                        <a:t>phần</a:t>
                      </a:r>
                      <a:r>
                        <a:rPr lang="en-US" baseline="0" dirty="0" smtClean="0"/>
                        <a:t> </a:t>
                      </a:r>
                      <a:r>
                        <a:rPr lang="en-US" baseline="0" dirty="0" err="1" smtClean="0"/>
                        <a:t>cà</a:t>
                      </a:r>
                      <a:r>
                        <a:rPr lang="en-US" baseline="0" dirty="0" smtClean="0"/>
                        <a:t> </a:t>
                      </a:r>
                      <a:r>
                        <a:rPr lang="en-US" baseline="0" dirty="0" err="1" smtClean="0"/>
                        <a:t>phê</a:t>
                      </a:r>
                      <a:r>
                        <a:rPr lang="en-US" baseline="0" dirty="0" smtClean="0"/>
                        <a:t> </a:t>
                      </a:r>
                      <a:r>
                        <a:rPr lang="en-US" baseline="0" dirty="0" err="1" smtClean="0"/>
                        <a:t>sữa</a:t>
                      </a:r>
                      <a:endParaRPr lang="en-US" dirty="0"/>
                    </a:p>
                  </a:txBody>
                  <a:tcPr anchor="ctr"/>
                </a:tc>
                <a:tc>
                  <a:txBody>
                    <a:bodyPr/>
                    <a:lstStyle/>
                    <a:p>
                      <a:pPr algn="ctr"/>
                      <a:r>
                        <a:rPr lang="en-US" dirty="0" smtClean="0"/>
                        <a:t>120</a:t>
                      </a:r>
                      <a:endParaRPr lang="en-US" dirty="0"/>
                    </a:p>
                  </a:txBody>
                  <a:tcPr anchor="ctr"/>
                </a:tc>
                <a:tc>
                  <a:txBody>
                    <a:bodyPr/>
                    <a:lstStyle/>
                    <a:p>
                      <a:pPr algn="ctr"/>
                      <a:r>
                        <a:rPr lang="en-US" dirty="0" smtClean="0"/>
                        <a:t>X</a:t>
                      </a:r>
                      <a:endParaRPr lang="en-US" dirty="0"/>
                    </a:p>
                  </a:txBody>
                  <a:tcPr anchor="ctr"/>
                </a:tc>
                <a:tc>
                  <a:txBody>
                    <a:bodyPr/>
                    <a:lstStyle/>
                    <a:p>
                      <a:pPr algn="ctr"/>
                      <a:r>
                        <a:rPr lang="en-US" dirty="0" smtClean="0"/>
                        <a:t>X</a:t>
                      </a:r>
                      <a:endParaRPr lang="en-US" dirty="0"/>
                    </a:p>
                  </a:txBody>
                  <a:tcPr anchor="ctr"/>
                </a:tc>
                <a:tc>
                  <a:txBody>
                    <a:bodyPr/>
                    <a:lstStyle/>
                    <a:p>
                      <a:pPr algn="ctr"/>
                      <a:r>
                        <a:rPr lang="en-US" dirty="0" smtClean="0"/>
                        <a:t>X</a:t>
                      </a:r>
                      <a:endParaRPr lang="en-US" dirty="0"/>
                    </a:p>
                  </a:txBody>
                  <a:tcPr anchor="ctr"/>
                </a:tc>
              </a:tr>
            </a:tbl>
          </a:graphicData>
        </a:graphic>
      </p:graphicFrame>
    </p:spTree>
    <p:extLst>
      <p:ext uri="{BB962C8B-B14F-4D97-AF65-F5344CB8AC3E}">
        <p14:creationId xmlns:p14="http://schemas.microsoft.com/office/powerpoint/2010/main" val="3101350940"/>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847493" y="796323"/>
            <a:ext cx="8132213" cy="702288"/>
          </a:xfrm>
        </p:spPr>
        <p:txBody>
          <a:bodyPr>
            <a:noAutofit/>
          </a:bodyPr>
          <a:lstStyle/>
          <a:p>
            <a:r>
              <a:rPr lang="en-US" spc="0" dirty="0" smtClean="0">
                <a:latin typeface="Calibri" panose="020F0502020204030204" pitchFamily="34" charset="0"/>
              </a:rPr>
              <a:t>Features &amp; Demo</a:t>
            </a:r>
            <a:endParaRPr lang="en-US" spc="0" dirty="0">
              <a:latin typeface="Calibri" panose="020F0502020204030204" pitchFamily="34" charset="0"/>
            </a:endParaRPr>
          </a:p>
        </p:txBody>
      </p:sp>
      <p:sp>
        <p:nvSpPr>
          <p:cNvPr id="6" name="Footer Placeholder 4"/>
          <p:cNvSpPr>
            <a:spLocks noGrp="1"/>
          </p:cNvSpPr>
          <p:nvPr>
            <p:ph type="ftr" sz="quarter" idx="11"/>
          </p:nvPr>
        </p:nvSpPr>
        <p:spPr>
          <a:xfrm>
            <a:off x="997209" y="6459785"/>
            <a:ext cx="6981941" cy="365125"/>
          </a:xfrm>
        </p:spPr>
        <p:txBody>
          <a:bodyPr/>
          <a:lstStyle/>
          <a:p>
            <a:r>
              <a:rPr lang="en-US" sz="1400" b="1" dirty="0"/>
              <a:t>Location-based Augmented Reality Game System for Coffee House</a:t>
            </a:r>
            <a:endParaRPr lang="en-US" sz="1400" dirty="0"/>
          </a:p>
        </p:txBody>
      </p:sp>
      <p:sp>
        <p:nvSpPr>
          <p:cNvPr id="5" name="Slide Number Placeholder 4"/>
          <p:cNvSpPr>
            <a:spLocks noGrp="1"/>
          </p:cNvSpPr>
          <p:nvPr>
            <p:ph type="sldNum" sz="quarter" idx="12"/>
          </p:nvPr>
        </p:nvSpPr>
        <p:spPr>
          <a:xfrm>
            <a:off x="8376461" y="6459787"/>
            <a:ext cx="1312025" cy="365125"/>
          </a:xfrm>
        </p:spPr>
        <p:txBody>
          <a:bodyPr/>
          <a:lstStyle/>
          <a:p>
            <a:fld id="{94F15CE6-6A5B-0444-B2C2-B6643EA227BE}" type="slidenum">
              <a:rPr lang="en-US" sz="1600"/>
              <a:pPr/>
              <a:t>62</a:t>
            </a:fld>
            <a:endParaRPr lang="en-US" sz="1600" dirty="0"/>
          </a:p>
        </p:txBody>
      </p:sp>
      <p:sp>
        <p:nvSpPr>
          <p:cNvPr id="7" name="TextBox 6"/>
          <p:cNvSpPr txBox="1"/>
          <p:nvPr/>
        </p:nvSpPr>
        <p:spPr>
          <a:xfrm>
            <a:off x="267629" y="1873405"/>
            <a:ext cx="8712077" cy="2554545"/>
          </a:xfrm>
          <a:prstGeom prst="rect">
            <a:avLst/>
          </a:prstGeom>
          <a:noFill/>
        </p:spPr>
        <p:txBody>
          <a:bodyPr wrap="square" rtlCol="0">
            <a:spAutoFit/>
          </a:bodyPr>
          <a:lstStyle/>
          <a:p>
            <a:pPr marL="457189" indent="-457189">
              <a:buAutoNum type="arabicPeriod"/>
            </a:pPr>
            <a:r>
              <a:rPr lang="en-US" sz="4000" b="1" dirty="0"/>
              <a:t>Manage </a:t>
            </a:r>
            <a:r>
              <a:rPr lang="en-US" sz="4000" b="1" dirty="0" smtClean="0"/>
              <a:t>campaign</a:t>
            </a:r>
          </a:p>
          <a:p>
            <a:pPr marL="457189" indent="-457189">
              <a:buAutoNum type="arabicPeriod"/>
            </a:pPr>
            <a:r>
              <a:rPr lang="en-US" sz="4000" b="1" dirty="0" smtClean="0"/>
              <a:t>Manage campaign </a:t>
            </a:r>
            <a:r>
              <a:rPr lang="en-US" sz="4000" b="1" dirty="0" smtClean="0"/>
              <a:t>activity</a:t>
            </a:r>
            <a:endParaRPr lang="en-US" sz="4000" b="1" dirty="0" smtClean="0"/>
          </a:p>
          <a:p>
            <a:pPr marL="457189" indent="-457189">
              <a:buAutoNum type="arabicPeriod"/>
            </a:pPr>
            <a:r>
              <a:rPr lang="en-US" sz="4000" b="1" dirty="0" smtClean="0">
                <a:solidFill>
                  <a:srgbClr val="FF0000"/>
                </a:solidFill>
              </a:rPr>
              <a:t>Play game</a:t>
            </a:r>
          </a:p>
          <a:p>
            <a:pPr marL="457189" indent="-457189">
              <a:buAutoNum type="arabicPeriod"/>
            </a:pPr>
            <a:endParaRPr lang="en-US" sz="4000" b="1" dirty="0">
              <a:solidFill>
                <a:srgbClr val="FF0000"/>
              </a:solidFill>
            </a:endParaRPr>
          </a:p>
        </p:txBody>
      </p:sp>
    </p:spTree>
    <p:extLst>
      <p:ext uri="{BB962C8B-B14F-4D97-AF65-F5344CB8AC3E}">
        <p14:creationId xmlns:p14="http://schemas.microsoft.com/office/powerpoint/2010/main" val="2832862833"/>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847493" y="796323"/>
            <a:ext cx="8132213" cy="702288"/>
          </a:xfrm>
        </p:spPr>
        <p:txBody>
          <a:bodyPr>
            <a:noAutofit/>
          </a:bodyPr>
          <a:lstStyle/>
          <a:p>
            <a:r>
              <a:rPr lang="en-US" spc="0" dirty="0" smtClean="0">
                <a:latin typeface="Calibri" panose="020F0502020204030204" pitchFamily="34" charset="0"/>
              </a:rPr>
              <a:t>Features &amp; Demo</a:t>
            </a:r>
            <a:endParaRPr lang="en-US" spc="0" dirty="0">
              <a:latin typeface="Calibri" panose="020F0502020204030204" pitchFamily="34" charset="0"/>
            </a:endParaRPr>
          </a:p>
        </p:txBody>
      </p:sp>
      <p:sp>
        <p:nvSpPr>
          <p:cNvPr id="6" name="Footer Placeholder 4"/>
          <p:cNvSpPr>
            <a:spLocks noGrp="1"/>
          </p:cNvSpPr>
          <p:nvPr>
            <p:ph type="ftr" sz="quarter" idx="11"/>
          </p:nvPr>
        </p:nvSpPr>
        <p:spPr>
          <a:xfrm>
            <a:off x="997209" y="6459785"/>
            <a:ext cx="6981941" cy="365125"/>
          </a:xfrm>
        </p:spPr>
        <p:txBody>
          <a:bodyPr/>
          <a:lstStyle/>
          <a:p>
            <a:r>
              <a:rPr lang="en-US" sz="1400" b="1" dirty="0"/>
              <a:t>Location-based Augmented Reality Game System for Coffee House</a:t>
            </a:r>
            <a:endParaRPr lang="en-US" sz="1400" dirty="0"/>
          </a:p>
        </p:txBody>
      </p:sp>
      <p:sp>
        <p:nvSpPr>
          <p:cNvPr id="5" name="Slide Number Placeholder 4"/>
          <p:cNvSpPr>
            <a:spLocks noGrp="1"/>
          </p:cNvSpPr>
          <p:nvPr>
            <p:ph type="sldNum" sz="quarter" idx="12"/>
          </p:nvPr>
        </p:nvSpPr>
        <p:spPr>
          <a:xfrm>
            <a:off x="8376461" y="6459787"/>
            <a:ext cx="1312025" cy="365125"/>
          </a:xfrm>
        </p:spPr>
        <p:txBody>
          <a:bodyPr/>
          <a:lstStyle/>
          <a:p>
            <a:fld id="{94F15CE6-6A5B-0444-B2C2-B6643EA227BE}" type="slidenum">
              <a:rPr lang="en-US" sz="1600"/>
              <a:pPr/>
              <a:t>63</a:t>
            </a:fld>
            <a:endParaRPr lang="en-US" sz="1600" dirty="0"/>
          </a:p>
        </p:txBody>
      </p:sp>
      <p:sp>
        <p:nvSpPr>
          <p:cNvPr id="9" name="TextBox 8"/>
          <p:cNvSpPr txBox="1"/>
          <p:nvPr/>
        </p:nvSpPr>
        <p:spPr>
          <a:xfrm>
            <a:off x="164293" y="2294827"/>
            <a:ext cx="8815413" cy="1938992"/>
          </a:xfrm>
          <a:prstGeom prst="rect">
            <a:avLst/>
          </a:prstGeom>
          <a:noFill/>
        </p:spPr>
        <p:txBody>
          <a:bodyPr wrap="square" rtlCol="0">
            <a:spAutoFit/>
          </a:bodyPr>
          <a:lstStyle/>
          <a:p>
            <a:pPr algn="just"/>
            <a:r>
              <a:rPr lang="en-US" sz="4000" b="1" u="sng" dirty="0"/>
              <a:t>Scenario:</a:t>
            </a:r>
            <a:r>
              <a:rPr lang="en-US" sz="4000" b="1" dirty="0"/>
              <a:t> </a:t>
            </a:r>
            <a:r>
              <a:rPr lang="en-US" sz="4000" dirty="0" smtClean="0"/>
              <a:t>Mr</a:t>
            </a:r>
            <a:r>
              <a:rPr lang="en-US" sz="4000" dirty="0"/>
              <a:t>. </a:t>
            </a:r>
            <a:r>
              <a:rPr lang="en-US" sz="4000" dirty="0" err="1"/>
              <a:t>Thông</a:t>
            </a:r>
            <a:r>
              <a:rPr lang="en-US" sz="4000" dirty="0"/>
              <a:t> </a:t>
            </a:r>
            <a:r>
              <a:rPr lang="en-US" sz="4000" dirty="0" smtClean="0"/>
              <a:t>go to Starbuck </a:t>
            </a:r>
            <a:r>
              <a:rPr lang="en-US" sz="4000" dirty="0" err="1" smtClean="0"/>
              <a:t>Quang</a:t>
            </a:r>
            <a:r>
              <a:rPr lang="en-US" sz="4000" dirty="0" smtClean="0"/>
              <a:t> </a:t>
            </a:r>
            <a:r>
              <a:rPr lang="en-US" sz="4000" dirty="0" err="1" smtClean="0"/>
              <a:t>Trung</a:t>
            </a:r>
            <a:r>
              <a:rPr lang="en-US" sz="4000" dirty="0" smtClean="0"/>
              <a:t> to play game and get item. Then he use item to claim a gift</a:t>
            </a:r>
            <a:endParaRPr lang="en-US" sz="4000" b="1" u="sng" dirty="0"/>
          </a:p>
        </p:txBody>
      </p:sp>
    </p:spTree>
    <p:extLst>
      <p:ext uri="{BB962C8B-B14F-4D97-AF65-F5344CB8AC3E}">
        <p14:creationId xmlns:p14="http://schemas.microsoft.com/office/powerpoint/2010/main" val="1369760834"/>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847493" y="796323"/>
            <a:ext cx="8132213" cy="702288"/>
          </a:xfrm>
        </p:spPr>
        <p:txBody>
          <a:bodyPr>
            <a:noAutofit/>
          </a:bodyPr>
          <a:lstStyle/>
          <a:p>
            <a:r>
              <a:rPr lang="en-US" spc="0" dirty="0" smtClean="0">
                <a:latin typeface="Calibri" panose="020F0502020204030204" pitchFamily="34" charset="0"/>
              </a:rPr>
              <a:t>Features &amp; Demo</a:t>
            </a:r>
            <a:endParaRPr lang="en-US" spc="0" dirty="0">
              <a:latin typeface="Calibri" panose="020F0502020204030204" pitchFamily="34" charset="0"/>
            </a:endParaRPr>
          </a:p>
        </p:txBody>
      </p:sp>
      <p:sp>
        <p:nvSpPr>
          <p:cNvPr id="6" name="Footer Placeholder 4"/>
          <p:cNvSpPr>
            <a:spLocks noGrp="1"/>
          </p:cNvSpPr>
          <p:nvPr>
            <p:ph type="ftr" sz="quarter" idx="11"/>
          </p:nvPr>
        </p:nvSpPr>
        <p:spPr>
          <a:xfrm>
            <a:off x="997209" y="6459785"/>
            <a:ext cx="6981941" cy="365125"/>
          </a:xfrm>
        </p:spPr>
        <p:txBody>
          <a:bodyPr/>
          <a:lstStyle/>
          <a:p>
            <a:r>
              <a:rPr lang="en-US" sz="1400" b="1" dirty="0"/>
              <a:t>Location-based Augmented Reality Game System for Coffee House</a:t>
            </a:r>
            <a:endParaRPr lang="en-US" sz="1400" dirty="0"/>
          </a:p>
        </p:txBody>
      </p:sp>
      <p:sp>
        <p:nvSpPr>
          <p:cNvPr id="5" name="Slide Number Placeholder 4"/>
          <p:cNvSpPr>
            <a:spLocks noGrp="1"/>
          </p:cNvSpPr>
          <p:nvPr>
            <p:ph type="sldNum" sz="quarter" idx="12"/>
          </p:nvPr>
        </p:nvSpPr>
        <p:spPr>
          <a:xfrm>
            <a:off x="8376461" y="6459787"/>
            <a:ext cx="1312025" cy="365125"/>
          </a:xfrm>
        </p:spPr>
        <p:txBody>
          <a:bodyPr/>
          <a:lstStyle/>
          <a:p>
            <a:fld id="{94F15CE6-6A5B-0444-B2C2-B6643EA227BE}" type="slidenum">
              <a:rPr lang="en-US" sz="1600"/>
              <a:pPr/>
              <a:t>64</a:t>
            </a:fld>
            <a:endParaRPr lang="en-US" sz="1600" dirty="0"/>
          </a:p>
        </p:txBody>
      </p:sp>
      <p:pic>
        <p:nvPicPr>
          <p:cNvPr id="9" name="Picture 2" descr="Image result for dragon ic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19341" y="2388289"/>
            <a:ext cx="2067523" cy="242709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3049301">
            <a:off x="3892282" y="2783888"/>
            <a:ext cx="1837813" cy="1641780"/>
          </a:xfrm>
          <a:prstGeom prst="rect">
            <a:avLst/>
          </a:prstGeom>
        </p:spPr>
      </p:pic>
      <p:sp>
        <p:nvSpPr>
          <p:cNvPr id="11" name="TextBox 10"/>
          <p:cNvSpPr txBox="1"/>
          <p:nvPr/>
        </p:nvSpPr>
        <p:spPr>
          <a:xfrm>
            <a:off x="6813387" y="4894525"/>
            <a:ext cx="1879428" cy="769441"/>
          </a:xfrm>
          <a:prstGeom prst="rect">
            <a:avLst/>
          </a:prstGeom>
          <a:noFill/>
        </p:spPr>
        <p:txBody>
          <a:bodyPr wrap="square" rtlCol="0">
            <a:spAutoFit/>
          </a:bodyPr>
          <a:lstStyle/>
          <a:p>
            <a:pPr algn="ctr"/>
            <a:r>
              <a:rPr lang="en-US" sz="4400" b="1" dirty="0"/>
              <a:t>Dragon</a:t>
            </a:r>
            <a:endParaRPr lang="en-US" sz="4400" dirty="0"/>
          </a:p>
        </p:txBody>
      </p:sp>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795" y="2207940"/>
            <a:ext cx="3010831" cy="3010831"/>
          </a:xfrm>
          <a:prstGeom prst="rect">
            <a:avLst/>
          </a:prstGeom>
        </p:spPr>
      </p:pic>
      <p:sp>
        <p:nvSpPr>
          <p:cNvPr id="12" name="TextBox 11"/>
          <p:cNvSpPr txBox="1"/>
          <p:nvPr/>
        </p:nvSpPr>
        <p:spPr>
          <a:xfrm>
            <a:off x="457906" y="5069836"/>
            <a:ext cx="1879428" cy="769441"/>
          </a:xfrm>
          <a:prstGeom prst="rect">
            <a:avLst/>
          </a:prstGeom>
          <a:noFill/>
        </p:spPr>
        <p:txBody>
          <a:bodyPr wrap="square" rtlCol="0">
            <a:spAutoFit/>
          </a:bodyPr>
          <a:lstStyle/>
          <a:p>
            <a:pPr algn="ctr"/>
            <a:r>
              <a:rPr lang="en-US" sz="4400" b="1" dirty="0" smtClean="0"/>
              <a:t>User</a:t>
            </a:r>
            <a:endParaRPr lang="en-US" sz="4400" dirty="0"/>
          </a:p>
        </p:txBody>
      </p:sp>
    </p:spTree>
    <p:extLst>
      <p:ext uri="{BB962C8B-B14F-4D97-AF65-F5344CB8AC3E}">
        <p14:creationId xmlns:p14="http://schemas.microsoft.com/office/powerpoint/2010/main" val="4027401533"/>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847493" y="796323"/>
            <a:ext cx="8132213" cy="702288"/>
          </a:xfrm>
        </p:spPr>
        <p:txBody>
          <a:bodyPr>
            <a:noAutofit/>
          </a:bodyPr>
          <a:lstStyle/>
          <a:p>
            <a:r>
              <a:rPr lang="en-US" spc="0" dirty="0" smtClean="0">
                <a:latin typeface="Calibri" panose="020F0502020204030204" pitchFamily="34" charset="0"/>
              </a:rPr>
              <a:t>Features &amp; Demo</a:t>
            </a:r>
            <a:endParaRPr lang="en-US" spc="0" dirty="0">
              <a:latin typeface="Calibri" panose="020F0502020204030204" pitchFamily="34" charset="0"/>
            </a:endParaRPr>
          </a:p>
        </p:txBody>
      </p:sp>
      <p:sp>
        <p:nvSpPr>
          <p:cNvPr id="6" name="Footer Placeholder 4"/>
          <p:cNvSpPr>
            <a:spLocks noGrp="1"/>
          </p:cNvSpPr>
          <p:nvPr>
            <p:ph type="ftr" sz="quarter" idx="11"/>
          </p:nvPr>
        </p:nvSpPr>
        <p:spPr>
          <a:xfrm>
            <a:off x="997209" y="6459785"/>
            <a:ext cx="6981941" cy="365125"/>
          </a:xfrm>
        </p:spPr>
        <p:txBody>
          <a:bodyPr/>
          <a:lstStyle/>
          <a:p>
            <a:r>
              <a:rPr lang="en-US" sz="1400" b="1" dirty="0"/>
              <a:t>Location-based Augmented Reality Game System for Coffee House</a:t>
            </a:r>
            <a:endParaRPr lang="en-US" sz="1400" dirty="0"/>
          </a:p>
        </p:txBody>
      </p:sp>
      <p:sp>
        <p:nvSpPr>
          <p:cNvPr id="5" name="Slide Number Placeholder 4"/>
          <p:cNvSpPr>
            <a:spLocks noGrp="1"/>
          </p:cNvSpPr>
          <p:nvPr>
            <p:ph type="sldNum" sz="quarter" idx="12"/>
          </p:nvPr>
        </p:nvSpPr>
        <p:spPr>
          <a:xfrm>
            <a:off x="8376461" y="6459787"/>
            <a:ext cx="1312025" cy="365125"/>
          </a:xfrm>
        </p:spPr>
        <p:txBody>
          <a:bodyPr/>
          <a:lstStyle/>
          <a:p>
            <a:fld id="{94F15CE6-6A5B-0444-B2C2-B6643EA227BE}" type="slidenum">
              <a:rPr lang="en-US" sz="1600"/>
              <a:pPr/>
              <a:t>65</a:t>
            </a:fld>
            <a:endParaRPr lang="en-US" sz="1600" dirty="0"/>
          </a:p>
        </p:txBody>
      </p:sp>
      <p:pic>
        <p:nvPicPr>
          <p:cNvPr id="9" name="Picture 2" descr="Image result for dragon ic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19341" y="2388289"/>
            <a:ext cx="2067523" cy="242709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3049301">
            <a:off x="3892282" y="2783888"/>
            <a:ext cx="1837813" cy="1641780"/>
          </a:xfrm>
          <a:prstGeom prst="rect">
            <a:avLst/>
          </a:prstGeom>
        </p:spPr>
      </p:pic>
      <p:sp>
        <p:nvSpPr>
          <p:cNvPr id="11" name="TextBox 10"/>
          <p:cNvSpPr txBox="1"/>
          <p:nvPr/>
        </p:nvSpPr>
        <p:spPr>
          <a:xfrm>
            <a:off x="6813387" y="4894525"/>
            <a:ext cx="1879428" cy="769441"/>
          </a:xfrm>
          <a:prstGeom prst="rect">
            <a:avLst/>
          </a:prstGeom>
          <a:noFill/>
        </p:spPr>
        <p:txBody>
          <a:bodyPr wrap="square" rtlCol="0">
            <a:spAutoFit/>
          </a:bodyPr>
          <a:lstStyle/>
          <a:p>
            <a:pPr algn="ctr"/>
            <a:r>
              <a:rPr lang="en-US" sz="4400" b="1" dirty="0"/>
              <a:t>Dragon</a:t>
            </a:r>
            <a:endParaRPr lang="en-US" sz="4400" dirty="0"/>
          </a:p>
        </p:txBody>
      </p:sp>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795" y="2207940"/>
            <a:ext cx="3010831" cy="3010831"/>
          </a:xfrm>
          <a:prstGeom prst="rect">
            <a:avLst/>
          </a:prstGeom>
        </p:spPr>
      </p:pic>
      <p:sp>
        <p:nvSpPr>
          <p:cNvPr id="12" name="TextBox 11"/>
          <p:cNvSpPr txBox="1"/>
          <p:nvPr/>
        </p:nvSpPr>
        <p:spPr>
          <a:xfrm>
            <a:off x="457906" y="5069836"/>
            <a:ext cx="1879428" cy="769441"/>
          </a:xfrm>
          <a:prstGeom prst="rect">
            <a:avLst/>
          </a:prstGeom>
          <a:noFill/>
        </p:spPr>
        <p:txBody>
          <a:bodyPr wrap="square" rtlCol="0">
            <a:spAutoFit/>
          </a:bodyPr>
          <a:lstStyle/>
          <a:p>
            <a:pPr algn="ctr"/>
            <a:r>
              <a:rPr lang="en-US" sz="4400" b="1" dirty="0" smtClean="0"/>
              <a:t>User</a:t>
            </a:r>
            <a:endParaRPr lang="en-US" sz="4400" dirty="0"/>
          </a:p>
        </p:txBody>
      </p:sp>
      <p:pic>
        <p:nvPicPr>
          <p:cNvPr id="13" name="Picture 1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13224092">
            <a:off x="3802010" y="2757144"/>
            <a:ext cx="1924311" cy="1718708"/>
          </a:xfrm>
          <a:prstGeom prst="rect">
            <a:avLst/>
          </a:prstGeom>
        </p:spPr>
      </p:pic>
    </p:spTree>
    <p:extLst>
      <p:ext uri="{BB962C8B-B14F-4D97-AF65-F5344CB8AC3E}">
        <p14:creationId xmlns:p14="http://schemas.microsoft.com/office/powerpoint/2010/main" val="2879933338"/>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847493" y="796323"/>
            <a:ext cx="8132213" cy="702288"/>
          </a:xfrm>
        </p:spPr>
        <p:txBody>
          <a:bodyPr>
            <a:noAutofit/>
          </a:bodyPr>
          <a:lstStyle/>
          <a:p>
            <a:r>
              <a:rPr lang="en-US" spc="0" dirty="0" smtClean="0">
                <a:latin typeface="Calibri" panose="020F0502020204030204" pitchFamily="34" charset="0"/>
              </a:rPr>
              <a:t>Features &amp; Demo</a:t>
            </a:r>
            <a:endParaRPr lang="en-US" spc="0" dirty="0">
              <a:latin typeface="Calibri" panose="020F0502020204030204" pitchFamily="34" charset="0"/>
            </a:endParaRPr>
          </a:p>
        </p:txBody>
      </p:sp>
      <p:sp>
        <p:nvSpPr>
          <p:cNvPr id="6" name="Footer Placeholder 4"/>
          <p:cNvSpPr>
            <a:spLocks noGrp="1"/>
          </p:cNvSpPr>
          <p:nvPr>
            <p:ph type="ftr" sz="quarter" idx="11"/>
          </p:nvPr>
        </p:nvSpPr>
        <p:spPr>
          <a:xfrm>
            <a:off x="997209" y="6459785"/>
            <a:ext cx="6981941" cy="365125"/>
          </a:xfrm>
        </p:spPr>
        <p:txBody>
          <a:bodyPr/>
          <a:lstStyle/>
          <a:p>
            <a:r>
              <a:rPr lang="en-US" sz="1400" b="1" dirty="0"/>
              <a:t>Location-based Augmented Reality Game System for Coffee House</a:t>
            </a:r>
            <a:endParaRPr lang="en-US" sz="1400" dirty="0"/>
          </a:p>
        </p:txBody>
      </p:sp>
      <p:sp>
        <p:nvSpPr>
          <p:cNvPr id="5" name="Slide Number Placeholder 4"/>
          <p:cNvSpPr>
            <a:spLocks noGrp="1"/>
          </p:cNvSpPr>
          <p:nvPr>
            <p:ph type="sldNum" sz="quarter" idx="12"/>
          </p:nvPr>
        </p:nvSpPr>
        <p:spPr>
          <a:xfrm>
            <a:off x="8376461" y="6459787"/>
            <a:ext cx="1312025" cy="365125"/>
          </a:xfrm>
        </p:spPr>
        <p:txBody>
          <a:bodyPr/>
          <a:lstStyle/>
          <a:p>
            <a:fld id="{94F15CE6-6A5B-0444-B2C2-B6643EA227BE}" type="slidenum">
              <a:rPr lang="en-US" sz="1600"/>
              <a:pPr/>
              <a:t>66</a:t>
            </a:fld>
            <a:endParaRPr lang="en-US" sz="1600" dirty="0"/>
          </a:p>
        </p:txBody>
      </p:sp>
      <p:sp>
        <p:nvSpPr>
          <p:cNvPr id="14" name="Freeform 92"/>
          <p:cNvSpPr>
            <a:spLocks noEditPoints="1"/>
          </p:cNvSpPr>
          <p:nvPr/>
        </p:nvSpPr>
        <p:spPr bwMode="auto">
          <a:xfrm>
            <a:off x="7439806" y="3095161"/>
            <a:ext cx="1539900" cy="1224123"/>
          </a:xfrm>
          <a:custGeom>
            <a:avLst/>
            <a:gdLst/>
            <a:ahLst/>
            <a:cxnLst>
              <a:cxn ang="0">
                <a:pos x="101" y="2"/>
              </a:cxn>
              <a:cxn ang="0">
                <a:pos x="27" y="0"/>
              </a:cxn>
              <a:cxn ang="0">
                <a:pos x="2" y="22"/>
              </a:cxn>
              <a:cxn ang="0">
                <a:pos x="2" y="32"/>
              </a:cxn>
              <a:cxn ang="0">
                <a:pos x="61" y="92"/>
              </a:cxn>
              <a:cxn ang="0">
                <a:pos x="121" y="32"/>
              </a:cxn>
              <a:cxn ang="0">
                <a:pos x="120" y="22"/>
              </a:cxn>
              <a:cxn ang="0">
                <a:pos x="86" y="14"/>
              </a:cxn>
              <a:cxn ang="0">
                <a:pos x="93" y="8"/>
              </a:cxn>
              <a:cxn ang="0">
                <a:pos x="76" y="27"/>
              </a:cxn>
              <a:cxn ang="0">
                <a:pos x="93" y="27"/>
              </a:cxn>
              <a:cxn ang="0">
                <a:pos x="73" y="25"/>
              </a:cxn>
              <a:cxn ang="0">
                <a:pos x="75" y="9"/>
              </a:cxn>
              <a:cxn ang="0">
                <a:pos x="70" y="27"/>
              </a:cxn>
              <a:cxn ang="0">
                <a:pos x="61" y="20"/>
              </a:cxn>
              <a:cxn ang="0">
                <a:pos x="70" y="8"/>
              </a:cxn>
              <a:cxn ang="0">
                <a:pos x="53" y="8"/>
              </a:cxn>
              <a:cxn ang="0">
                <a:pos x="58" y="17"/>
              </a:cxn>
              <a:cxn ang="0">
                <a:pos x="40" y="16"/>
              </a:cxn>
              <a:cxn ang="0">
                <a:pos x="58" y="17"/>
              </a:cxn>
              <a:cxn ang="0">
                <a:pos x="30" y="27"/>
              </a:cxn>
              <a:cxn ang="0">
                <a:pos x="47" y="27"/>
              </a:cxn>
              <a:cxn ang="0">
                <a:pos x="37" y="14"/>
              </a:cxn>
              <a:cxn ang="0">
                <a:pos x="43" y="8"/>
              </a:cxn>
              <a:cxn ang="0">
                <a:pos x="34" y="17"/>
              </a:cxn>
              <a:cxn ang="0">
                <a:pos x="8" y="27"/>
              </a:cxn>
              <a:cxn ang="0">
                <a:pos x="11" y="31"/>
              </a:cxn>
              <a:cxn ang="0">
                <a:pos x="49" y="71"/>
              </a:cxn>
              <a:cxn ang="0">
                <a:pos x="29" y="31"/>
              </a:cxn>
              <a:cxn ang="0">
                <a:pos x="57" y="78"/>
              </a:cxn>
              <a:cxn ang="0">
                <a:pos x="52" y="31"/>
              </a:cxn>
              <a:cxn ang="0">
                <a:pos x="61" y="79"/>
              </a:cxn>
              <a:cxn ang="0">
                <a:pos x="65" y="78"/>
              </a:cxn>
              <a:cxn ang="0">
                <a:pos x="94" y="31"/>
              </a:cxn>
              <a:cxn ang="0">
                <a:pos x="74" y="71"/>
              </a:cxn>
              <a:cxn ang="0">
                <a:pos x="112" y="31"/>
              </a:cxn>
              <a:cxn ang="0">
                <a:pos x="99" y="27"/>
              </a:cxn>
              <a:cxn ang="0">
                <a:pos x="97" y="9"/>
              </a:cxn>
              <a:cxn ang="0">
                <a:pos x="99" y="27"/>
              </a:cxn>
              <a:cxn ang="0">
                <a:pos x="99" y="27"/>
              </a:cxn>
            </a:cxnLst>
            <a:rect l="0" t="0" r="r" b="b"/>
            <a:pathLst>
              <a:path w="123" h="92">
                <a:moveTo>
                  <a:pt x="120" y="22"/>
                </a:moveTo>
                <a:cubicBezTo>
                  <a:pt x="101" y="2"/>
                  <a:pt x="101" y="2"/>
                  <a:pt x="101" y="2"/>
                </a:cubicBezTo>
                <a:cubicBezTo>
                  <a:pt x="100" y="1"/>
                  <a:pt x="98" y="0"/>
                  <a:pt x="96" y="0"/>
                </a:cubicBezTo>
                <a:cubicBezTo>
                  <a:pt x="27" y="0"/>
                  <a:pt x="27" y="0"/>
                  <a:pt x="27" y="0"/>
                </a:cubicBezTo>
                <a:cubicBezTo>
                  <a:pt x="25" y="0"/>
                  <a:pt x="23" y="1"/>
                  <a:pt x="22" y="2"/>
                </a:cubicBezTo>
                <a:cubicBezTo>
                  <a:pt x="2" y="22"/>
                  <a:pt x="2" y="22"/>
                  <a:pt x="2" y="22"/>
                </a:cubicBezTo>
                <a:cubicBezTo>
                  <a:pt x="1" y="23"/>
                  <a:pt x="0" y="25"/>
                  <a:pt x="0" y="27"/>
                </a:cubicBezTo>
                <a:cubicBezTo>
                  <a:pt x="0" y="29"/>
                  <a:pt x="1" y="31"/>
                  <a:pt x="2" y="32"/>
                </a:cubicBezTo>
                <a:cubicBezTo>
                  <a:pt x="56" y="90"/>
                  <a:pt x="56" y="90"/>
                  <a:pt x="56" y="90"/>
                </a:cubicBezTo>
                <a:cubicBezTo>
                  <a:pt x="57" y="91"/>
                  <a:pt x="59" y="92"/>
                  <a:pt x="61" y="92"/>
                </a:cubicBezTo>
                <a:cubicBezTo>
                  <a:pt x="64" y="92"/>
                  <a:pt x="66" y="91"/>
                  <a:pt x="67" y="90"/>
                </a:cubicBezTo>
                <a:cubicBezTo>
                  <a:pt x="121" y="32"/>
                  <a:pt x="121" y="32"/>
                  <a:pt x="121" y="32"/>
                </a:cubicBezTo>
                <a:cubicBezTo>
                  <a:pt x="122" y="31"/>
                  <a:pt x="123" y="29"/>
                  <a:pt x="123" y="27"/>
                </a:cubicBezTo>
                <a:cubicBezTo>
                  <a:pt x="123" y="25"/>
                  <a:pt x="122" y="23"/>
                  <a:pt x="120" y="22"/>
                </a:cubicBezTo>
                <a:close/>
                <a:moveTo>
                  <a:pt x="93" y="8"/>
                </a:moveTo>
                <a:cubicBezTo>
                  <a:pt x="86" y="14"/>
                  <a:pt x="86" y="14"/>
                  <a:pt x="86" y="14"/>
                </a:cubicBezTo>
                <a:cubicBezTo>
                  <a:pt x="79" y="8"/>
                  <a:pt x="79" y="8"/>
                  <a:pt x="79" y="8"/>
                </a:cubicBezTo>
                <a:lnTo>
                  <a:pt x="93" y="8"/>
                </a:lnTo>
                <a:close/>
                <a:moveTo>
                  <a:pt x="93" y="27"/>
                </a:moveTo>
                <a:cubicBezTo>
                  <a:pt x="76" y="27"/>
                  <a:pt x="76" y="27"/>
                  <a:pt x="76" y="27"/>
                </a:cubicBezTo>
                <a:cubicBezTo>
                  <a:pt x="85" y="19"/>
                  <a:pt x="85" y="19"/>
                  <a:pt x="85" y="19"/>
                </a:cubicBezTo>
                <a:lnTo>
                  <a:pt x="93" y="27"/>
                </a:lnTo>
                <a:close/>
                <a:moveTo>
                  <a:pt x="83" y="16"/>
                </a:moveTo>
                <a:cubicBezTo>
                  <a:pt x="73" y="25"/>
                  <a:pt x="73" y="25"/>
                  <a:pt x="73" y="25"/>
                </a:cubicBezTo>
                <a:cubicBezTo>
                  <a:pt x="64" y="17"/>
                  <a:pt x="64" y="17"/>
                  <a:pt x="64" y="17"/>
                </a:cubicBezTo>
                <a:cubicBezTo>
                  <a:pt x="75" y="9"/>
                  <a:pt x="75" y="9"/>
                  <a:pt x="75" y="9"/>
                </a:cubicBezTo>
                <a:lnTo>
                  <a:pt x="83" y="16"/>
                </a:lnTo>
                <a:close/>
                <a:moveTo>
                  <a:pt x="70" y="27"/>
                </a:moveTo>
                <a:cubicBezTo>
                  <a:pt x="53" y="27"/>
                  <a:pt x="53" y="27"/>
                  <a:pt x="53" y="27"/>
                </a:cubicBezTo>
                <a:cubicBezTo>
                  <a:pt x="61" y="20"/>
                  <a:pt x="61" y="20"/>
                  <a:pt x="61" y="20"/>
                </a:cubicBezTo>
                <a:lnTo>
                  <a:pt x="70" y="27"/>
                </a:lnTo>
                <a:close/>
                <a:moveTo>
                  <a:pt x="70" y="8"/>
                </a:moveTo>
                <a:cubicBezTo>
                  <a:pt x="61" y="15"/>
                  <a:pt x="61" y="15"/>
                  <a:pt x="61" y="15"/>
                </a:cubicBezTo>
                <a:cubicBezTo>
                  <a:pt x="53" y="8"/>
                  <a:pt x="53" y="8"/>
                  <a:pt x="53" y="8"/>
                </a:cubicBezTo>
                <a:lnTo>
                  <a:pt x="70" y="8"/>
                </a:lnTo>
                <a:close/>
                <a:moveTo>
                  <a:pt x="58" y="17"/>
                </a:moveTo>
                <a:cubicBezTo>
                  <a:pt x="50" y="25"/>
                  <a:pt x="50" y="25"/>
                  <a:pt x="50" y="25"/>
                </a:cubicBezTo>
                <a:cubicBezTo>
                  <a:pt x="40" y="16"/>
                  <a:pt x="40" y="16"/>
                  <a:pt x="40" y="16"/>
                </a:cubicBezTo>
                <a:cubicBezTo>
                  <a:pt x="48" y="9"/>
                  <a:pt x="48" y="9"/>
                  <a:pt x="48" y="9"/>
                </a:cubicBezTo>
                <a:lnTo>
                  <a:pt x="58" y="17"/>
                </a:lnTo>
                <a:close/>
                <a:moveTo>
                  <a:pt x="47" y="27"/>
                </a:moveTo>
                <a:cubicBezTo>
                  <a:pt x="30" y="27"/>
                  <a:pt x="30" y="27"/>
                  <a:pt x="30" y="27"/>
                </a:cubicBezTo>
                <a:cubicBezTo>
                  <a:pt x="37" y="19"/>
                  <a:pt x="37" y="19"/>
                  <a:pt x="37" y="19"/>
                </a:cubicBezTo>
                <a:lnTo>
                  <a:pt x="47" y="27"/>
                </a:lnTo>
                <a:close/>
                <a:moveTo>
                  <a:pt x="43" y="8"/>
                </a:moveTo>
                <a:cubicBezTo>
                  <a:pt x="37" y="14"/>
                  <a:pt x="37" y="14"/>
                  <a:pt x="37" y="14"/>
                </a:cubicBezTo>
                <a:cubicBezTo>
                  <a:pt x="30" y="8"/>
                  <a:pt x="30" y="8"/>
                  <a:pt x="30" y="8"/>
                </a:cubicBezTo>
                <a:lnTo>
                  <a:pt x="43" y="8"/>
                </a:lnTo>
                <a:close/>
                <a:moveTo>
                  <a:pt x="26" y="9"/>
                </a:moveTo>
                <a:cubicBezTo>
                  <a:pt x="34" y="17"/>
                  <a:pt x="34" y="17"/>
                  <a:pt x="34" y="17"/>
                </a:cubicBezTo>
                <a:cubicBezTo>
                  <a:pt x="24" y="27"/>
                  <a:pt x="24" y="27"/>
                  <a:pt x="24" y="27"/>
                </a:cubicBezTo>
                <a:cubicBezTo>
                  <a:pt x="8" y="27"/>
                  <a:pt x="8" y="27"/>
                  <a:pt x="8" y="27"/>
                </a:cubicBezTo>
                <a:lnTo>
                  <a:pt x="26" y="9"/>
                </a:lnTo>
                <a:close/>
                <a:moveTo>
                  <a:pt x="11" y="31"/>
                </a:moveTo>
                <a:cubicBezTo>
                  <a:pt x="25" y="31"/>
                  <a:pt x="25" y="31"/>
                  <a:pt x="25" y="31"/>
                </a:cubicBezTo>
                <a:cubicBezTo>
                  <a:pt x="49" y="71"/>
                  <a:pt x="49" y="71"/>
                  <a:pt x="49" y="71"/>
                </a:cubicBezTo>
                <a:lnTo>
                  <a:pt x="11" y="31"/>
                </a:lnTo>
                <a:close/>
                <a:moveTo>
                  <a:pt x="29" y="31"/>
                </a:moveTo>
                <a:cubicBezTo>
                  <a:pt x="48" y="31"/>
                  <a:pt x="48" y="31"/>
                  <a:pt x="48" y="31"/>
                </a:cubicBezTo>
                <a:cubicBezTo>
                  <a:pt x="57" y="78"/>
                  <a:pt x="57" y="78"/>
                  <a:pt x="57" y="78"/>
                </a:cubicBezTo>
                <a:lnTo>
                  <a:pt x="29" y="31"/>
                </a:lnTo>
                <a:close/>
                <a:moveTo>
                  <a:pt x="52" y="31"/>
                </a:moveTo>
                <a:cubicBezTo>
                  <a:pt x="71" y="31"/>
                  <a:pt x="71" y="31"/>
                  <a:pt x="71" y="31"/>
                </a:cubicBezTo>
                <a:cubicBezTo>
                  <a:pt x="61" y="79"/>
                  <a:pt x="61" y="79"/>
                  <a:pt x="61" y="79"/>
                </a:cubicBezTo>
                <a:lnTo>
                  <a:pt x="52" y="31"/>
                </a:lnTo>
                <a:close/>
                <a:moveTo>
                  <a:pt x="65" y="78"/>
                </a:moveTo>
                <a:cubicBezTo>
                  <a:pt x="75" y="31"/>
                  <a:pt x="75" y="31"/>
                  <a:pt x="75" y="31"/>
                </a:cubicBezTo>
                <a:cubicBezTo>
                  <a:pt x="94" y="31"/>
                  <a:pt x="94" y="31"/>
                  <a:pt x="94" y="31"/>
                </a:cubicBezTo>
                <a:lnTo>
                  <a:pt x="65" y="78"/>
                </a:lnTo>
                <a:close/>
                <a:moveTo>
                  <a:pt x="74" y="71"/>
                </a:moveTo>
                <a:cubicBezTo>
                  <a:pt x="98" y="31"/>
                  <a:pt x="98" y="31"/>
                  <a:pt x="98" y="31"/>
                </a:cubicBezTo>
                <a:cubicBezTo>
                  <a:pt x="112" y="31"/>
                  <a:pt x="112" y="31"/>
                  <a:pt x="112" y="31"/>
                </a:cubicBezTo>
                <a:lnTo>
                  <a:pt x="74" y="71"/>
                </a:lnTo>
                <a:close/>
                <a:moveTo>
                  <a:pt x="99" y="27"/>
                </a:moveTo>
                <a:cubicBezTo>
                  <a:pt x="88" y="17"/>
                  <a:pt x="88" y="17"/>
                  <a:pt x="88" y="17"/>
                </a:cubicBezTo>
                <a:cubicBezTo>
                  <a:pt x="97" y="9"/>
                  <a:pt x="97" y="9"/>
                  <a:pt x="97" y="9"/>
                </a:cubicBezTo>
                <a:cubicBezTo>
                  <a:pt x="115" y="27"/>
                  <a:pt x="115" y="27"/>
                  <a:pt x="115" y="27"/>
                </a:cubicBezTo>
                <a:lnTo>
                  <a:pt x="99" y="27"/>
                </a:lnTo>
                <a:close/>
                <a:moveTo>
                  <a:pt x="99" y="27"/>
                </a:moveTo>
                <a:cubicBezTo>
                  <a:pt x="99" y="27"/>
                  <a:pt x="99" y="27"/>
                  <a:pt x="99" y="27"/>
                </a:cubicBezTo>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cxnSp>
        <p:nvCxnSpPr>
          <p:cNvPr id="15" name="Straight Arrow Connector 14"/>
          <p:cNvCxnSpPr>
            <a:stCxn id="17" idx="1"/>
            <a:endCxn id="19" idx="3"/>
          </p:cNvCxnSpPr>
          <p:nvPr/>
        </p:nvCxnSpPr>
        <p:spPr>
          <a:xfrm flipH="1" flipV="1">
            <a:off x="3133643" y="3668945"/>
            <a:ext cx="2905743" cy="3789"/>
          </a:xfrm>
          <a:prstGeom prst="straightConnector1">
            <a:avLst/>
          </a:prstGeom>
          <a:ln w="114300">
            <a:tailEnd type="triangle"/>
          </a:ln>
        </p:spPr>
        <p:style>
          <a:lnRef idx="1">
            <a:schemeClr val="accent1"/>
          </a:lnRef>
          <a:fillRef idx="0">
            <a:schemeClr val="accent1"/>
          </a:fillRef>
          <a:effectRef idx="0">
            <a:schemeClr val="accent1"/>
          </a:effectRef>
          <a:fontRef idx="minor">
            <a:schemeClr val="tx1"/>
          </a:fontRef>
        </p:style>
      </p:cxnSp>
      <p:grpSp>
        <p:nvGrpSpPr>
          <p:cNvPr id="16" name="Group 15"/>
          <p:cNvGrpSpPr/>
          <p:nvPr/>
        </p:nvGrpSpPr>
        <p:grpSpPr>
          <a:xfrm>
            <a:off x="6039386" y="2259063"/>
            <a:ext cx="2800840" cy="3209327"/>
            <a:chOff x="3832590" y="3813649"/>
            <a:chExt cx="1880499" cy="2302592"/>
          </a:xfrm>
        </p:grpSpPr>
        <p:pic>
          <p:nvPicPr>
            <p:cNvPr id="17" name="Picture 16"/>
            <p:cNvPicPr>
              <a:picLocks noChangeAspect="1"/>
            </p:cNvPicPr>
            <p:nvPr/>
          </p:nvPicPr>
          <p:blipFill rotWithShape="1">
            <a:blip r:embed="rId3" cstate="print">
              <a:extLst>
                <a:ext uri="{28A0092B-C50C-407E-A947-70E740481C1C}">
                  <a14:useLocalDpi xmlns:a14="http://schemas.microsoft.com/office/drawing/2010/main" val="0"/>
                </a:ext>
              </a:extLst>
            </a:blip>
            <a:srcRect r="7298"/>
            <a:stretch/>
          </p:blipFill>
          <p:spPr>
            <a:xfrm>
              <a:off x="3832590" y="3813649"/>
              <a:ext cx="1880499" cy="2028530"/>
            </a:xfrm>
            <a:prstGeom prst="rect">
              <a:avLst/>
            </a:prstGeom>
          </p:spPr>
        </p:pic>
        <p:sp>
          <p:nvSpPr>
            <p:cNvPr id="18" name="TextBox 17"/>
            <p:cNvSpPr txBox="1"/>
            <p:nvPr/>
          </p:nvSpPr>
          <p:spPr>
            <a:xfrm>
              <a:off x="4053045" y="5549675"/>
              <a:ext cx="1660044" cy="566566"/>
            </a:xfrm>
            <a:prstGeom prst="rect">
              <a:avLst/>
            </a:prstGeom>
            <a:noFill/>
          </p:spPr>
          <p:txBody>
            <a:bodyPr wrap="square" rtlCol="0">
              <a:spAutoFit/>
            </a:bodyPr>
            <a:lstStyle/>
            <a:p>
              <a:pPr algn="ctr"/>
              <a:r>
                <a:rPr lang="en-US" sz="4400" b="1" dirty="0"/>
                <a:t>Gems</a:t>
              </a:r>
              <a:endParaRPr lang="en-US" sz="4800" b="1" dirty="0"/>
            </a:p>
          </p:txBody>
        </p:sp>
      </p:grpSp>
      <p:pic>
        <p:nvPicPr>
          <p:cNvPr id="19" name="Picture 1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812" y="2163529"/>
            <a:ext cx="3010831" cy="3010831"/>
          </a:xfrm>
          <a:prstGeom prst="rect">
            <a:avLst/>
          </a:prstGeom>
        </p:spPr>
      </p:pic>
      <p:sp>
        <p:nvSpPr>
          <p:cNvPr id="20" name="TextBox 19"/>
          <p:cNvSpPr txBox="1"/>
          <p:nvPr/>
        </p:nvSpPr>
        <p:spPr>
          <a:xfrm>
            <a:off x="688513" y="5025425"/>
            <a:ext cx="1879428" cy="769441"/>
          </a:xfrm>
          <a:prstGeom prst="rect">
            <a:avLst/>
          </a:prstGeom>
          <a:noFill/>
        </p:spPr>
        <p:txBody>
          <a:bodyPr wrap="square" rtlCol="0">
            <a:spAutoFit/>
          </a:bodyPr>
          <a:lstStyle/>
          <a:p>
            <a:pPr algn="ctr"/>
            <a:r>
              <a:rPr lang="en-US" sz="4400" b="1" dirty="0" smtClean="0"/>
              <a:t>User</a:t>
            </a:r>
            <a:endParaRPr lang="en-US" sz="4400" dirty="0"/>
          </a:p>
        </p:txBody>
      </p:sp>
    </p:spTree>
    <p:extLst>
      <p:ext uri="{BB962C8B-B14F-4D97-AF65-F5344CB8AC3E}">
        <p14:creationId xmlns:p14="http://schemas.microsoft.com/office/powerpoint/2010/main" val="2159656820"/>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4"/>
          <p:cNvSpPr>
            <a:spLocks noGrp="1"/>
          </p:cNvSpPr>
          <p:nvPr>
            <p:ph type="ftr" sz="quarter" idx="11"/>
          </p:nvPr>
        </p:nvSpPr>
        <p:spPr>
          <a:xfrm>
            <a:off x="997209" y="6459785"/>
            <a:ext cx="6981941" cy="365125"/>
          </a:xfrm>
        </p:spPr>
        <p:txBody>
          <a:bodyPr/>
          <a:lstStyle/>
          <a:p>
            <a:r>
              <a:rPr lang="en-US" sz="1400" b="1" dirty="0"/>
              <a:t>Location-based Augmented Reality Game System for Coffee House</a:t>
            </a:r>
            <a:endParaRPr lang="en-US" sz="1400" dirty="0"/>
          </a:p>
        </p:txBody>
      </p:sp>
      <p:sp>
        <p:nvSpPr>
          <p:cNvPr id="5" name="Slide Number Placeholder 4"/>
          <p:cNvSpPr>
            <a:spLocks noGrp="1"/>
          </p:cNvSpPr>
          <p:nvPr>
            <p:ph type="sldNum" sz="quarter" idx="12"/>
          </p:nvPr>
        </p:nvSpPr>
        <p:spPr>
          <a:xfrm>
            <a:off x="8376461" y="6459787"/>
            <a:ext cx="1312025" cy="365125"/>
          </a:xfrm>
        </p:spPr>
        <p:txBody>
          <a:bodyPr/>
          <a:lstStyle/>
          <a:p>
            <a:fld id="{94F15CE6-6A5B-0444-B2C2-B6643EA227BE}" type="slidenum">
              <a:rPr lang="en-US" sz="1600"/>
              <a:pPr/>
              <a:t>67</a:t>
            </a:fld>
            <a:endParaRPr lang="en-US" sz="1600" dirty="0"/>
          </a:p>
        </p:txBody>
      </p:sp>
      <p:sp>
        <p:nvSpPr>
          <p:cNvPr id="7" name="TextBox 6"/>
          <p:cNvSpPr txBox="1"/>
          <p:nvPr/>
        </p:nvSpPr>
        <p:spPr>
          <a:xfrm>
            <a:off x="315565" y="2109792"/>
            <a:ext cx="9802951" cy="3785652"/>
          </a:xfrm>
          <a:prstGeom prst="rect">
            <a:avLst/>
          </a:prstGeom>
          <a:noFill/>
        </p:spPr>
        <p:txBody>
          <a:bodyPr wrap="square" rtlCol="0">
            <a:spAutoFit/>
          </a:bodyPr>
          <a:lstStyle/>
          <a:p>
            <a:pPr marL="457189" indent="-457189">
              <a:buAutoNum type="arabicPeriod"/>
            </a:pPr>
            <a:r>
              <a:rPr lang="en-US" sz="4000" b="1" dirty="0"/>
              <a:t>Manage campaign</a:t>
            </a:r>
          </a:p>
          <a:p>
            <a:pPr marL="457189" indent="-457189">
              <a:buAutoNum type="arabicPeriod"/>
            </a:pPr>
            <a:r>
              <a:rPr lang="en-US" sz="4000" b="1" dirty="0"/>
              <a:t>Manage campaign activity</a:t>
            </a:r>
          </a:p>
          <a:p>
            <a:pPr marL="457189" indent="-457189">
              <a:buAutoNum type="arabicPeriod"/>
            </a:pPr>
            <a:r>
              <a:rPr lang="en-US" sz="4000" b="1" dirty="0"/>
              <a:t>Manage game information</a:t>
            </a:r>
          </a:p>
          <a:p>
            <a:pPr marL="457189" indent="-457189">
              <a:buAutoNum type="arabicPeriod"/>
            </a:pPr>
            <a:r>
              <a:rPr lang="en-US" sz="4000" b="1" dirty="0"/>
              <a:t>Play game</a:t>
            </a:r>
          </a:p>
          <a:p>
            <a:pPr marL="457189" indent="-457189">
              <a:buFontTx/>
              <a:buAutoNum type="arabicPeriod"/>
            </a:pPr>
            <a:r>
              <a:rPr lang="en-US" sz="4000" b="1" dirty="0" smtClean="0"/>
              <a:t>Algorithm</a:t>
            </a:r>
          </a:p>
          <a:p>
            <a:pPr marL="457189" indent="-457189">
              <a:buFontTx/>
              <a:buAutoNum type="arabicPeriod"/>
            </a:pPr>
            <a:r>
              <a:rPr lang="en-US" sz="4000" b="1" dirty="0">
                <a:solidFill>
                  <a:srgbClr val="FF0000"/>
                </a:solidFill>
              </a:rPr>
              <a:t>Claim </a:t>
            </a:r>
            <a:r>
              <a:rPr lang="en-US" sz="4000" b="1" dirty="0" smtClean="0">
                <a:solidFill>
                  <a:srgbClr val="FF0000"/>
                </a:solidFill>
              </a:rPr>
              <a:t>gift</a:t>
            </a:r>
            <a:endParaRPr lang="en-US" sz="4000" b="1" dirty="0">
              <a:solidFill>
                <a:srgbClr val="FF0000"/>
              </a:solidFill>
            </a:endParaRPr>
          </a:p>
        </p:txBody>
      </p:sp>
      <p:sp>
        <p:nvSpPr>
          <p:cNvPr id="10" name="Title 1"/>
          <p:cNvSpPr>
            <a:spLocks noGrp="1"/>
          </p:cNvSpPr>
          <p:nvPr>
            <p:ph type="title"/>
          </p:nvPr>
        </p:nvSpPr>
        <p:spPr>
          <a:xfrm>
            <a:off x="847493" y="796323"/>
            <a:ext cx="8132213" cy="702288"/>
          </a:xfrm>
        </p:spPr>
        <p:txBody>
          <a:bodyPr>
            <a:noAutofit/>
          </a:bodyPr>
          <a:lstStyle/>
          <a:p>
            <a:r>
              <a:rPr lang="en-US" spc="0" dirty="0">
                <a:latin typeface="Calibri" panose="020F0502020204030204" pitchFamily="34" charset="0"/>
              </a:rPr>
              <a:t>Features and demo</a:t>
            </a:r>
          </a:p>
        </p:txBody>
      </p:sp>
    </p:spTree>
    <p:extLst>
      <p:ext uri="{BB962C8B-B14F-4D97-AF65-F5344CB8AC3E}">
        <p14:creationId xmlns:p14="http://schemas.microsoft.com/office/powerpoint/2010/main" val="203282549"/>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847493" y="796323"/>
            <a:ext cx="8132213" cy="702288"/>
          </a:xfrm>
        </p:spPr>
        <p:txBody>
          <a:bodyPr>
            <a:noAutofit/>
          </a:bodyPr>
          <a:lstStyle/>
          <a:p>
            <a:r>
              <a:rPr lang="en-US" spc="0" dirty="0" smtClean="0">
                <a:latin typeface="Calibri" panose="020F0502020204030204" pitchFamily="34" charset="0"/>
              </a:rPr>
              <a:t>Features &amp; Demo</a:t>
            </a:r>
            <a:endParaRPr lang="en-US" spc="0" dirty="0">
              <a:latin typeface="Calibri" panose="020F0502020204030204" pitchFamily="34" charset="0"/>
            </a:endParaRPr>
          </a:p>
        </p:txBody>
      </p:sp>
      <p:sp>
        <p:nvSpPr>
          <p:cNvPr id="6" name="Footer Placeholder 4"/>
          <p:cNvSpPr>
            <a:spLocks noGrp="1"/>
          </p:cNvSpPr>
          <p:nvPr>
            <p:ph type="ftr" sz="quarter" idx="11"/>
          </p:nvPr>
        </p:nvSpPr>
        <p:spPr>
          <a:xfrm>
            <a:off x="997209" y="6459785"/>
            <a:ext cx="6981941" cy="365125"/>
          </a:xfrm>
        </p:spPr>
        <p:txBody>
          <a:bodyPr/>
          <a:lstStyle/>
          <a:p>
            <a:r>
              <a:rPr lang="en-US" sz="1400" b="1" dirty="0"/>
              <a:t>Location-based Augmented Reality Game System for Coffee House</a:t>
            </a:r>
            <a:endParaRPr lang="en-US" sz="1400" dirty="0"/>
          </a:p>
        </p:txBody>
      </p:sp>
      <p:sp>
        <p:nvSpPr>
          <p:cNvPr id="5" name="Slide Number Placeholder 4"/>
          <p:cNvSpPr>
            <a:spLocks noGrp="1"/>
          </p:cNvSpPr>
          <p:nvPr>
            <p:ph type="sldNum" sz="quarter" idx="12"/>
          </p:nvPr>
        </p:nvSpPr>
        <p:spPr>
          <a:xfrm>
            <a:off x="8376461" y="6459787"/>
            <a:ext cx="1312025" cy="365125"/>
          </a:xfrm>
        </p:spPr>
        <p:txBody>
          <a:bodyPr/>
          <a:lstStyle/>
          <a:p>
            <a:fld id="{94F15CE6-6A5B-0444-B2C2-B6643EA227BE}" type="slidenum">
              <a:rPr lang="en-US" sz="1600"/>
              <a:pPr/>
              <a:t>68</a:t>
            </a:fld>
            <a:endParaRPr lang="en-US" sz="1600" dirty="0"/>
          </a:p>
        </p:txBody>
      </p:sp>
      <p:sp>
        <p:nvSpPr>
          <p:cNvPr id="7" name="TextBox 6"/>
          <p:cNvSpPr txBox="1"/>
          <p:nvPr/>
        </p:nvSpPr>
        <p:spPr>
          <a:xfrm>
            <a:off x="267629" y="1873405"/>
            <a:ext cx="8712077" cy="3785652"/>
          </a:xfrm>
          <a:prstGeom prst="rect">
            <a:avLst/>
          </a:prstGeom>
          <a:noFill/>
        </p:spPr>
        <p:txBody>
          <a:bodyPr wrap="square" rtlCol="0">
            <a:spAutoFit/>
          </a:bodyPr>
          <a:lstStyle/>
          <a:p>
            <a:pPr marL="457189" indent="-457189">
              <a:buAutoNum type="arabicPeriod"/>
            </a:pPr>
            <a:r>
              <a:rPr lang="en-US" sz="4000" b="1" dirty="0"/>
              <a:t>Manage </a:t>
            </a:r>
            <a:r>
              <a:rPr lang="en-US" sz="4000" b="1" dirty="0" smtClean="0"/>
              <a:t>campaign</a:t>
            </a:r>
          </a:p>
          <a:p>
            <a:pPr marL="457189" indent="-457189">
              <a:buAutoNum type="arabicPeriod"/>
            </a:pPr>
            <a:r>
              <a:rPr lang="en-US" sz="4000" b="1" dirty="0" smtClean="0"/>
              <a:t>Manage campaign activity</a:t>
            </a:r>
          </a:p>
          <a:p>
            <a:pPr marL="457189" indent="-457189">
              <a:buAutoNum type="arabicPeriod"/>
            </a:pPr>
            <a:r>
              <a:rPr lang="en-US" sz="4000" b="1" dirty="0" smtClean="0"/>
              <a:t>Location check</a:t>
            </a:r>
          </a:p>
          <a:p>
            <a:pPr marL="457189" indent="-457189">
              <a:buAutoNum type="arabicPeriod"/>
            </a:pPr>
            <a:r>
              <a:rPr lang="en-US" sz="4000" b="1" dirty="0" smtClean="0"/>
              <a:t>Play game</a:t>
            </a:r>
          </a:p>
          <a:p>
            <a:pPr marL="457189" indent="-457189">
              <a:buAutoNum type="arabicPeriod"/>
            </a:pPr>
            <a:r>
              <a:rPr lang="en-US" sz="4000" b="1" dirty="0" smtClean="0">
                <a:solidFill>
                  <a:srgbClr val="FF0000"/>
                </a:solidFill>
              </a:rPr>
              <a:t>Algorithm</a:t>
            </a:r>
          </a:p>
          <a:p>
            <a:pPr marL="457189" indent="-457189">
              <a:buAutoNum type="arabicPeriod"/>
            </a:pPr>
            <a:endParaRPr lang="en-US" sz="4000" b="1" dirty="0">
              <a:solidFill>
                <a:srgbClr val="FF0000"/>
              </a:solidFill>
            </a:endParaRPr>
          </a:p>
        </p:txBody>
      </p:sp>
    </p:spTree>
    <p:extLst>
      <p:ext uri="{BB962C8B-B14F-4D97-AF65-F5344CB8AC3E}">
        <p14:creationId xmlns:p14="http://schemas.microsoft.com/office/powerpoint/2010/main" val="4205223194"/>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4"/>
          <p:cNvSpPr>
            <a:spLocks noGrp="1"/>
          </p:cNvSpPr>
          <p:nvPr>
            <p:ph type="ftr" sz="quarter" idx="11"/>
          </p:nvPr>
        </p:nvSpPr>
        <p:spPr>
          <a:xfrm>
            <a:off x="997209" y="6459785"/>
            <a:ext cx="6981941" cy="365125"/>
          </a:xfrm>
        </p:spPr>
        <p:txBody>
          <a:bodyPr/>
          <a:lstStyle/>
          <a:p>
            <a:r>
              <a:rPr lang="en-US" sz="1400" b="1" dirty="0"/>
              <a:t>Location-based Augmented Reality Game System for Coffee House</a:t>
            </a:r>
            <a:endParaRPr lang="en-US" sz="1400" dirty="0"/>
          </a:p>
        </p:txBody>
      </p:sp>
      <p:sp>
        <p:nvSpPr>
          <p:cNvPr id="5" name="Slide Number Placeholder 4"/>
          <p:cNvSpPr>
            <a:spLocks noGrp="1"/>
          </p:cNvSpPr>
          <p:nvPr>
            <p:ph type="sldNum" sz="quarter" idx="12"/>
          </p:nvPr>
        </p:nvSpPr>
        <p:spPr>
          <a:xfrm>
            <a:off x="8376461" y="6459787"/>
            <a:ext cx="1312025" cy="365125"/>
          </a:xfrm>
        </p:spPr>
        <p:txBody>
          <a:bodyPr/>
          <a:lstStyle/>
          <a:p>
            <a:fld id="{94F15CE6-6A5B-0444-B2C2-B6643EA227BE}" type="slidenum">
              <a:rPr lang="en-US" sz="1600"/>
              <a:pPr/>
              <a:t>69</a:t>
            </a:fld>
            <a:endParaRPr lang="en-US" sz="1600" dirty="0"/>
          </a:p>
        </p:txBody>
      </p:sp>
      <p:sp>
        <p:nvSpPr>
          <p:cNvPr id="7" name="TextBox 6"/>
          <p:cNvSpPr txBox="1"/>
          <p:nvPr/>
        </p:nvSpPr>
        <p:spPr>
          <a:xfrm>
            <a:off x="164114" y="1755720"/>
            <a:ext cx="9802951" cy="615553"/>
          </a:xfrm>
          <a:prstGeom prst="rect">
            <a:avLst/>
          </a:prstGeom>
          <a:noFill/>
        </p:spPr>
        <p:txBody>
          <a:bodyPr wrap="square" rtlCol="0">
            <a:spAutoFit/>
          </a:bodyPr>
          <a:lstStyle/>
          <a:p>
            <a:r>
              <a:rPr lang="en-US" sz="3400" b="1" dirty="0"/>
              <a:t>Last Hit Prediction</a:t>
            </a:r>
            <a:endParaRPr lang="en-US" sz="3400" b="1" dirty="0">
              <a:solidFill>
                <a:srgbClr val="FF0000"/>
              </a:solidFill>
            </a:endParaRPr>
          </a:p>
        </p:txBody>
      </p:sp>
      <p:sp>
        <p:nvSpPr>
          <p:cNvPr id="9" name="TextBox 8"/>
          <p:cNvSpPr txBox="1"/>
          <p:nvPr/>
        </p:nvSpPr>
        <p:spPr>
          <a:xfrm>
            <a:off x="5065590" y="939218"/>
            <a:ext cx="3966883" cy="523220"/>
          </a:xfrm>
          <a:prstGeom prst="rect">
            <a:avLst/>
          </a:prstGeom>
          <a:noFill/>
        </p:spPr>
        <p:txBody>
          <a:bodyPr wrap="square" rtlCol="0">
            <a:spAutoFit/>
          </a:bodyPr>
          <a:lstStyle/>
          <a:p>
            <a:pPr algn="r"/>
            <a:r>
              <a:rPr lang="en-US" sz="2800" b="1" dirty="0"/>
              <a:t>5. Algorithm</a:t>
            </a:r>
          </a:p>
        </p:txBody>
      </p:sp>
      <p:sp>
        <p:nvSpPr>
          <p:cNvPr id="11" name="Title 1"/>
          <p:cNvSpPr>
            <a:spLocks noGrp="1"/>
          </p:cNvSpPr>
          <p:nvPr>
            <p:ph type="title"/>
          </p:nvPr>
        </p:nvSpPr>
        <p:spPr>
          <a:xfrm>
            <a:off x="847493" y="796323"/>
            <a:ext cx="8132213" cy="702288"/>
          </a:xfrm>
        </p:spPr>
        <p:txBody>
          <a:bodyPr>
            <a:noAutofit/>
          </a:bodyPr>
          <a:lstStyle/>
          <a:p>
            <a:r>
              <a:rPr lang="en-US" spc="0" dirty="0">
                <a:latin typeface="Calibri" panose="020F0502020204030204" pitchFamily="34" charset="0"/>
              </a:rPr>
              <a:t>Features and demo</a:t>
            </a:r>
          </a:p>
        </p:txBody>
      </p:sp>
    </p:spTree>
    <p:extLst>
      <p:ext uri="{BB962C8B-B14F-4D97-AF65-F5344CB8AC3E}">
        <p14:creationId xmlns:p14="http://schemas.microsoft.com/office/powerpoint/2010/main" val="225034816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997209" y="1008197"/>
            <a:ext cx="8645169" cy="702288"/>
          </a:xfrm>
        </p:spPr>
        <p:txBody>
          <a:bodyPr>
            <a:noAutofit/>
          </a:bodyPr>
          <a:lstStyle/>
          <a:p>
            <a:r>
              <a:rPr lang="en-US" spc="0" dirty="0">
                <a:latin typeface="Calibri" panose="020F0502020204030204" pitchFamily="34" charset="0"/>
              </a:rPr>
              <a:t>Current situation</a:t>
            </a:r>
          </a:p>
        </p:txBody>
      </p:sp>
      <p:sp>
        <p:nvSpPr>
          <p:cNvPr id="6" name="Footer Placeholder 4"/>
          <p:cNvSpPr>
            <a:spLocks noGrp="1"/>
          </p:cNvSpPr>
          <p:nvPr>
            <p:ph type="ftr" sz="quarter" idx="11"/>
          </p:nvPr>
        </p:nvSpPr>
        <p:spPr>
          <a:xfrm>
            <a:off x="997209" y="6459785"/>
            <a:ext cx="6981941" cy="365125"/>
          </a:xfrm>
        </p:spPr>
        <p:txBody>
          <a:bodyPr/>
          <a:lstStyle/>
          <a:p>
            <a:r>
              <a:rPr lang="en-US" sz="1400" b="1" dirty="0"/>
              <a:t>Location-based Augmented Reality Game System for Coffee House</a:t>
            </a:r>
            <a:endParaRPr lang="en-US" sz="1400" dirty="0"/>
          </a:p>
        </p:txBody>
      </p:sp>
      <p:sp>
        <p:nvSpPr>
          <p:cNvPr id="5" name="Slide Number Placeholder 4"/>
          <p:cNvSpPr>
            <a:spLocks noGrp="1"/>
          </p:cNvSpPr>
          <p:nvPr>
            <p:ph type="sldNum" sz="quarter" idx="12"/>
          </p:nvPr>
        </p:nvSpPr>
        <p:spPr>
          <a:xfrm>
            <a:off x="8376461" y="6459787"/>
            <a:ext cx="1312025" cy="365125"/>
          </a:xfrm>
        </p:spPr>
        <p:txBody>
          <a:bodyPr/>
          <a:lstStyle/>
          <a:p>
            <a:fld id="{94F15CE6-6A5B-0444-B2C2-B6643EA227BE}" type="slidenum">
              <a:rPr lang="en-US" sz="1600"/>
              <a:pPr/>
              <a:t>7</a:t>
            </a:fld>
            <a:endParaRPr lang="en-US" sz="1600" dirty="0"/>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710501"/>
            <a:ext cx="4337824" cy="4337824"/>
          </a:xfrm>
          <a:prstGeom prst="rect">
            <a:avLst/>
          </a:prstGeom>
        </p:spPr>
      </p:pic>
      <p:pic>
        <p:nvPicPr>
          <p:cNvPr id="1026" name="Picture 2" descr="Image result for g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61390" y="1973510"/>
            <a:ext cx="4014981" cy="40149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2874428"/>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4"/>
          <p:cNvSpPr>
            <a:spLocks noGrp="1"/>
          </p:cNvSpPr>
          <p:nvPr>
            <p:ph type="ftr" sz="quarter" idx="11"/>
          </p:nvPr>
        </p:nvSpPr>
        <p:spPr>
          <a:xfrm>
            <a:off x="997209" y="6459785"/>
            <a:ext cx="6981941" cy="365125"/>
          </a:xfrm>
        </p:spPr>
        <p:txBody>
          <a:bodyPr/>
          <a:lstStyle/>
          <a:p>
            <a:r>
              <a:rPr lang="en-US" sz="1400" b="1" dirty="0"/>
              <a:t>Location-based Augmented Reality Game System for Coffee House</a:t>
            </a:r>
            <a:endParaRPr lang="en-US" sz="1400" dirty="0"/>
          </a:p>
        </p:txBody>
      </p:sp>
      <p:sp>
        <p:nvSpPr>
          <p:cNvPr id="5" name="Slide Number Placeholder 4"/>
          <p:cNvSpPr>
            <a:spLocks noGrp="1"/>
          </p:cNvSpPr>
          <p:nvPr>
            <p:ph type="sldNum" sz="quarter" idx="12"/>
          </p:nvPr>
        </p:nvSpPr>
        <p:spPr>
          <a:xfrm>
            <a:off x="8376461" y="6459787"/>
            <a:ext cx="1312025" cy="365125"/>
          </a:xfrm>
        </p:spPr>
        <p:txBody>
          <a:bodyPr/>
          <a:lstStyle/>
          <a:p>
            <a:fld id="{94F15CE6-6A5B-0444-B2C2-B6643EA227BE}" type="slidenum">
              <a:rPr lang="en-US" sz="1600"/>
              <a:pPr/>
              <a:t>70</a:t>
            </a:fld>
            <a:endParaRPr lang="en-US" sz="1600" dirty="0"/>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44092" y="1933560"/>
            <a:ext cx="5432369" cy="4178745"/>
          </a:xfrm>
          <a:prstGeom prst="rect">
            <a:avLst/>
          </a:prstGeom>
        </p:spPr>
      </p:pic>
      <p:sp>
        <p:nvSpPr>
          <p:cNvPr id="9" name="TextBox 8"/>
          <p:cNvSpPr txBox="1"/>
          <p:nvPr/>
        </p:nvSpPr>
        <p:spPr>
          <a:xfrm>
            <a:off x="5065590" y="939218"/>
            <a:ext cx="3966883" cy="523220"/>
          </a:xfrm>
          <a:prstGeom prst="rect">
            <a:avLst/>
          </a:prstGeom>
          <a:noFill/>
        </p:spPr>
        <p:txBody>
          <a:bodyPr wrap="square" rtlCol="0">
            <a:spAutoFit/>
          </a:bodyPr>
          <a:lstStyle/>
          <a:p>
            <a:pPr algn="r"/>
            <a:r>
              <a:rPr lang="en-US" sz="2800" b="1" dirty="0"/>
              <a:t>5. Algorithm</a:t>
            </a:r>
          </a:p>
        </p:txBody>
      </p:sp>
      <p:sp>
        <p:nvSpPr>
          <p:cNvPr id="12" name="TextBox 11"/>
          <p:cNvSpPr txBox="1"/>
          <p:nvPr/>
        </p:nvSpPr>
        <p:spPr>
          <a:xfrm>
            <a:off x="164114" y="1755720"/>
            <a:ext cx="9802951" cy="615553"/>
          </a:xfrm>
          <a:prstGeom prst="rect">
            <a:avLst/>
          </a:prstGeom>
          <a:noFill/>
        </p:spPr>
        <p:txBody>
          <a:bodyPr wrap="square" rtlCol="0">
            <a:spAutoFit/>
          </a:bodyPr>
          <a:lstStyle/>
          <a:p>
            <a:r>
              <a:rPr lang="en-US" sz="3400" b="1" dirty="0"/>
              <a:t>Last Hit Prediction</a:t>
            </a:r>
            <a:endParaRPr lang="en-US" sz="3400" b="1" dirty="0">
              <a:solidFill>
                <a:srgbClr val="FF0000"/>
              </a:solidFill>
            </a:endParaRPr>
          </a:p>
        </p:txBody>
      </p:sp>
      <p:sp>
        <p:nvSpPr>
          <p:cNvPr id="13" name="Title 1"/>
          <p:cNvSpPr>
            <a:spLocks noGrp="1"/>
          </p:cNvSpPr>
          <p:nvPr>
            <p:ph type="title"/>
          </p:nvPr>
        </p:nvSpPr>
        <p:spPr>
          <a:xfrm>
            <a:off x="847493" y="796323"/>
            <a:ext cx="8132213" cy="702288"/>
          </a:xfrm>
        </p:spPr>
        <p:txBody>
          <a:bodyPr>
            <a:noAutofit/>
          </a:bodyPr>
          <a:lstStyle/>
          <a:p>
            <a:r>
              <a:rPr lang="en-US" spc="0" dirty="0">
                <a:latin typeface="Calibri" panose="020F0502020204030204" pitchFamily="34" charset="0"/>
              </a:rPr>
              <a:t>Features and demo</a:t>
            </a:r>
          </a:p>
        </p:txBody>
      </p:sp>
    </p:spTree>
    <p:extLst>
      <p:ext uri="{BB962C8B-B14F-4D97-AF65-F5344CB8AC3E}">
        <p14:creationId xmlns:p14="http://schemas.microsoft.com/office/powerpoint/2010/main" val="1210672812"/>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4"/>
          <p:cNvSpPr>
            <a:spLocks noGrp="1"/>
          </p:cNvSpPr>
          <p:nvPr>
            <p:ph type="ftr" sz="quarter" idx="11"/>
          </p:nvPr>
        </p:nvSpPr>
        <p:spPr>
          <a:xfrm>
            <a:off x="997209" y="6459785"/>
            <a:ext cx="6981941" cy="365125"/>
          </a:xfrm>
        </p:spPr>
        <p:txBody>
          <a:bodyPr/>
          <a:lstStyle/>
          <a:p>
            <a:r>
              <a:rPr lang="en-US" sz="1400" b="1" dirty="0"/>
              <a:t>Location-based Augmented Reality Game System for Coffee House</a:t>
            </a:r>
            <a:endParaRPr lang="en-US" sz="1400" dirty="0"/>
          </a:p>
        </p:txBody>
      </p:sp>
      <p:sp>
        <p:nvSpPr>
          <p:cNvPr id="5" name="Slide Number Placeholder 4"/>
          <p:cNvSpPr>
            <a:spLocks noGrp="1"/>
          </p:cNvSpPr>
          <p:nvPr>
            <p:ph type="sldNum" sz="quarter" idx="12"/>
          </p:nvPr>
        </p:nvSpPr>
        <p:spPr>
          <a:xfrm>
            <a:off x="8376461" y="6459787"/>
            <a:ext cx="1312025" cy="365125"/>
          </a:xfrm>
        </p:spPr>
        <p:txBody>
          <a:bodyPr/>
          <a:lstStyle/>
          <a:p>
            <a:fld id="{94F15CE6-6A5B-0444-B2C2-B6643EA227BE}" type="slidenum">
              <a:rPr lang="en-US" sz="1600"/>
              <a:pPr/>
              <a:t>71</a:t>
            </a:fld>
            <a:endParaRPr lang="en-US" sz="1600" dirty="0"/>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44092" y="1933560"/>
            <a:ext cx="5432369" cy="4178745"/>
          </a:xfrm>
          <a:prstGeom prst="rect">
            <a:avLst/>
          </a:prstGeom>
        </p:spPr>
      </p:pic>
      <p:sp>
        <p:nvSpPr>
          <p:cNvPr id="9" name="TextBox 8"/>
          <p:cNvSpPr txBox="1"/>
          <p:nvPr/>
        </p:nvSpPr>
        <p:spPr>
          <a:xfrm>
            <a:off x="5065590" y="939218"/>
            <a:ext cx="3966883" cy="523220"/>
          </a:xfrm>
          <a:prstGeom prst="rect">
            <a:avLst/>
          </a:prstGeom>
          <a:noFill/>
        </p:spPr>
        <p:txBody>
          <a:bodyPr wrap="square" rtlCol="0">
            <a:spAutoFit/>
          </a:bodyPr>
          <a:lstStyle/>
          <a:p>
            <a:pPr algn="r"/>
            <a:r>
              <a:rPr lang="en-US" sz="2800" b="1" dirty="0"/>
              <a:t>5. Algorithm</a:t>
            </a:r>
          </a:p>
        </p:txBody>
      </p:sp>
      <p:sp>
        <p:nvSpPr>
          <p:cNvPr id="12" name="TextBox 11"/>
          <p:cNvSpPr txBox="1"/>
          <p:nvPr/>
        </p:nvSpPr>
        <p:spPr>
          <a:xfrm>
            <a:off x="164114" y="1755720"/>
            <a:ext cx="9802951" cy="615553"/>
          </a:xfrm>
          <a:prstGeom prst="rect">
            <a:avLst/>
          </a:prstGeom>
          <a:noFill/>
        </p:spPr>
        <p:txBody>
          <a:bodyPr wrap="square" rtlCol="0">
            <a:spAutoFit/>
          </a:bodyPr>
          <a:lstStyle/>
          <a:p>
            <a:r>
              <a:rPr lang="en-US" sz="3400" b="1" dirty="0"/>
              <a:t>Last Hit Prediction</a:t>
            </a:r>
            <a:endParaRPr lang="en-US" sz="3400" b="1" dirty="0">
              <a:solidFill>
                <a:srgbClr val="FF0000"/>
              </a:solidFill>
            </a:endParaRPr>
          </a:p>
        </p:txBody>
      </p:sp>
      <p:sp>
        <p:nvSpPr>
          <p:cNvPr id="8" name="TextBox 7"/>
          <p:cNvSpPr txBox="1"/>
          <p:nvPr/>
        </p:nvSpPr>
        <p:spPr>
          <a:xfrm>
            <a:off x="3448417" y="4399682"/>
            <a:ext cx="2079524" cy="707886"/>
          </a:xfrm>
          <a:prstGeom prst="rect">
            <a:avLst/>
          </a:prstGeom>
          <a:noFill/>
        </p:spPr>
        <p:txBody>
          <a:bodyPr wrap="square" rtlCol="0">
            <a:spAutoFit/>
          </a:bodyPr>
          <a:lstStyle/>
          <a:p>
            <a:pPr algn="ctr"/>
            <a:r>
              <a:rPr lang="en-US" sz="2000" b="1" dirty="0"/>
              <a:t>Parabola</a:t>
            </a:r>
            <a:br>
              <a:rPr lang="en-US" sz="2000" b="1" dirty="0"/>
            </a:br>
            <a:r>
              <a:rPr lang="en-US" sz="2000" b="1" dirty="0"/>
              <a:t>(ball’s travelling)</a:t>
            </a:r>
          </a:p>
        </p:txBody>
      </p:sp>
      <p:sp>
        <p:nvSpPr>
          <p:cNvPr id="13" name="Title 1"/>
          <p:cNvSpPr>
            <a:spLocks noGrp="1"/>
          </p:cNvSpPr>
          <p:nvPr>
            <p:ph type="title"/>
          </p:nvPr>
        </p:nvSpPr>
        <p:spPr>
          <a:xfrm>
            <a:off x="847493" y="796323"/>
            <a:ext cx="8132213" cy="702288"/>
          </a:xfrm>
        </p:spPr>
        <p:txBody>
          <a:bodyPr>
            <a:noAutofit/>
          </a:bodyPr>
          <a:lstStyle/>
          <a:p>
            <a:r>
              <a:rPr lang="en-US" spc="0" dirty="0">
                <a:latin typeface="Calibri" panose="020F0502020204030204" pitchFamily="34" charset="0"/>
              </a:rPr>
              <a:t>Features and demo</a:t>
            </a:r>
          </a:p>
        </p:txBody>
      </p:sp>
    </p:spTree>
    <p:extLst>
      <p:ext uri="{BB962C8B-B14F-4D97-AF65-F5344CB8AC3E}">
        <p14:creationId xmlns:p14="http://schemas.microsoft.com/office/powerpoint/2010/main" val="3050834734"/>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4"/>
          <p:cNvSpPr>
            <a:spLocks noGrp="1"/>
          </p:cNvSpPr>
          <p:nvPr>
            <p:ph type="ftr" sz="quarter" idx="11"/>
          </p:nvPr>
        </p:nvSpPr>
        <p:spPr>
          <a:xfrm>
            <a:off x="997209" y="6459785"/>
            <a:ext cx="6981941" cy="365125"/>
          </a:xfrm>
        </p:spPr>
        <p:txBody>
          <a:bodyPr/>
          <a:lstStyle/>
          <a:p>
            <a:r>
              <a:rPr lang="en-US" sz="1400" b="1" dirty="0"/>
              <a:t>Location-based Augmented Reality Game System for Coffee House</a:t>
            </a:r>
            <a:endParaRPr lang="en-US" sz="1400" dirty="0"/>
          </a:p>
        </p:txBody>
      </p:sp>
      <p:sp>
        <p:nvSpPr>
          <p:cNvPr id="5" name="Slide Number Placeholder 4"/>
          <p:cNvSpPr>
            <a:spLocks noGrp="1"/>
          </p:cNvSpPr>
          <p:nvPr>
            <p:ph type="sldNum" sz="quarter" idx="12"/>
          </p:nvPr>
        </p:nvSpPr>
        <p:spPr>
          <a:xfrm>
            <a:off x="8376461" y="6459787"/>
            <a:ext cx="1312025" cy="365125"/>
          </a:xfrm>
        </p:spPr>
        <p:txBody>
          <a:bodyPr/>
          <a:lstStyle/>
          <a:p>
            <a:fld id="{94F15CE6-6A5B-0444-B2C2-B6643EA227BE}" type="slidenum">
              <a:rPr lang="en-US" sz="1600"/>
              <a:pPr/>
              <a:t>72</a:t>
            </a:fld>
            <a:endParaRPr lang="en-US" sz="1600" dirty="0"/>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44092" y="1933560"/>
            <a:ext cx="5432369" cy="4178745"/>
          </a:xfrm>
          <a:prstGeom prst="rect">
            <a:avLst/>
          </a:prstGeom>
        </p:spPr>
      </p:pic>
      <p:sp>
        <p:nvSpPr>
          <p:cNvPr id="9" name="TextBox 8"/>
          <p:cNvSpPr txBox="1"/>
          <p:nvPr/>
        </p:nvSpPr>
        <p:spPr>
          <a:xfrm>
            <a:off x="5065590" y="939218"/>
            <a:ext cx="3966883" cy="523220"/>
          </a:xfrm>
          <a:prstGeom prst="rect">
            <a:avLst/>
          </a:prstGeom>
          <a:noFill/>
        </p:spPr>
        <p:txBody>
          <a:bodyPr wrap="square" rtlCol="0">
            <a:spAutoFit/>
          </a:bodyPr>
          <a:lstStyle/>
          <a:p>
            <a:pPr algn="r"/>
            <a:r>
              <a:rPr lang="en-US" sz="2800" b="1" dirty="0"/>
              <a:t>5. Algorithm</a:t>
            </a:r>
          </a:p>
        </p:txBody>
      </p:sp>
      <p:sp>
        <p:nvSpPr>
          <p:cNvPr id="12" name="TextBox 11"/>
          <p:cNvSpPr txBox="1"/>
          <p:nvPr/>
        </p:nvSpPr>
        <p:spPr>
          <a:xfrm>
            <a:off x="164114" y="1755720"/>
            <a:ext cx="9802951" cy="615553"/>
          </a:xfrm>
          <a:prstGeom prst="rect">
            <a:avLst/>
          </a:prstGeom>
          <a:noFill/>
        </p:spPr>
        <p:txBody>
          <a:bodyPr wrap="square" rtlCol="0">
            <a:spAutoFit/>
          </a:bodyPr>
          <a:lstStyle/>
          <a:p>
            <a:r>
              <a:rPr lang="en-US" sz="3400" b="1" dirty="0"/>
              <a:t>Last Hit Prediction</a:t>
            </a:r>
            <a:endParaRPr lang="en-US" sz="3400" b="1" dirty="0">
              <a:solidFill>
                <a:srgbClr val="FF0000"/>
              </a:solidFill>
            </a:endParaRPr>
          </a:p>
        </p:txBody>
      </p:sp>
      <p:sp>
        <p:nvSpPr>
          <p:cNvPr id="8" name="TextBox 7"/>
          <p:cNvSpPr txBox="1"/>
          <p:nvPr/>
        </p:nvSpPr>
        <p:spPr>
          <a:xfrm>
            <a:off x="3448417" y="4399682"/>
            <a:ext cx="2079524" cy="707886"/>
          </a:xfrm>
          <a:prstGeom prst="rect">
            <a:avLst/>
          </a:prstGeom>
          <a:noFill/>
        </p:spPr>
        <p:txBody>
          <a:bodyPr wrap="square" rtlCol="0">
            <a:spAutoFit/>
          </a:bodyPr>
          <a:lstStyle/>
          <a:p>
            <a:pPr algn="ctr"/>
            <a:r>
              <a:rPr lang="en-US" sz="2000" b="1" dirty="0"/>
              <a:t>Parabola</a:t>
            </a:r>
            <a:br>
              <a:rPr lang="en-US" sz="2000" b="1" dirty="0"/>
            </a:br>
            <a:r>
              <a:rPr lang="en-US" sz="2000" b="1" dirty="0"/>
              <a:t>(ball’s travelling)</a:t>
            </a:r>
          </a:p>
        </p:txBody>
      </p:sp>
      <p:sp>
        <p:nvSpPr>
          <p:cNvPr id="13" name="TextBox 12"/>
          <p:cNvSpPr txBox="1"/>
          <p:nvPr/>
        </p:nvSpPr>
        <p:spPr>
          <a:xfrm>
            <a:off x="6296937" y="4061585"/>
            <a:ext cx="2079524" cy="707886"/>
          </a:xfrm>
          <a:prstGeom prst="rect">
            <a:avLst/>
          </a:prstGeom>
          <a:noFill/>
        </p:spPr>
        <p:txBody>
          <a:bodyPr wrap="square" rtlCol="0">
            <a:spAutoFit/>
          </a:bodyPr>
          <a:lstStyle/>
          <a:p>
            <a:pPr algn="ctr"/>
            <a:r>
              <a:rPr lang="en-US" sz="2000" b="1" dirty="0" smtClean="0"/>
              <a:t>Sphere</a:t>
            </a:r>
            <a:r>
              <a:rPr lang="en-US" sz="2000" b="1" dirty="0"/>
              <a:t/>
            </a:r>
            <a:br>
              <a:rPr lang="en-US" sz="2000" b="1" dirty="0"/>
            </a:br>
            <a:r>
              <a:rPr lang="en-US" sz="2000" b="1" dirty="0"/>
              <a:t>(</a:t>
            </a:r>
            <a:r>
              <a:rPr lang="en-US" sz="2000" b="1" dirty="0" smtClean="0"/>
              <a:t>dragon’s </a:t>
            </a:r>
            <a:r>
              <a:rPr lang="en-US" sz="2000" b="1" dirty="0" err="1"/>
              <a:t>hitbox</a:t>
            </a:r>
            <a:r>
              <a:rPr lang="en-US" sz="2000" b="1" dirty="0"/>
              <a:t>)</a:t>
            </a:r>
          </a:p>
        </p:txBody>
      </p:sp>
      <p:sp>
        <p:nvSpPr>
          <p:cNvPr id="14" name="Title 1"/>
          <p:cNvSpPr>
            <a:spLocks noGrp="1"/>
          </p:cNvSpPr>
          <p:nvPr>
            <p:ph type="title"/>
          </p:nvPr>
        </p:nvSpPr>
        <p:spPr>
          <a:xfrm>
            <a:off x="847493" y="796323"/>
            <a:ext cx="8132213" cy="702288"/>
          </a:xfrm>
        </p:spPr>
        <p:txBody>
          <a:bodyPr>
            <a:noAutofit/>
          </a:bodyPr>
          <a:lstStyle/>
          <a:p>
            <a:r>
              <a:rPr lang="en-US" spc="0" dirty="0">
                <a:latin typeface="Calibri" panose="020F0502020204030204" pitchFamily="34" charset="0"/>
              </a:rPr>
              <a:t>Features and demo</a:t>
            </a:r>
          </a:p>
        </p:txBody>
      </p:sp>
    </p:spTree>
    <p:extLst>
      <p:ext uri="{BB962C8B-B14F-4D97-AF65-F5344CB8AC3E}">
        <p14:creationId xmlns:p14="http://schemas.microsoft.com/office/powerpoint/2010/main" val="2814212981"/>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4"/>
          <p:cNvSpPr>
            <a:spLocks noGrp="1"/>
          </p:cNvSpPr>
          <p:nvPr>
            <p:ph type="ftr" sz="quarter" idx="11"/>
          </p:nvPr>
        </p:nvSpPr>
        <p:spPr>
          <a:xfrm>
            <a:off x="997209" y="6459785"/>
            <a:ext cx="6981941" cy="365125"/>
          </a:xfrm>
        </p:spPr>
        <p:txBody>
          <a:bodyPr/>
          <a:lstStyle/>
          <a:p>
            <a:r>
              <a:rPr lang="en-US" sz="1400" b="1" dirty="0"/>
              <a:t>Location-based Augmented Reality Game System for Coffee House</a:t>
            </a:r>
            <a:endParaRPr lang="en-US" sz="1400" dirty="0"/>
          </a:p>
        </p:txBody>
      </p:sp>
      <p:sp>
        <p:nvSpPr>
          <p:cNvPr id="5" name="Slide Number Placeholder 4"/>
          <p:cNvSpPr>
            <a:spLocks noGrp="1"/>
          </p:cNvSpPr>
          <p:nvPr>
            <p:ph type="sldNum" sz="quarter" idx="12"/>
          </p:nvPr>
        </p:nvSpPr>
        <p:spPr>
          <a:xfrm>
            <a:off x="8376461" y="6459787"/>
            <a:ext cx="1312025" cy="365125"/>
          </a:xfrm>
        </p:spPr>
        <p:txBody>
          <a:bodyPr/>
          <a:lstStyle/>
          <a:p>
            <a:fld id="{94F15CE6-6A5B-0444-B2C2-B6643EA227BE}" type="slidenum">
              <a:rPr lang="en-US" sz="1600"/>
              <a:pPr/>
              <a:t>73</a:t>
            </a:fld>
            <a:endParaRPr lang="en-US" sz="1600" dirty="0"/>
          </a:p>
        </p:txBody>
      </p:sp>
      <p:sp>
        <p:nvSpPr>
          <p:cNvPr id="7" name="TextBox 6"/>
          <p:cNvSpPr txBox="1"/>
          <p:nvPr/>
        </p:nvSpPr>
        <p:spPr>
          <a:xfrm>
            <a:off x="164114" y="1755720"/>
            <a:ext cx="9802951" cy="615553"/>
          </a:xfrm>
          <a:prstGeom prst="rect">
            <a:avLst/>
          </a:prstGeom>
          <a:noFill/>
        </p:spPr>
        <p:txBody>
          <a:bodyPr wrap="square" rtlCol="0">
            <a:spAutoFit/>
          </a:bodyPr>
          <a:lstStyle/>
          <a:p>
            <a:r>
              <a:rPr lang="en-US" sz="3400" b="1" dirty="0"/>
              <a:t>Last Hit Prediction</a:t>
            </a:r>
            <a:endParaRPr lang="en-US" sz="3400" b="1" dirty="0">
              <a:solidFill>
                <a:srgbClr val="FF0000"/>
              </a:solidFill>
            </a:endParaRPr>
          </a:p>
        </p:txBody>
      </p:sp>
      <p:sp>
        <p:nvSpPr>
          <p:cNvPr id="9" name="TextBox 8"/>
          <p:cNvSpPr txBox="1"/>
          <p:nvPr/>
        </p:nvSpPr>
        <p:spPr>
          <a:xfrm>
            <a:off x="5065590" y="939218"/>
            <a:ext cx="3966883" cy="523220"/>
          </a:xfrm>
          <a:prstGeom prst="rect">
            <a:avLst/>
          </a:prstGeom>
          <a:noFill/>
        </p:spPr>
        <p:txBody>
          <a:bodyPr wrap="square" rtlCol="0">
            <a:spAutoFit/>
          </a:bodyPr>
          <a:lstStyle/>
          <a:p>
            <a:pPr algn="r"/>
            <a:r>
              <a:rPr lang="en-US" sz="2800" b="1" dirty="0"/>
              <a:t>5. Algorithm</a:t>
            </a:r>
          </a:p>
        </p:txBody>
      </p:sp>
      <p:sp>
        <p:nvSpPr>
          <p:cNvPr id="11" name="TextBox 10"/>
          <p:cNvSpPr txBox="1"/>
          <p:nvPr/>
        </p:nvSpPr>
        <p:spPr>
          <a:xfrm>
            <a:off x="164114" y="2591975"/>
            <a:ext cx="3215148" cy="477054"/>
          </a:xfrm>
          <a:prstGeom prst="rect">
            <a:avLst/>
          </a:prstGeom>
          <a:noFill/>
        </p:spPr>
        <p:txBody>
          <a:bodyPr wrap="square" rtlCol="0">
            <a:spAutoFit/>
          </a:bodyPr>
          <a:lstStyle/>
          <a:p>
            <a:r>
              <a:rPr lang="en-US" sz="2500" b="1" dirty="0"/>
              <a:t>5 steps:</a:t>
            </a:r>
          </a:p>
        </p:txBody>
      </p:sp>
      <p:sp>
        <p:nvSpPr>
          <p:cNvPr id="12" name="Title 1"/>
          <p:cNvSpPr>
            <a:spLocks noGrp="1"/>
          </p:cNvSpPr>
          <p:nvPr>
            <p:ph type="title"/>
          </p:nvPr>
        </p:nvSpPr>
        <p:spPr>
          <a:xfrm>
            <a:off x="847493" y="796323"/>
            <a:ext cx="8132213" cy="702288"/>
          </a:xfrm>
        </p:spPr>
        <p:txBody>
          <a:bodyPr>
            <a:noAutofit/>
          </a:bodyPr>
          <a:lstStyle/>
          <a:p>
            <a:r>
              <a:rPr lang="en-US" spc="0" dirty="0">
                <a:latin typeface="Calibri" panose="020F0502020204030204" pitchFamily="34" charset="0"/>
              </a:rPr>
              <a:t>Features and demo</a:t>
            </a:r>
          </a:p>
        </p:txBody>
      </p:sp>
    </p:spTree>
    <p:extLst>
      <p:ext uri="{BB962C8B-B14F-4D97-AF65-F5344CB8AC3E}">
        <p14:creationId xmlns:p14="http://schemas.microsoft.com/office/powerpoint/2010/main" val="4151080042"/>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4"/>
          <p:cNvSpPr>
            <a:spLocks noGrp="1"/>
          </p:cNvSpPr>
          <p:nvPr>
            <p:ph type="ftr" sz="quarter" idx="11"/>
          </p:nvPr>
        </p:nvSpPr>
        <p:spPr>
          <a:xfrm>
            <a:off x="997209" y="6459785"/>
            <a:ext cx="6981941" cy="365125"/>
          </a:xfrm>
        </p:spPr>
        <p:txBody>
          <a:bodyPr/>
          <a:lstStyle/>
          <a:p>
            <a:r>
              <a:rPr lang="en-US" sz="1400" b="1" dirty="0"/>
              <a:t>Location-based Augmented Reality Game System for Coffee House</a:t>
            </a:r>
            <a:endParaRPr lang="en-US" sz="1400" dirty="0"/>
          </a:p>
        </p:txBody>
      </p:sp>
      <p:sp>
        <p:nvSpPr>
          <p:cNvPr id="5" name="Slide Number Placeholder 4"/>
          <p:cNvSpPr>
            <a:spLocks noGrp="1"/>
          </p:cNvSpPr>
          <p:nvPr>
            <p:ph type="sldNum" sz="quarter" idx="12"/>
          </p:nvPr>
        </p:nvSpPr>
        <p:spPr>
          <a:xfrm>
            <a:off x="8376461" y="6459787"/>
            <a:ext cx="1312025" cy="365125"/>
          </a:xfrm>
        </p:spPr>
        <p:txBody>
          <a:bodyPr/>
          <a:lstStyle/>
          <a:p>
            <a:fld id="{94F15CE6-6A5B-0444-B2C2-B6643EA227BE}" type="slidenum">
              <a:rPr lang="en-US" sz="1600"/>
              <a:pPr/>
              <a:t>74</a:t>
            </a:fld>
            <a:endParaRPr lang="en-US" sz="1600" dirty="0"/>
          </a:p>
        </p:txBody>
      </p:sp>
      <p:sp>
        <p:nvSpPr>
          <p:cNvPr id="7" name="TextBox 6"/>
          <p:cNvSpPr txBox="1"/>
          <p:nvPr/>
        </p:nvSpPr>
        <p:spPr>
          <a:xfrm>
            <a:off x="164114" y="1755720"/>
            <a:ext cx="9802951" cy="615553"/>
          </a:xfrm>
          <a:prstGeom prst="rect">
            <a:avLst/>
          </a:prstGeom>
          <a:noFill/>
        </p:spPr>
        <p:txBody>
          <a:bodyPr wrap="square" rtlCol="0">
            <a:spAutoFit/>
          </a:bodyPr>
          <a:lstStyle/>
          <a:p>
            <a:r>
              <a:rPr lang="en-US" sz="3400" b="1" dirty="0"/>
              <a:t>Last Hit Prediction</a:t>
            </a:r>
            <a:endParaRPr lang="en-US" sz="3400" b="1" dirty="0">
              <a:solidFill>
                <a:srgbClr val="FF0000"/>
              </a:solidFill>
            </a:endParaRPr>
          </a:p>
        </p:txBody>
      </p:sp>
      <p:sp>
        <p:nvSpPr>
          <p:cNvPr id="9" name="TextBox 8"/>
          <p:cNvSpPr txBox="1"/>
          <p:nvPr/>
        </p:nvSpPr>
        <p:spPr>
          <a:xfrm>
            <a:off x="5065590" y="939218"/>
            <a:ext cx="3966883" cy="523220"/>
          </a:xfrm>
          <a:prstGeom prst="rect">
            <a:avLst/>
          </a:prstGeom>
          <a:noFill/>
        </p:spPr>
        <p:txBody>
          <a:bodyPr wrap="square" rtlCol="0">
            <a:spAutoFit/>
          </a:bodyPr>
          <a:lstStyle/>
          <a:p>
            <a:pPr algn="r"/>
            <a:r>
              <a:rPr lang="en-US" sz="2800" b="1" dirty="0"/>
              <a:t>5. Algorithm</a:t>
            </a:r>
          </a:p>
        </p:txBody>
      </p:sp>
      <p:sp>
        <p:nvSpPr>
          <p:cNvPr id="8" name="TextBox 7"/>
          <p:cNvSpPr txBox="1"/>
          <p:nvPr/>
        </p:nvSpPr>
        <p:spPr>
          <a:xfrm>
            <a:off x="164114" y="3069029"/>
            <a:ext cx="10524451" cy="609782"/>
          </a:xfrm>
          <a:prstGeom prst="rect">
            <a:avLst/>
          </a:prstGeom>
          <a:noFill/>
        </p:spPr>
        <p:txBody>
          <a:bodyPr wrap="square" rtlCol="0">
            <a:spAutoFit/>
          </a:bodyPr>
          <a:lstStyle/>
          <a:p>
            <a:pPr>
              <a:lnSpc>
                <a:spcPct val="150000"/>
              </a:lnSpc>
            </a:pPr>
            <a:r>
              <a:rPr lang="en-US" sz="2500" dirty="0"/>
              <a:t>Step 1: Get 3 continuous positions of the </a:t>
            </a:r>
            <a:r>
              <a:rPr lang="en-US" sz="2500" dirty="0" smtClean="0"/>
              <a:t>ball</a:t>
            </a:r>
            <a:endParaRPr lang="en-US" sz="2500" dirty="0"/>
          </a:p>
        </p:txBody>
      </p:sp>
      <p:sp>
        <p:nvSpPr>
          <p:cNvPr id="11" name="TextBox 10"/>
          <p:cNvSpPr txBox="1"/>
          <p:nvPr/>
        </p:nvSpPr>
        <p:spPr>
          <a:xfrm>
            <a:off x="164114" y="2591975"/>
            <a:ext cx="3215148" cy="477054"/>
          </a:xfrm>
          <a:prstGeom prst="rect">
            <a:avLst/>
          </a:prstGeom>
          <a:noFill/>
        </p:spPr>
        <p:txBody>
          <a:bodyPr wrap="square" rtlCol="0">
            <a:spAutoFit/>
          </a:bodyPr>
          <a:lstStyle/>
          <a:p>
            <a:r>
              <a:rPr lang="en-US" sz="2500" b="1" dirty="0"/>
              <a:t>5 steps:</a:t>
            </a:r>
          </a:p>
        </p:txBody>
      </p:sp>
      <p:sp>
        <p:nvSpPr>
          <p:cNvPr id="12" name="Title 1"/>
          <p:cNvSpPr>
            <a:spLocks noGrp="1"/>
          </p:cNvSpPr>
          <p:nvPr>
            <p:ph type="title"/>
          </p:nvPr>
        </p:nvSpPr>
        <p:spPr>
          <a:xfrm>
            <a:off x="847493" y="796323"/>
            <a:ext cx="8132213" cy="702288"/>
          </a:xfrm>
        </p:spPr>
        <p:txBody>
          <a:bodyPr>
            <a:noAutofit/>
          </a:bodyPr>
          <a:lstStyle/>
          <a:p>
            <a:r>
              <a:rPr lang="en-US" spc="0" dirty="0">
                <a:latin typeface="Calibri" panose="020F0502020204030204" pitchFamily="34" charset="0"/>
              </a:rPr>
              <a:t>Features and demo</a:t>
            </a:r>
          </a:p>
        </p:txBody>
      </p:sp>
    </p:spTree>
    <p:extLst>
      <p:ext uri="{BB962C8B-B14F-4D97-AF65-F5344CB8AC3E}">
        <p14:creationId xmlns:p14="http://schemas.microsoft.com/office/powerpoint/2010/main" val="1270332305"/>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4"/>
          <p:cNvSpPr>
            <a:spLocks noGrp="1"/>
          </p:cNvSpPr>
          <p:nvPr>
            <p:ph type="ftr" sz="quarter" idx="11"/>
          </p:nvPr>
        </p:nvSpPr>
        <p:spPr>
          <a:xfrm>
            <a:off x="997209" y="6459785"/>
            <a:ext cx="6981941" cy="365125"/>
          </a:xfrm>
        </p:spPr>
        <p:txBody>
          <a:bodyPr/>
          <a:lstStyle/>
          <a:p>
            <a:r>
              <a:rPr lang="en-US" sz="1400" b="1" dirty="0"/>
              <a:t>Location-based Augmented Reality Game System for Coffee House</a:t>
            </a:r>
            <a:endParaRPr lang="en-US" sz="1400" dirty="0"/>
          </a:p>
        </p:txBody>
      </p:sp>
      <p:sp>
        <p:nvSpPr>
          <p:cNvPr id="5" name="Slide Number Placeholder 4"/>
          <p:cNvSpPr>
            <a:spLocks noGrp="1"/>
          </p:cNvSpPr>
          <p:nvPr>
            <p:ph type="sldNum" sz="quarter" idx="12"/>
          </p:nvPr>
        </p:nvSpPr>
        <p:spPr>
          <a:xfrm>
            <a:off x="8376461" y="6459787"/>
            <a:ext cx="1312025" cy="365125"/>
          </a:xfrm>
        </p:spPr>
        <p:txBody>
          <a:bodyPr/>
          <a:lstStyle/>
          <a:p>
            <a:fld id="{94F15CE6-6A5B-0444-B2C2-B6643EA227BE}" type="slidenum">
              <a:rPr lang="en-US" sz="1600"/>
              <a:pPr/>
              <a:t>75</a:t>
            </a:fld>
            <a:endParaRPr lang="en-US" sz="1600" dirty="0"/>
          </a:p>
        </p:txBody>
      </p:sp>
      <p:sp>
        <p:nvSpPr>
          <p:cNvPr id="7" name="TextBox 6"/>
          <p:cNvSpPr txBox="1"/>
          <p:nvPr/>
        </p:nvSpPr>
        <p:spPr>
          <a:xfrm>
            <a:off x="164114" y="1755720"/>
            <a:ext cx="9802951" cy="615553"/>
          </a:xfrm>
          <a:prstGeom prst="rect">
            <a:avLst/>
          </a:prstGeom>
          <a:noFill/>
        </p:spPr>
        <p:txBody>
          <a:bodyPr wrap="square" rtlCol="0">
            <a:spAutoFit/>
          </a:bodyPr>
          <a:lstStyle/>
          <a:p>
            <a:r>
              <a:rPr lang="en-US" sz="3400" b="1" dirty="0"/>
              <a:t>Last Hit Prediction</a:t>
            </a:r>
            <a:endParaRPr lang="en-US" sz="3400" b="1" dirty="0">
              <a:solidFill>
                <a:srgbClr val="FF0000"/>
              </a:solidFill>
            </a:endParaRPr>
          </a:p>
        </p:txBody>
      </p:sp>
      <p:sp>
        <p:nvSpPr>
          <p:cNvPr id="9" name="TextBox 8"/>
          <p:cNvSpPr txBox="1"/>
          <p:nvPr/>
        </p:nvSpPr>
        <p:spPr>
          <a:xfrm>
            <a:off x="5065590" y="939218"/>
            <a:ext cx="3966883" cy="523220"/>
          </a:xfrm>
          <a:prstGeom prst="rect">
            <a:avLst/>
          </a:prstGeom>
          <a:noFill/>
        </p:spPr>
        <p:txBody>
          <a:bodyPr wrap="square" rtlCol="0">
            <a:spAutoFit/>
          </a:bodyPr>
          <a:lstStyle/>
          <a:p>
            <a:pPr algn="r"/>
            <a:r>
              <a:rPr lang="en-US" sz="2800" b="1" dirty="0"/>
              <a:t>5. Algorithm</a:t>
            </a:r>
          </a:p>
        </p:txBody>
      </p:sp>
      <p:sp>
        <p:nvSpPr>
          <p:cNvPr id="8" name="TextBox 7"/>
          <p:cNvSpPr txBox="1"/>
          <p:nvPr/>
        </p:nvSpPr>
        <p:spPr>
          <a:xfrm>
            <a:off x="164114" y="3069029"/>
            <a:ext cx="10524451" cy="1246495"/>
          </a:xfrm>
          <a:prstGeom prst="rect">
            <a:avLst/>
          </a:prstGeom>
          <a:noFill/>
        </p:spPr>
        <p:txBody>
          <a:bodyPr wrap="square" rtlCol="0">
            <a:spAutoFit/>
          </a:bodyPr>
          <a:lstStyle/>
          <a:p>
            <a:pPr>
              <a:lnSpc>
                <a:spcPct val="150000"/>
              </a:lnSpc>
            </a:pPr>
            <a:r>
              <a:rPr lang="en-US" sz="2500" dirty="0"/>
              <a:t>Step 1: Get 3 continuous positions of the </a:t>
            </a:r>
            <a:r>
              <a:rPr lang="en-US" sz="2500" dirty="0" smtClean="0"/>
              <a:t>ball</a:t>
            </a:r>
            <a:endParaRPr lang="en-US" sz="2500" dirty="0"/>
          </a:p>
          <a:p>
            <a:pPr>
              <a:lnSpc>
                <a:spcPct val="150000"/>
              </a:lnSpc>
            </a:pPr>
            <a:r>
              <a:rPr lang="en-US" sz="2500" dirty="0"/>
              <a:t>Step 2: Define the </a:t>
            </a:r>
            <a:r>
              <a:rPr lang="en-US" sz="2500" dirty="0" smtClean="0"/>
              <a:t>Plane</a:t>
            </a:r>
            <a:endParaRPr lang="en-US" sz="2500" dirty="0"/>
          </a:p>
        </p:txBody>
      </p:sp>
      <p:sp>
        <p:nvSpPr>
          <p:cNvPr id="11" name="TextBox 10"/>
          <p:cNvSpPr txBox="1"/>
          <p:nvPr/>
        </p:nvSpPr>
        <p:spPr>
          <a:xfrm>
            <a:off x="164114" y="2591975"/>
            <a:ext cx="3215148" cy="477054"/>
          </a:xfrm>
          <a:prstGeom prst="rect">
            <a:avLst/>
          </a:prstGeom>
          <a:noFill/>
        </p:spPr>
        <p:txBody>
          <a:bodyPr wrap="square" rtlCol="0">
            <a:spAutoFit/>
          </a:bodyPr>
          <a:lstStyle/>
          <a:p>
            <a:r>
              <a:rPr lang="en-US" sz="2500" b="1" dirty="0"/>
              <a:t>5 steps:</a:t>
            </a:r>
          </a:p>
        </p:txBody>
      </p:sp>
      <p:sp>
        <p:nvSpPr>
          <p:cNvPr id="12" name="Title 1"/>
          <p:cNvSpPr>
            <a:spLocks noGrp="1"/>
          </p:cNvSpPr>
          <p:nvPr>
            <p:ph type="title"/>
          </p:nvPr>
        </p:nvSpPr>
        <p:spPr>
          <a:xfrm>
            <a:off x="847493" y="796323"/>
            <a:ext cx="8132213" cy="702288"/>
          </a:xfrm>
        </p:spPr>
        <p:txBody>
          <a:bodyPr>
            <a:noAutofit/>
          </a:bodyPr>
          <a:lstStyle/>
          <a:p>
            <a:r>
              <a:rPr lang="en-US" spc="0" dirty="0">
                <a:latin typeface="Calibri" panose="020F0502020204030204" pitchFamily="34" charset="0"/>
              </a:rPr>
              <a:t>Features and demo</a:t>
            </a:r>
          </a:p>
        </p:txBody>
      </p:sp>
    </p:spTree>
    <p:extLst>
      <p:ext uri="{BB962C8B-B14F-4D97-AF65-F5344CB8AC3E}">
        <p14:creationId xmlns:p14="http://schemas.microsoft.com/office/powerpoint/2010/main" val="697461518"/>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4"/>
          <p:cNvSpPr>
            <a:spLocks noGrp="1"/>
          </p:cNvSpPr>
          <p:nvPr>
            <p:ph type="ftr" sz="quarter" idx="11"/>
          </p:nvPr>
        </p:nvSpPr>
        <p:spPr>
          <a:xfrm>
            <a:off x="997209" y="6459785"/>
            <a:ext cx="6981941" cy="365125"/>
          </a:xfrm>
        </p:spPr>
        <p:txBody>
          <a:bodyPr/>
          <a:lstStyle/>
          <a:p>
            <a:r>
              <a:rPr lang="en-US" sz="1400" b="1" dirty="0"/>
              <a:t>Location-based Augmented Reality Game System for Coffee House</a:t>
            </a:r>
            <a:endParaRPr lang="en-US" sz="1400" dirty="0"/>
          </a:p>
        </p:txBody>
      </p:sp>
      <p:sp>
        <p:nvSpPr>
          <p:cNvPr id="5" name="Slide Number Placeholder 4"/>
          <p:cNvSpPr>
            <a:spLocks noGrp="1"/>
          </p:cNvSpPr>
          <p:nvPr>
            <p:ph type="sldNum" sz="quarter" idx="12"/>
          </p:nvPr>
        </p:nvSpPr>
        <p:spPr>
          <a:xfrm>
            <a:off x="8376461" y="6459787"/>
            <a:ext cx="1312025" cy="365125"/>
          </a:xfrm>
        </p:spPr>
        <p:txBody>
          <a:bodyPr/>
          <a:lstStyle/>
          <a:p>
            <a:fld id="{94F15CE6-6A5B-0444-B2C2-B6643EA227BE}" type="slidenum">
              <a:rPr lang="en-US" sz="1600"/>
              <a:pPr/>
              <a:t>76</a:t>
            </a:fld>
            <a:endParaRPr lang="en-US" sz="1600" dirty="0"/>
          </a:p>
        </p:txBody>
      </p:sp>
      <p:sp>
        <p:nvSpPr>
          <p:cNvPr id="7" name="TextBox 6"/>
          <p:cNvSpPr txBox="1"/>
          <p:nvPr/>
        </p:nvSpPr>
        <p:spPr>
          <a:xfrm>
            <a:off x="164114" y="1755720"/>
            <a:ext cx="9802951" cy="615553"/>
          </a:xfrm>
          <a:prstGeom prst="rect">
            <a:avLst/>
          </a:prstGeom>
          <a:noFill/>
        </p:spPr>
        <p:txBody>
          <a:bodyPr wrap="square" rtlCol="0">
            <a:spAutoFit/>
          </a:bodyPr>
          <a:lstStyle/>
          <a:p>
            <a:r>
              <a:rPr lang="en-US" sz="3400" b="1" dirty="0"/>
              <a:t>Last Hit Prediction</a:t>
            </a:r>
            <a:endParaRPr lang="en-US" sz="3400" b="1" dirty="0">
              <a:solidFill>
                <a:srgbClr val="FF0000"/>
              </a:solidFill>
            </a:endParaRPr>
          </a:p>
        </p:txBody>
      </p:sp>
      <p:sp>
        <p:nvSpPr>
          <p:cNvPr id="9" name="TextBox 8"/>
          <p:cNvSpPr txBox="1"/>
          <p:nvPr/>
        </p:nvSpPr>
        <p:spPr>
          <a:xfrm>
            <a:off x="5065590" y="939218"/>
            <a:ext cx="3966883" cy="523220"/>
          </a:xfrm>
          <a:prstGeom prst="rect">
            <a:avLst/>
          </a:prstGeom>
          <a:noFill/>
        </p:spPr>
        <p:txBody>
          <a:bodyPr wrap="square" rtlCol="0">
            <a:spAutoFit/>
          </a:bodyPr>
          <a:lstStyle/>
          <a:p>
            <a:pPr algn="r"/>
            <a:r>
              <a:rPr lang="en-US" sz="2800" b="1" dirty="0"/>
              <a:t>5. Algorithm</a:t>
            </a:r>
          </a:p>
        </p:txBody>
      </p:sp>
      <p:sp>
        <p:nvSpPr>
          <p:cNvPr id="8" name="TextBox 7"/>
          <p:cNvSpPr txBox="1"/>
          <p:nvPr/>
        </p:nvSpPr>
        <p:spPr>
          <a:xfrm>
            <a:off x="164114" y="3069029"/>
            <a:ext cx="10524451" cy="1823576"/>
          </a:xfrm>
          <a:prstGeom prst="rect">
            <a:avLst/>
          </a:prstGeom>
          <a:noFill/>
        </p:spPr>
        <p:txBody>
          <a:bodyPr wrap="square" rtlCol="0">
            <a:spAutoFit/>
          </a:bodyPr>
          <a:lstStyle/>
          <a:p>
            <a:pPr>
              <a:lnSpc>
                <a:spcPct val="150000"/>
              </a:lnSpc>
            </a:pPr>
            <a:r>
              <a:rPr lang="en-US" sz="2500" dirty="0"/>
              <a:t>Step 1: Get 3 continuous positions of the </a:t>
            </a:r>
            <a:r>
              <a:rPr lang="en-US" sz="2500" dirty="0" smtClean="0"/>
              <a:t>ball</a:t>
            </a:r>
            <a:endParaRPr lang="en-US" sz="2500" dirty="0"/>
          </a:p>
          <a:p>
            <a:pPr>
              <a:lnSpc>
                <a:spcPct val="150000"/>
              </a:lnSpc>
            </a:pPr>
            <a:r>
              <a:rPr lang="en-US" sz="2500" dirty="0"/>
              <a:t>Step 2: Define the </a:t>
            </a:r>
            <a:r>
              <a:rPr lang="en-US" sz="2500" dirty="0" smtClean="0"/>
              <a:t>Plane</a:t>
            </a:r>
            <a:endParaRPr lang="en-US" sz="2500" dirty="0"/>
          </a:p>
          <a:p>
            <a:pPr>
              <a:lnSpc>
                <a:spcPct val="150000"/>
              </a:lnSpc>
            </a:pPr>
            <a:r>
              <a:rPr lang="en-US" sz="2500" dirty="0"/>
              <a:t>Step 3: Check if the Plane intersects with the Sphere or </a:t>
            </a:r>
            <a:r>
              <a:rPr lang="en-US" sz="2500" dirty="0" smtClean="0"/>
              <a:t>not</a:t>
            </a:r>
            <a:endParaRPr lang="en-US" sz="2500" dirty="0"/>
          </a:p>
        </p:txBody>
      </p:sp>
      <p:sp>
        <p:nvSpPr>
          <p:cNvPr id="11" name="TextBox 10"/>
          <p:cNvSpPr txBox="1"/>
          <p:nvPr/>
        </p:nvSpPr>
        <p:spPr>
          <a:xfrm>
            <a:off x="164114" y="2591975"/>
            <a:ext cx="3215148" cy="477054"/>
          </a:xfrm>
          <a:prstGeom prst="rect">
            <a:avLst/>
          </a:prstGeom>
          <a:noFill/>
        </p:spPr>
        <p:txBody>
          <a:bodyPr wrap="square" rtlCol="0">
            <a:spAutoFit/>
          </a:bodyPr>
          <a:lstStyle/>
          <a:p>
            <a:r>
              <a:rPr lang="en-US" sz="2500" b="1" dirty="0"/>
              <a:t>5 steps:</a:t>
            </a:r>
          </a:p>
        </p:txBody>
      </p:sp>
      <p:sp>
        <p:nvSpPr>
          <p:cNvPr id="12" name="Title 1"/>
          <p:cNvSpPr>
            <a:spLocks noGrp="1"/>
          </p:cNvSpPr>
          <p:nvPr>
            <p:ph type="title"/>
          </p:nvPr>
        </p:nvSpPr>
        <p:spPr>
          <a:xfrm>
            <a:off x="847493" y="796323"/>
            <a:ext cx="8132213" cy="702288"/>
          </a:xfrm>
        </p:spPr>
        <p:txBody>
          <a:bodyPr>
            <a:noAutofit/>
          </a:bodyPr>
          <a:lstStyle/>
          <a:p>
            <a:r>
              <a:rPr lang="en-US" spc="0" dirty="0">
                <a:latin typeface="Calibri" panose="020F0502020204030204" pitchFamily="34" charset="0"/>
              </a:rPr>
              <a:t>Features and demo</a:t>
            </a:r>
          </a:p>
        </p:txBody>
      </p:sp>
    </p:spTree>
    <p:extLst>
      <p:ext uri="{BB962C8B-B14F-4D97-AF65-F5344CB8AC3E}">
        <p14:creationId xmlns:p14="http://schemas.microsoft.com/office/powerpoint/2010/main" val="726830381"/>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4"/>
          <p:cNvSpPr>
            <a:spLocks noGrp="1"/>
          </p:cNvSpPr>
          <p:nvPr>
            <p:ph type="ftr" sz="quarter" idx="11"/>
          </p:nvPr>
        </p:nvSpPr>
        <p:spPr>
          <a:xfrm>
            <a:off x="997209" y="6459785"/>
            <a:ext cx="6981941" cy="365125"/>
          </a:xfrm>
        </p:spPr>
        <p:txBody>
          <a:bodyPr/>
          <a:lstStyle/>
          <a:p>
            <a:r>
              <a:rPr lang="en-US" sz="1400" b="1" dirty="0"/>
              <a:t>Location-based Augmented Reality Game System for Coffee House</a:t>
            </a:r>
            <a:endParaRPr lang="en-US" sz="1400" dirty="0"/>
          </a:p>
        </p:txBody>
      </p:sp>
      <p:sp>
        <p:nvSpPr>
          <p:cNvPr id="5" name="Slide Number Placeholder 4"/>
          <p:cNvSpPr>
            <a:spLocks noGrp="1"/>
          </p:cNvSpPr>
          <p:nvPr>
            <p:ph type="sldNum" sz="quarter" idx="12"/>
          </p:nvPr>
        </p:nvSpPr>
        <p:spPr>
          <a:xfrm>
            <a:off x="8376461" y="6459787"/>
            <a:ext cx="1312025" cy="365125"/>
          </a:xfrm>
        </p:spPr>
        <p:txBody>
          <a:bodyPr/>
          <a:lstStyle/>
          <a:p>
            <a:fld id="{94F15CE6-6A5B-0444-B2C2-B6643EA227BE}" type="slidenum">
              <a:rPr lang="en-US" sz="1600"/>
              <a:pPr/>
              <a:t>77</a:t>
            </a:fld>
            <a:endParaRPr lang="en-US" sz="1600" dirty="0"/>
          </a:p>
        </p:txBody>
      </p:sp>
      <p:sp>
        <p:nvSpPr>
          <p:cNvPr id="7" name="TextBox 6"/>
          <p:cNvSpPr txBox="1"/>
          <p:nvPr/>
        </p:nvSpPr>
        <p:spPr>
          <a:xfrm>
            <a:off x="164114" y="1755720"/>
            <a:ext cx="9802951" cy="615553"/>
          </a:xfrm>
          <a:prstGeom prst="rect">
            <a:avLst/>
          </a:prstGeom>
          <a:noFill/>
        </p:spPr>
        <p:txBody>
          <a:bodyPr wrap="square" rtlCol="0">
            <a:spAutoFit/>
          </a:bodyPr>
          <a:lstStyle/>
          <a:p>
            <a:r>
              <a:rPr lang="en-US" sz="3400" b="1" dirty="0"/>
              <a:t>Last Hit Prediction</a:t>
            </a:r>
            <a:endParaRPr lang="en-US" sz="3400" b="1" dirty="0">
              <a:solidFill>
                <a:srgbClr val="FF0000"/>
              </a:solidFill>
            </a:endParaRPr>
          </a:p>
        </p:txBody>
      </p:sp>
      <p:sp>
        <p:nvSpPr>
          <p:cNvPr id="9" name="TextBox 8"/>
          <p:cNvSpPr txBox="1"/>
          <p:nvPr/>
        </p:nvSpPr>
        <p:spPr>
          <a:xfrm>
            <a:off x="5065590" y="939218"/>
            <a:ext cx="3966883" cy="523220"/>
          </a:xfrm>
          <a:prstGeom prst="rect">
            <a:avLst/>
          </a:prstGeom>
          <a:noFill/>
        </p:spPr>
        <p:txBody>
          <a:bodyPr wrap="square" rtlCol="0">
            <a:spAutoFit/>
          </a:bodyPr>
          <a:lstStyle/>
          <a:p>
            <a:pPr algn="r"/>
            <a:r>
              <a:rPr lang="en-US" sz="2800" b="1" dirty="0"/>
              <a:t>5. Algorithm</a:t>
            </a:r>
          </a:p>
        </p:txBody>
      </p:sp>
      <p:sp>
        <p:nvSpPr>
          <p:cNvPr id="8" name="TextBox 7"/>
          <p:cNvSpPr txBox="1"/>
          <p:nvPr/>
        </p:nvSpPr>
        <p:spPr>
          <a:xfrm>
            <a:off x="164114" y="3069029"/>
            <a:ext cx="10524451" cy="2400657"/>
          </a:xfrm>
          <a:prstGeom prst="rect">
            <a:avLst/>
          </a:prstGeom>
          <a:noFill/>
        </p:spPr>
        <p:txBody>
          <a:bodyPr wrap="square" rtlCol="0">
            <a:spAutoFit/>
          </a:bodyPr>
          <a:lstStyle/>
          <a:p>
            <a:pPr>
              <a:lnSpc>
                <a:spcPct val="150000"/>
              </a:lnSpc>
            </a:pPr>
            <a:r>
              <a:rPr lang="en-US" sz="2500" dirty="0"/>
              <a:t>Step 1: Get 3 continuous positions of the </a:t>
            </a:r>
            <a:r>
              <a:rPr lang="en-US" sz="2500" dirty="0" smtClean="0"/>
              <a:t>ball</a:t>
            </a:r>
            <a:endParaRPr lang="en-US" sz="2500" dirty="0"/>
          </a:p>
          <a:p>
            <a:pPr>
              <a:lnSpc>
                <a:spcPct val="150000"/>
              </a:lnSpc>
            </a:pPr>
            <a:r>
              <a:rPr lang="en-US" sz="2500" dirty="0"/>
              <a:t>Step 2: Define the </a:t>
            </a:r>
            <a:r>
              <a:rPr lang="en-US" sz="2500" dirty="0" smtClean="0"/>
              <a:t>Plane</a:t>
            </a:r>
            <a:endParaRPr lang="en-US" sz="2500" dirty="0"/>
          </a:p>
          <a:p>
            <a:pPr>
              <a:lnSpc>
                <a:spcPct val="150000"/>
              </a:lnSpc>
            </a:pPr>
            <a:r>
              <a:rPr lang="en-US" sz="2500" dirty="0"/>
              <a:t>Step 3: Check if the Plane intersects with the Sphere or </a:t>
            </a:r>
            <a:r>
              <a:rPr lang="en-US" sz="2500" dirty="0" smtClean="0"/>
              <a:t>not</a:t>
            </a:r>
            <a:endParaRPr lang="en-US" sz="2500" dirty="0"/>
          </a:p>
          <a:p>
            <a:pPr>
              <a:lnSpc>
                <a:spcPct val="150000"/>
              </a:lnSpc>
            </a:pPr>
            <a:r>
              <a:rPr lang="en-US" sz="2500" dirty="0"/>
              <a:t>Step 4: Define the Parabola and </a:t>
            </a:r>
            <a:r>
              <a:rPr lang="en-US" sz="2500" dirty="0" smtClean="0"/>
              <a:t>Circle</a:t>
            </a:r>
            <a:r>
              <a:rPr lang="en-US" sz="2500" dirty="0"/>
              <a:t>, check if they intersect or </a:t>
            </a:r>
            <a:r>
              <a:rPr lang="en-US" sz="2500" dirty="0" smtClean="0"/>
              <a:t>not</a:t>
            </a:r>
            <a:endParaRPr lang="en-US" sz="2500" dirty="0"/>
          </a:p>
        </p:txBody>
      </p:sp>
      <p:sp>
        <p:nvSpPr>
          <p:cNvPr id="11" name="TextBox 10"/>
          <p:cNvSpPr txBox="1"/>
          <p:nvPr/>
        </p:nvSpPr>
        <p:spPr>
          <a:xfrm>
            <a:off x="164114" y="2591975"/>
            <a:ext cx="3215148" cy="477054"/>
          </a:xfrm>
          <a:prstGeom prst="rect">
            <a:avLst/>
          </a:prstGeom>
          <a:noFill/>
        </p:spPr>
        <p:txBody>
          <a:bodyPr wrap="square" rtlCol="0">
            <a:spAutoFit/>
          </a:bodyPr>
          <a:lstStyle/>
          <a:p>
            <a:r>
              <a:rPr lang="en-US" sz="2500" b="1" dirty="0"/>
              <a:t>5 steps:</a:t>
            </a:r>
          </a:p>
        </p:txBody>
      </p:sp>
      <p:sp>
        <p:nvSpPr>
          <p:cNvPr id="12" name="Title 1"/>
          <p:cNvSpPr>
            <a:spLocks noGrp="1"/>
          </p:cNvSpPr>
          <p:nvPr>
            <p:ph type="title"/>
          </p:nvPr>
        </p:nvSpPr>
        <p:spPr>
          <a:xfrm>
            <a:off x="847493" y="796323"/>
            <a:ext cx="8132213" cy="702288"/>
          </a:xfrm>
        </p:spPr>
        <p:txBody>
          <a:bodyPr>
            <a:noAutofit/>
          </a:bodyPr>
          <a:lstStyle/>
          <a:p>
            <a:r>
              <a:rPr lang="en-US" spc="0" dirty="0">
                <a:latin typeface="Calibri" panose="020F0502020204030204" pitchFamily="34" charset="0"/>
              </a:rPr>
              <a:t>Features and demo</a:t>
            </a:r>
          </a:p>
        </p:txBody>
      </p:sp>
    </p:spTree>
    <p:extLst>
      <p:ext uri="{BB962C8B-B14F-4D97-AF65-F5344CB8AC3E}">
        <p14:creationId xmlns:p14="http://schemas.microsoft.com/office/powerpoint/2010/main" val="1113538598"/>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4"/>
          <p:cNvSpPr>
            <a:spLocks noGrp="1"/>
          </p:cNvSpPr>
          <p:nvPr>
            <p:ph type="ftr" sz="quarter" idx="11"/>
          </p:nvPr>
        </p:nvSpPr>
        <p:spPr>
          <a:xfrm>
            <a:off x="997209" y="6459785"/>
            <a:ext cx="6981941" cy="365125"/>
          </a:xfrm>
        </p:spPr>
        <p:txBody>
          <a:bodyPr/>
          <a:lstStyle/>
          <a:p>
            <a:r>
              <a:rPr lang="en-US" sz="1400" b="1" dirty="0"/>
              <a:t>Location-based Augmented Reality Game System for Coffee House</a:t>
            </a:r>
            <a:endParaRPr lang="en-US" sz="1400" dirty="0"/>
          </a:p>
        </p:txBody>
      </p:sp>
      <p:sp>
        <p:nvSpPr>
          <p:cNvPr id="5" name="Slide Number Placeholder 4"/>
          <p:cNvSpPr>
            <a:spLocks noGrp="1"/>
          </p:cNvSpPr>
          <p:nvPr>
            <p:ph type="sldNum" sz="quarter" idx="12"/>
          </p:nvPr>
        </p:nvSpPr>
        <p:spPr>
          <a:xfrm>
            <a:off x="8376461" y="6459787"/>
            <a:ext cx="1312025" cy="365125"/>
          </a:xfrm>
        </p:spPr>
        <p:txBody>
          <a:bodyPr/>
          <a:lstStyle/>
          <a:p>
            <a:fld id="{94F15CE6-6A5B-0444-B2C2-B6643EA227BE}" type="slidenum">
              <a:rPr lang="en-US" sz="1600"/>
              <a:pPr/>
              <a:t>78</a:t>
            </a:fld>
            <a:endParaRPr lang="en-US" sz="1600" dirty="0"/>
          </a:p>
        </p:txBody>
      </p:sp>
      <p:sp>
        <p:nvSpPr>
          <p:cNvPr id="7" name="TextBox 6"/>
          <p:cNvSpPr txBox="1"/>
          <p:nvPr/>
        </p:nvSpPr>
        <p:spPr>
          <a:xfrm>
            <a:off x="164114" y="1755720"/>
            <a:ext cx="9802951" cy="615553"/>
          </a:xfrm>
          <a:prstGeom prst="rect">
            <a:avLst/>
          </a:prstGeom>
          <a:noFill/>
        </p:spPr>
        <p:txBody>
          <a:bodyPr wrap="square" rtlCol="0">
            <a:spAutoFit/>
          </a:bodyPr>
          <a:lstStyle/>
          <a:p>
            <a:r>
              <a:rPr lang="en-US" sz="3400" b="1" dirty="0"/>
              <a:t>Last Hit Prediction</a:t>
            </a:r>
            <a:endParaRPr lang="en-US" sz="3400" b="1" dirty="0">
              <a:solidFill>
                <a:srgbClr val="FF0000"/>
              </a:solidFill>
            </a:endParaRPr>
          </a:p>
        </p:txBody>
      </p:sp>
      <p:sp>
        <p:nvSpPr>
          <p:cNvPr id="9" name="TextBox 8"/>
          <p:cNvSpPr txBox="1"/>
          <p:nvPr/>
        </p:nvSpPr>
        <p:spPr>
          <a:xfrm>
            <a:off x="5065590" y="939218"/>
            <a:ext cx="3966883" cy="523220"/>
          </a:xfrm>
          <a:prstGeom prst="rect">
            <a:avLst/>
          </a:prstGeom>
          <a:noFill/>
        </p:spPr>
        <p:txBody>
          <a:bodyPr wrap="square" rtlCol="0">
            <a:spAutoFit/>
          </a:bodyPr>
          <a:lstStyle/>
          <a:p>
            <a:pPr algn="r"/>
            <a:r>
              <a:rPr lang="en-US" sz="2800" b="1" dirty="0"/>
              <a:t>5. Algorithm</a:t>
            </a:r>
          </a:p>
        </p:txBody>
      </p:sp>
      <p:sp>
        <p:nvSpPr>
          <p:cNvPr id="8" name="TextBox 7"/>
          <p:cNvSpPr txBox="1"/>
          <p:nvPr/>
        </p:nvSpPr>
        <p:spPr>
          <a:xfrm>
            <a:off x="164114" y="3069029"/>
            <a:ext cx="10524451" cy="2977738"/>
          </a:xfrm>
          <a:prstGeom prst="rect">
            <a:avLst/>
          </a:prstGeom>
          <a:noFill/>
        </p:spPr>
        <p:txBody>
          <a:bodyPr wrap="square" rtlCol="0">
            <a:spAutoFit/>
          </a:bodyPr>
          <a:lstStyle/>
          <a:p>
            <a:pPr>
              <a:lnSpc>
                <a:spcPct val="150000"/>
              </a:lnSpc>
            </a:pPr>
            <a:r>
              <a:rPr lang="en-US" sz="2500" dirty="0"/>
              <a:t>Step 1: Get 3 continuous positions of the </a:t>
            </a:r>
            <a:r>
              <a:rPr lang="en-US" sz="2500" dirty="0" smtClean="0"/>
              <a:t>ball</a:t>
            </a:r>
            <a:endParaRPr lang="en-US" sz="2500" dirty="0"/>
          </a:p>
          <a:p>
            <a:pPr>
              <a:lnSpc>
                <a:spcPct val="150000"/>
              </a:lnSpc>
            </a:pPr>
            <a:r>
              <a:rPr lang="en-US" sz="2500" dirty="0"/>
              <a:t>Step 2: Define the </a:t>
            </a:r>
            <a:r>
              <a:rPr lang="en-US" sz="2500" dirty="0" smtClean="0"/>
              <a:t>Plane</a:t>
            </a:r>
            <a:endParaRPr lang="en-US" sz="2500" dirty="0"/>
          </a:p>
          <a:p>
            <a:pPr>
              <a:lnSpc>
                <a:spcPct val="150000"/>
              </a:lnSpc>
            </a:pPr>
            <a:r>
              <a:rPr lang="en-US" sz="2500" dirty="0"/>
              <a:t>Step 3: Check if the Plane intersects with the Sphere or </a:t>
            </a:r>
            <a:r>
              <a:rPr lang="en-US" sz="2500" dirty="0" smtClean="0"/>
              <a:t>not</a:t>
            </a:r>
            <a:endParaRPr lang="en-US" sz="2500" dirty="0"/>
          </a:p>
          <a:p>
            <a:pPr>
              <a:lnSpc>
                <a:spcPct val="150000"/>
              </a:lnSpc>
            </a:pPr>
            <a:r>
              <a:rPr lang="en-US" sz="2500" dirty="0"/>
              <a:t>Step 4: Define the Parabola and </a:t>
            </a:r>
            <a:r>
              <a:rPr lang="en-US" sz="2500" dirty="0" smtClean="0"/>
              <a:t>Circle</a:t>
            </a:r>
            <a:r>
              <a:rPr lang="en-US" sz="2500" dirty="0"/>
              <a:t>, check if they intersect or </a:t>
            </a:r>
            <a:r>
              <a:rPr lang="en-US" sz="2500" dirty="0" smtClean="0"/>
              <a:t>not</a:t>
            </a:r>
            <a:endParaRPr lang="en-US" sz="2500" dirty="0"/>
          </a:p>
          <a:p>
            <a:pPr>
              <a:lnSpc>
                <a:spcPct val="150000"/>
              </a:lnSpc>
            </a:pPr>
            <a:r>
              <a:rPr lang="en-US" sz="2500" dirty="0"/>
              <a:t>Step 5: Turn on last hit effect</a:t>
            </a:r>
          </a:p>
        </p:txBody>
      </p:sp>
      <p:sp>
        <p:nvSpPr>
          <p:cNvPr id="11" name="TextBox 10"/>
          <p:cNvSpPr txBox="1"/>
          <p:nvPr/>
        </p:nvSpPr>
        <p:spPr>
          <a:xfrm>
            <a:off x="164114" y="2591975"/>
            <a:ext cx="3215148" cy="477054"/>
          </a:xfrm>
          <a:prstGeom prst="rect">
            <a:avLst/>
          </a:prstGeom>
          <a:noFill/>
        </p:spPr>
        <p:txBody>
          <a:bodyPr wrap="square" rtlCol="0">
            <a:spAutoFit/>
          </a:bodyPr>
          <a:lstStyle/>
          <a:p>
            <a:r>
              <a:rPr lang="en-US" sz="2500" b="1" dirty="0"/>
              <a:t>5 steps:</a:t>
            </a:r>
          </a:p>
        </p:txBody>
      </p:sp>
      <p:sp>
        <p:nvSpPr>
          <p:cNvPr id="12" name="Title 1"/>
          <p:cNvSpPr>
            <a:spLocks noGrp="1"/>
          </p:cNvSpPr>
          <p:nvPr>
            <p:ph type="title"/>
          </p:nvPr>
        </p:nvSpPr>
        <p:spPr>
          <a:xfrm>
            <a:off x="847493" y="796323"/>
            <a:ext cx="8132213" cy="702288"/>
          </a:xfrm>
        </p:spPr>
        <p:txBody>
          <a:bodyPr>
            <a:noAutofit/>
          </a:bodyPr>
          <a:lstStyle/>
          <a:p>
            <a:r>
              <a:rPr lang="en-US" spc="0" dirty="0">
                <a:latin typeface="Calibri" panose="020F0502020204030204" pitchFamily="34" charset="0"/>
              </a:rPr>
              <a:t>Features and demo</a:t>
            </a:r>
          </a:p>
        </p:txBody>
      </p:sp>
    </p:spTree>
    <p:extLst>
      <p:ext uri="{BB962C8B-B14F-4D97-AF65-F5344CB8AC3E}">
        <p14:creationId xmlns:p14="http://schemas.microsoft.com/office/powerpoint/2010/main" val="2928861721"/>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4"/>
          <p:cNvSpPr>
            <a:spLocks noGrp="1"/>
          </p:cNvSpPr>
          <p:nvPr>
            <p:ph type="ftr" sz="quarter" idx="11"/>
          </p:nvPr>
        </p:nvSpPr>
        <p:spPr>
          <a:xfrm>
            <a:off x="997209" y="6459785"/>
            <a:ext cx="6981941" cy="365125"/>
          </a:xfrm>
        </p:spPr>
        <p:txBody>
          <a:bodyPr/>
          <a:lstStyle/>
          <a:p>
            <a:r>
              <a:rPr lang="en-US" sz="1400" b="1" dirty="0"/>
              <a:t>Location-based Augmented Reality Game System for Coffee House</a:t>
            </a:r>
            <a:endParaRPr lang="en-US" sz="1400" dirty="0"/>
          </a:p>
        </p:txBody>
      </p:sp>
      <p:sp>
        <p:nvSpPr>
          <p:cNvPr id="5" name="Slide Number Placeholder 4"/>
          <p:cNvSpPr>
            <a:spLocks noGrp="1"/>
          </p:cNvSpPr>
          <p:nvPr>
            <p:ph type="sldNum" sz="quarter" idx="12"/>
          </p:nvPr>
        </p:nvSpPr>
        <p:spPr>
          <a:xfrm>
            <a:off x="8376461" y="6459787"/>
            <a:ext cx="1312025" cy="365125"/>
          </a:xfrm>
        </p:spPr>
        <p:txBody>
          <a:bodyPr/>
          <a:lstStyle/>
          <a:p>
            <a:fld id="{94F15CE6-6A5B-0444-B2C2-B6643EA227BE}" type="slidenum">
              <a:rPr lang="en-US" sz="1600"/>
              <a:pPr/>
              <a:t>79</a:t>
            </a:fld>
            <a:endParaRPr lang="en-US" sz="1600" dirty="0"/>
          </a:p>
        </p:txBody>
      </p:sp>
      <p:sp>
        <p:nvSpPr>
          <p:cNvPr id="7" name="TextBox 6"/>
          <p:cNvSpPr txBox="1"/>
          <p:nvPr/>
        </p:nvSpPr>
        <p:spPr>
          <a:xfrm>
            <a:off x="164114" y="1755720"/>
            <a:ext cx="9802951" cy="615553"/>
          </a:xfrm>
          <a:prstGeom prst="rect">
            <a:avLst/>
          </a:prstGeom>
          <a:noFill/>
        </p:spPr>
        <p:txBody>
          <a:bodyPr wrap="square" rtlCol="0">
            <a:spAutoFit/>
          </a:bodyPr>
          <a:lstStyle/>
          <a:p>
            <a:r>
              <a:rPr lang="en-US" sz="3400" b="1" dirty="0"/>
              <a:t>Last Hit Prediction</a:t>
            </a:r>
            <a:endParaRPr lang="en-US" sz="3400" b="1" dirty="0">
              <a:solidFill>
                <a:srgbClr val="FF0000"/>
              </a:solidFill>
            </a:endParaRPr>
          </a:p>
        </p:txBody>
      </p:sp>
      <p:sp>
        <p:nvSpPr>
          <p:cNvPr id="9" name="TextBox 8"/>
          <p:cNvSpPr txBox="1"/>
          <p:nvPr/>
        </p:nvSpPr>
        <p:spPr>
          <a:xfrm>
            <a:off x="5065590" y="939218"/>
            <a:ext cx="3966883" cy="523220"/>
          </a:xfrm>
          <a:prstGeom prst="rect">
            <a:avLst/>
          </a:prstGeom>
          <a:noFill/>
        </p:spPr>
        <p:txBody>
          <a:bodyPr wrap="square" rtlCol="0">
            <a:spAutoFit/>
          </a:bodyPr>
          <a:lstStyle/>
          <a:p>
            <a:pPr algn="r"/>
            <a:r>
              <a:rPr lang="en-US" sz="2800" b="1" dirty="0"/>
              <a:t>5. Algorithm</a:t>
            </a:r>
          </a:p>
        </p:txBody>
      </p:sp>
      <p:sp>
        <p:nvSpPr>
          <p:cNvPr id="8" name="TextBox 7"/>
          <p:cNvSpPr txBox="1"/>
          <p:nvPr/>
        </p:nvSpPr>
        <p:spPr>
          <a:xfrm>
            <a:off x="164114" y="3069029"/>
            <a:ext cx="10524451" cy="2977738"/>
          </a:xfrm>
          <a:prstGeom prst="rect">
            <a:avLst/>
          </a:prstGeom>
          <a:noFill/>
        </p:spPr>
        <p:txBody>
          <a:bodyPr wrap="square" rtlCol="0">
            <a:spAutoFit/>
          </a:bodyPr>
          <a:lstStyle/>
          <a:p>
            <a:pPr>
              <a:lnSpc>
                <a:spcPct val="150000"/>
              </a:lnSpc>
            </a:pPr>
            <a:r>
              <a:rPr lang="en-US" sz="2500" b="1" dirty="0">
                <a:solidFill>
                  <a:srgbClr val="FF0000"/>
                </a:solidFill>
              </a:rPr>
              <a:t>Step 1: Get 3 continuous positions of the </a:t>
            </a:r>
            <a:r>
              <a:rPr lang="en-US" sz="2500" b="1" dirty="0" smtClean="0">
                <a:solidFill>
                  <a:srgbClr val="FF0000"/>
                </a:solidFill>
              </a:rPr>
              <a:t>ball</a:t>
            </a:r>
            <a:endParaRPr lang="en-US" sz="2500" b="1" dirty="0">
              <a:solidFill>
                <a:srgbClr val="FF0000"/>
              </a:solidFill>
            </a:endParaRPr>
          </a:p>
          <a:p>
            <a:pPr>
              <a:lnSpc>
                <a:spcPct val="150000"/>
              </a:lnSpc>
            </a:pPr>
            <a:r>
              <a:rPr lang="en-US" sz="2500" dirty="0"/>
              <a:t>Step 2: Define the </a:t>
            </a:r>
            <a:r>
              <a:rPr lang="en-US" sz="2500" dirty="0" smtClean="0"/>
              <a:t>Plane</a:t>
            </a:r>
            <a:endParaRPr lang="en-US" sz="2500" dirty="0"/>
          </a:p>
          <a:p>
            <a:pPr>
              <a:lnSpc>
                <a:spcPct val="150000"/>
              </a:lnSpc>
            </a:pPr>
            <a:r>
              <a:rPr lang="en-US" sz="2500" dirty="0"/>
              <a:t>Step 3: Check if the Plane intersects with the Sphere or </a:t>
            </a:r>
            <a:r>
              <a:rPr lang="en-US" sz="2500" dirty="0" smtClean="0"/>
              <a:t>not</a:t>
            </a:r>
            <a:endParaRPr lang="en-US" sz="2500" dirty="0"/>
          </a:p>
          <a:p>
            <a:pPr>
              <a:lnSpc>
                <a:spcPct val="150000"/>
              </a:lnSpc>
            </a:pPr>
            <a:r>
              <a:rPr lang="en-US" sz="2500" dirty="0"/>
              <a:t>Step 4: Define the Parabola and </a:t>
            </a:r>
            <a:r>
              <a:rPr lang="en-US" sz="2500" dirty="0" smtClean="0"/>
              <a:t>Circle</a:t>
            </a:r>
            <a:r>
              <a:rPr lang="en-US" sz="2500" dirty="0"/>
              <a:t>, check if they intersect or </a:t>
            </a:r>
            <a:r>
              <a:rPr lang="en-US" sz="2500" dirty="0" smtClean="0"/>
              <a:t>not</a:t>
            </a:r>
            <a:endParaRPr lang="en-US" sz="2500" dirty="0"/>
          </a:p>
          <a:p>
            <a:pPr>
              <a:lnSpc>
                <a:spcPct val="150000"/>
              </a:lnSpc>
            </a:pPr>
            <a:r>
              <a:rPr lang="en-US" sz="2500" dirty="0"/>
              <a:t>Step 5: Turn on last hit effect</a:t>
            </a:r>
          </a:p>
        </p:txBody>
      </p:sp>
      <p:sp>
        <p:nvSpPr>
          <p:cNvPr id="11" name="TextBox 10"/>
          <p:cNvSpPr txBox="1"/>
          <p:nvPr/>
        </p:nvSpPr>
        <p:spPr>
          <a:xfrm>
            <a:off x="164114" y="2591975"/>
            <a:ext cx="3215148" cy="477054"/>
          </a:xfrm>
          <a:prstGeom prst="rect">
            <a:avLst/>
          </a:prstGeom>
          <a:noFill/>
        </p:spPr>
        <p:txBody>
          <a:bodyPr wrap="square" rtlCol="0">
            <a:spAutoFit/>
          </a:bodyPr>
          <a:lstStyle/>
          <a:p>
            <a:r>
              <a:rPr lang="en-US" sz="2500" b="1" dirty="0"/>
              <a:t>5 steps:</a:t>
            </a:r>
          </a:p>
        </p:txBody>
      </p:sp>
      <p:sp>
        <p:nvSpPr>
          <p:cNvPr id="12" name="Title 1"/>
          <p:cNvSpPr>
            <a:spLocks noGrp="1"/>
          </p:cNvSpPr>
          <p:nvPr>
            <p:ph type="title"/>
          </p:nvPr>
        </p:nvSpPr>
        <p:spPr>
          <a:xfrm>
            <a:off x="847493" y="796323"/>
            <a:ext cx="8132213" cy="702288"/>
          </a:xfrm>
        </p:spPr>
        <p:txBody>
          <a:bodyPr>
            <a:noAutofit/>
          </a:bodyPr>
          <a:lstStyle/>
          <a:p>
            <a:r>
              <a:rPr lang="en-US" spc="0" dirty="0">
                <a:latin typeface="Calibri" panose="020F0502020204030204" pitchFamily="34" charset="0"/>
              </a:rPr>
              <a:t>Features and demo</a:t>
            </a:r>
          </a:p>
        </p:txBody>
      </p:sp>
    </p:spTree>
    <p:extLst>
      <p:ext uri="{BB962C8B-B14F-4D97-AF65-F5344CB8AC3E}">
        <p14:creationId xmlns:p14="http://schemas.microsoft.com/office/powerpoint/2010/main" val="224963983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ctrTitle"/>
          </p:nvPr>
        </p:nvSpPr>
        <p:spPr/>
        <p:txBody>
          <a:bodyPr>
            <a:noAutofit/>
          </a:bodyPr>
          <a:lstStyle/>
          <a:p>
            <a:r>
              <a:rPr lang="en-US" spc="0" dirty="0">
                <a:latin typeface="Calibri" panose="020F0502020204030204" pitchFamily="34" charset="0"/>
              </a:rPr>
              <a:t>Our Proposal</a:t>
            </a:r>
          </a:p>
        </p:txBody>
      </p:sp>
      <p:sp>
        <p:nvSpPr>
          <p:cNvPr id="2" name="Subtitle 1"/>
          <p:cNvSpPr>
            <a:spLocks noGrp="1"/>
          </p:cNvSpPr>
          <p:nvPr>
            <p:ph type="subTitle" idx="1"/>
          </p:nvPr>
        </p:nvSpPr>
        <p:spPr/>
        <p:txBody>
          <a:bodyPr/>
          <a:lstStyle/>
          <a:p>
            <a:endParaRPr lang="en-US"/>
          </a:p>
        </p:txBody>
      </p:sp>
      <p:sp>
        <p:nvSpPr>
          <p:cNvPr id="6" name="Footer Placeholder 4"/>
          <p:cNvSpPr>
            <a:spLocks noGrp="1"/>
          </p:cNvSpPr>
          <p:nvPr>
            <p:ph type="ftr" sz="quarter" idx="11"/>
          </p:nvPr>
        </p:nvSpPr>
        <p:spPr>
          <a:xfrm>
            <a:off x="1489245" y="6426332"/>
            <a:ext cx="6211229" cy="365125"/>
          </a:xfrm>
        </p:spPr>
        <p:txBody>
          <a:bodyPr/>
          <a:lstStyle/>
          <a:p>
            <a:r>
              <a:rPr lang="en-US" sz="1400" b="1" dirty="0"/>
              <a:t>Location-based Augmented Reality Game System for Coffee House</a:t>
            </a:r>
            <a:endParaRPr lang="en-US" sz="1400" dirty="0"/>
          </a:p>
        </p:txBody>
      </p:sp>
      <p:sp>
        <p:nvSpPr>
          <p:cNvPr id="5" name="Slide Number Placeholder 4"/>
          <p:cNvSpPr>
            <a:spLocks noGrp="1"/>
          </p:cNvSpPr>
          <p:nvPr>
            <p:ph type="sldNum" sz="quarter" idx="12"/>
          </p:nvPr>
        </p:nvSpPr>
        <p:spPr/>
        <p:txBody>
          <a:bodyPr/>
          <a:lstStyle/>
          <a:p>
            <a:fld id="{94F15CE6-6A5B-0444-B2C2-B6643EA227BE}" type="slidenum">
              <a:rPr lang="en-US" sz="1600"/>
              <a:pPr/>
              <a:t>8</a:t>
            </a:fld>
            <a:endParaRPr lang="en-US" sz="1600" dirty="0"/>
          </a:p>
        </p:txBody>
      </p:sp>
    </p:spTree>
    <p:extLst>
      <p:ext uri="{BB962C8B-B14F-4D97-AF65-F5344CB8AC3E}">
        <p14:creationId xmlns:p14="http://schemas.microsoft.com/office/powerpoint/2010/main" val="2785402276"/>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4"/>
          <p:cNvSpPr>
            <a:spLocks noGrp="1"/>
          </p:cNvSpPr>
          <p:nvPr>
            <p:ph type="ftr" sz="quarter" idx="11"/>
          </p:nvPr>
        </p:nvSpPr>
        <p:spPr>
          <a:xfrm>
            <a:off x="997209" y="6459785"/>
            <a:ext cx="6981941" cy="365125"/>
          </a:xfrm>
        </p:spPr>
        <p:txBody>
          <a:bodyPr/>
          <a:lstStyle/>
          <a:p>
            <a:r>
              <a:rPr lang="en-US" sz="1400" b="1" dirty="0"/>
              <a:t>Location-based Augmented Reality Game System for Coffee House</a:t>
            </a:r>
            <a:endParaRPr lang="en-US" sz="1400" dirty="0"/>
          </a:p>
        </p:txBody>
      </p:sp>
      <p:sp>
        <p:nvSpPr>
          <p:cNvPr id="5" name="Slide Number Placeholder 4"/>
          <p:cNvSpPr>
            <a:spLocks noGrp="1"/>
          </p:cNvSpPr>
          <p:nvPr>
            <p:ph type="sldNum" sz="quarter" idx="12"/>
          </p:nvPr>
        </p:nvSpPr>
        <p:spPr>
          <a:xfrm>
            <a:off x="8376461" y="6459787"/>
            <a:ext cx="1312025" cy="365125"/>
          </a:xfrm>
        </p:spPr>
        <p:txBody>
          <a:bodyPr/>
          <a:lstStyle/>
          <a:p>
            <a:fld id="{94F15CE6-6A5B-0444-B2C2-B6643EA227BE}" type="slidenum">
              <a:rPr lang="en-US" sz="1600"/>
              <a:pPr/>
              <a:t>80</a:t>
            </a:fld>
            <a:endParaRPr lang="en-US" sz="1600" dirty="0"/>
          </a:p>
        </p:txBody>
      </p:sp>
      <p:sp>
        <p:nvSpPr>
          <p:cNvPr id="3" name="TextBox 2"/>
          <p:cNvSpPr txBox="1"/>
          <p:nvPr/>
        </p:nvSpPr>
        <p:spPr>
          <a:xfrm>
            <a:off x="-1544745" y="1861425"/>
            <a:ext cx="10524451" cy="400110"/>
          </a:xfrm>
          <a:prstGeom prst="rect">
            <a:avLst/>
          </a:prstGeom>
          <a:noFill/>
        </p:spPr>
        <p:txBody>
          <a:bodyPr wrap="square" rtlCol="0">
            <a:spAutoFit/>
          </a:bodyPr>
          <a:lstStyle/>
          <a:p>
            <a:pPr algn="r"/>
            <a:r>
              <a:rPr lang="en-US" sz="2000" b="1" dirty="0"/>
              <a:t>Step 1: Get 3 continuous positions of the ball</a:t>
            </a: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30529" y="2643631"/>
            <a:ext cx="4648849" cy="3543795"/>
          </a:xfrm>
          <a:prstGeom prst="rect">
            <a:avLst/>
          </a:prstGeom>
        </p:spPr>
      </p:pic>
      <p:sp>
        <p:nvSpPr>
          <p:cNvPr id="14" name="TextBox 13"/>
          <p:cNvSpPr txBox="1"/>
          <p:nvPr/>
        </p:nvSpPr>
        <p:spPr>
          <a:xfrm>
            <a:off x="164115" y="1755720"/>
            <a:ext cx="3783711" cy="615553"/>
          </a:xfrm>
          <a:prstGeom prst="rect">
            <a:avLst/>
          </a:prstGeom>
          <a:noFill/>
        </p:spPr>
        <p:txBody>
          <a:bodyPr wrap="square" rtlCol="0">
            <a:spAutoFit/>
          </a:bodyPr>
          <a:lstStyle/>
          <a:p>
            <a:r>
              <a:rPr lang="en-US" sz="3400" b="1" dirty="0"/>
              <a:t>Last Hit Prediction</a:t>
            </a:r>
            <a:endParaRPr lang="en-US" sz="3400" b="1" dirty="0">
              <a:solidFill>
                <a:srgbClr val="FF0000"/>
              </a:solidFill>
            </a:endParaRPr>
          </a:p>
        </p:txBody>
      </p:sp>
      <p:sp>
        <p:nvSpPr>
          <p:cNvPr id="15" name="TextBox 14"/>
          <p:cNvSpPr txBox="1"/>
          <p:nvPr/>
        </p:nvSpPr>
        <p:spPr>
          <a:xfrm>
            <a:off x="5065590" y="939218"/>
            <a:ext cx="3966883" cy="523220"/>
          </a:xfrm>
          <a:prstGeom prst="rect">
            <a:avLst/>
          </a:prstGeom>
          <a:noFill/>
        </p:spPr>
        <p:txBody>
          <a:bodyPr wrap="square" rtlCol="0">
            <a:spAutoFit/>
          </a:bodyPr>
          <a:lstStyle/>
          <a:p>
            <a:pPr algn="r"/>
            <a:r>
              <a:rPr lang="en-US" sz="2800" b="1" dirty="0"/>
              <a:t>5. Algorithm</a:t>
            </a:r>
          </a:p>
        </p:txBody>
      </p:sp>
      <p:sp>
        <p:nvSpPr>
          <p:cNvPr id="16" name="Title 1"/>
          <p:cNvSpPr>
            <a:spLocks noGrp="1"/>
          </p:cNvSpPr>
          <p:nvPr>
            <p:ph type="title"/>
          </p:nvPr>
        </p:nvSpPr>
        <p:spPr>
          <a:xfrm>
            <a:off x="847493" y="796323"/>
            <a:ext cx="8132213" cy="702288"/>
          </a:xfrm>
        </p:spPr>
        <p:txBody>
          <a:bodyPr>
            <a:noAutofit/>
          </a:bodyPr>
          <a:lstStyle/>
          <a:p>
            <a:r>
              <a:rPr lang="en-US" spc="0" dirty="0">
                <a:latin typeface="Calibri" panose="020F0502020204030204" pitchFamily="34" charset="0"/>
              </a:rPr>
              <a:t>Features and demo</a:t>
            </a:r>
          </a:p>
        </p:txBody>
      </p:sp>
    </p:spTree>
    <p:extLst>
      <p:ext uri="{BB962C8B-B14F-4D97-AF65-F5344CB8AC3E}">
        <p14:creationId xmlns:p14="http://schemas.microsoft.com/office/powerpoint/2010/main" val="2772004834"/>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4"/>
          <p:cNvSpPr>
            <a:spLocks noGrp="1"/>
          </p:cNvSpPr>
          <p:nvPr>
            <p:ph type="ftr" sz="quarter" idx="11"/>
          </p:nvPr>
        </p:nvSpPr>
        <p:spPr>
          <a:xfrm>
            <a:off x="997209" y="6459785"/>
            <a:ext cx="6981941" cy="365125"/>
          </a:xfrm>
        </p:spPr>
        <p:txBody>
          <a:bodyPr/>
          <a:lstStyle/>
          <a:p>
            <a:r>
              <a:rPr lang="en-US" sz="1400" b="1" dirty="0"/>
              <a:t>Location-based Augmented Reality Game System for Coffee House</a:t>
            </a:r>
            <a:endParaRPr lang="en-US" sz="1400" dirty="0"/>
          </a:p>
        </p:txBody>
      </p:sp>
      <p:sp>
        <p:nvSpPr>
          <p:cNvPr id="5" name="Slide Number Placeholder 4"/>
          <p:cNvSpPr>
            <a:spLocks noGrp="1"/>
          </p:cNvSpPr>
          <p:nvPr>
            <p:ph type="sldNum" sz="quarter" idx="12"/>
          </p:nvPr>
        </p:nvSpPr>
        <p:spPr>
          <a:xfrm>
            <a:off x="8376461" y="6459787"/>
            <a:ext cx="1312025" cy="365125"/>
          </a:xfrm>
        </p:spPr>
        <p:txBody>
          <a:bodyPr/>
          <a:lstStyle/>
          <a:p>
            <a:fld id="{94F15CE6-6A5B-0444-B2C2-B6643EA227BE}" type="slidenum">
              <a:rPr lang="en-US" sz="1600"/>
              <a:pPr/>
              <a:t>81</a:t>
            </a:fld>
            <a:endParaRPr lang="en-US" sz="1600" dirty="0"/>
          </a:p>
        </p:txBody>
      </p:sp>
      <p:sp>
        <p:nvSpPr>
          <p:cNvPr id="3" name="TextBox 2"/>
          <p:cNvSpPr txBox="1"/>
          <p:nvPr/>
        </p:nvSpPr>
        <p:spPr>
          <a:xfrm>
            <a:off x="-1544745" y="1861425"/>
            <a:ext cx="10524451" cy="400110"/>
          </a:xfrm>
          <a:prstGeom prst="rect">
            <a:avLst/>
          </a:prstGeom>
          <a:noFill/>
        </p:spPr>
        <p:txBody>
          <a:bodyPr wrap="square" rtlCol="0">
            <a:spAutoFit/>
          </a:bodyPr>
          <a:lstStyle/>
          <a:p>
            <a:pPr algn="r"/>
            <a:r>
              <a:rPr lang="en-US" sz="2000" b="1" dirty="0"/>
              <a:t>Step 1: Get 3 continuous positions of the ball</a:t>
            </a: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30529" y="2643631"/>
            <a:ext cx="4648849" cy="3543795"/>
          </a:xfrm>
          <a:prstGeom prst="rect">
            <a:avLst/>
          </a:prstGeom>
        </p:spPr>
      </p:pic>
      <p:sp>
        <p:nvSpPr>
          <p:cNvPr id="11" name="TextBox 10"/>
          <p:cNvSpPr txBox="1"/>
          <p:nvPr/>
        </p:nvSpPr>
        <p:spPr>
          <a:xfrm>
            <a:off x="2284446" y="5738045"/>
            <a:ext cx="1386348" cy="400110"/>
          </a:xfrm>
          <a:prstGeom prst="rect">
            <a:avLst/>
          </a:prstGeom>
          <a:noFill/>
        </p:spPr>
        <p:txBody>
          <a:bodyPr wrap="square" rtlCol="0">
            <a:spAutoFit/>
          </a:bodyPr>
          <a:lstStyle/>
          <a:p>
            <a:r>
              <a:rPr lang="en-US" sz="2000" b="1" dirty="0"/>
              <a:t>Position 1</a:t>
            </a:r>
          </a:p>
        </p:txBody>
      </p:sp>
      <p:sp>
        <p:nvSpPr>
          <p:cNvPr id="12" name="TextBox 11"/>
          <p:cNvSpPr txBox="1"/>
          <p:nvPr/>
        </p:nvSpPr>
        <p:spPr>
          <a:xfrm>
            <a:off x="2561478" y="5205165"/>
            <a:ext cx="1386348" cy="400110"/>
          </a:xfrm>
          <a:prstGeom prst="rect">
            <a:avLst/>
          </a:prstGeom>
          <a:noFill/>
        </p:spPr>
        <p:txBody>
          <a:bodyPr wrap="square" rtlCol="0">
            <a:spAutoFit/>
          </a:bodyPr>
          <a:lstStyle/>
          <a:p>
            <a:r>
              <a:rPr lang="en-US" sz="2000" b="1" dirty="0"/>
              <a:t>Position 2</a:t>
            </a:r>
          </a:p>
        </p:txBody>
      </p:sp>
      <p:sp>
        <p:nvSpPr>
          <p:cNvPr id="13" name="TextBox 12"/>
          <p:cNvSpPr txBox="1"/>
          <p:nvPr/>
        </p:nvSpPr>
        <p:spPr>
          <a:xfrm>
            <a:off x="2876919" y="4672285"/>
            <a:ext cx="1386348" cy="400110"/>
          </a:xfrm>
          <a:prstGeom prst="rect">
            <a:avLst/>
          </a:prstGeom>
          <a:noFill/>
        </p:spPr>
        <p:txBody>
          <a:bodyPr wrap="square" rtlCol="0">
            <a:spAutoFit/>
          </a:bodyPr>
          <a:lstStyle/>
          <a:p>
            <a:r>
              <a:rPr lang="en-US" sz="2000" b="1" dirty="0"/>
              <a:t>Position 3</a:t>
            </a:r>
          </a:p>
        </p:txBody>
      </p:sp>
      <p:sp>
        <p:nvSpPr>
          <p:cNvPr id="14" name="TextBox 13"/>
          <p:cNvSpPr txBox="1"/>
          <p:nvPr/>
        </p:nvSpPr>
        <p:spPr>
          <a:xfrm>
            <a:off x="164115" y="1755720"/>
            <a:ext cx="3783711" cy="615553"/>
          </a:xfrm>
          <a:prstGeom prst="rect">
            <a:avLst/>
          </a:prstGeom>
          <a:noFill/>
        </p:spPr>
        <p:txBody>
          <a:bodyPr wrap="square" rtlCol="0">
            <a:spAutoFit/>
          </a:bodyPr>
          <a:lstStyle/>
          <a:p>
            <a:r>
              <a:rPr lang="en-US" sz="3400" b="1" dirty="0"/>
              <a:t>Last Hit Prediction</a:t>
            </a:r>
            <a:endParaRPr lang="en-US" sz="3400" b="1" dirty="0">
              <a:solidFill>
                <a:srgbClr val="FF0000"/>
              </a:solidFill>
            </a:endParaRPr>
          </a:p>
        </p:txBody>
      </p:sp>
      <p:sp>
        <p:nvSpPr>
          <p:cNvPr id="15" name="TextBox 14"/>
          <p:cNvSpPr txBox="1"/>
          <p:nvPr/>
        </p:nvSpPr>
        <p:spPr>
          <a:xfrm>
            <a:off x="5065590" y="939218"/>
            <a:ext cx="3966883" cy="523220"/>
          </a:xfrm>
          <a:prstGeom prst="rect">
            <a:avLst/>
          </a:prstGeom>
          <a:noFill/>
        </p:spPr>
        <p:txBody>
          <a:bodyPr wrap="square" rtlCol="0">
            <a:spAutoFit/>
          </a:bodyPr>
          <a:lstStyle/>
          <a:p>
            <a:pPr algn="r"/>
            <a:r>
              <a:rPr lang="en-US" sz="2800" b="1" dirty="0"/>
              <a:t>5. Algorithm</a:t>
            </a:r>
          </a:p>
        </p:txBody>
      </p:sp>
      <p:sp>
        <p:nvSpPr>
          <p:cNvPr id="16" name="Title 1"/>
          <p:cNvSpPr>
            <a:spLocks noGrp="1"/>
          </p:cNvSpPr>
          <p:nvPr>
            <p:ph type="title"/>
          </p:nvPr>
        </p:nvSpPr>
        <p:spPr>
          <a:xfrm>
            <a:off x="847493" y="796323"/>
            <a:ext cx="8132213" cy="702288"/>
          </a:xfrm>
        </p:spPr>
        <p:txBody>
          <a:bodyPr>
            <a:noAutofit/>
          </a:bodyPr>
          <a:lstStyle/>
          <a:p>
            <a:r>
              <a:rPr lang="en-US" spc="0" dirty="0">
                <a:latin typeface="Calibri" panose="020F0502020204030204" pitchFamily="34" charset="0"/>
              </a:rPr>
              <a:t>Features and demo</a:t>
            </a:r>
          </a:p>
        </p:txBody>
      </p:sp>
    </p:spTree>
    <p:extLst>
      <p:ext uri="{BB962C8B-B14F-4D97-AF65-F5344CB8AC3E}">
        <p14:creationId xmlns:p14="http://schemas.microsoft.com/office/powerpoint/2010/main" val="868408621"/>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4"/>
          <p:cNvSpPr>
            <a:spLocks noGrp="1"/>
          </p:cNvSpPr>
          <p:nvPr>
            <p:ph type="ftr" sz="quarter" idx="11"/>
          </p:nvPr>
        </p:nvSpPr>
        <p:spPr>
          <a:xfrm>
            <a:off x="997209" y="6459785"/>
            <a:ext cx="6981941" cy="365125"/>
          </a:xfrm>
        </p:spPr>
        <p:txBody>
          <a:bodyPr/>
          <a:lstStyle/>
          <a:p>
            <a:r>
              <a:rPr lang="en-US" sz="1400" b="1" dirty="0"/>
              <a:t>Location-based Augmented Reality Game System for Coffee House</a:t>
            </a:r>
            <a:endParaRPr lang="en-US" sz="1400" dirty="0"/>
          </a:p>
        </p:txBody>
      </p:sp>
      <p:sp>
        <p:nvSpPr>
          <p:cNvPr id="5" name="Slide Number Placeholder 4"/>
          <p:cNvSpPr>
            <a:spLocks noGrp="1"/>
          </p:cNvSpPr>
          <p:nvPr>
            <p:ph type="sldNum" sz="quarter" idx="12"/>
          </p:nvPr>
        </p:nvSpPr>
        <p:spPr>
          <a:xfrm>
            <a:off x="8376461" y="6459787"/>
            <a:ext cx="1312025" cy="365125"/>
          </a:xfrm>
        </p:spPr>
        <p:txBody>
          <a:bodyPr/>
          <a:lstStyle/>
          <a:p>
            <a:fld id="{94F15CE6-6A5B-0444-B2C2-B6643EA227BE}" type="slidenum">
              <a:rPr lang="en-US" sz="1600"/>
              <a:pPr/>
              <a:t>82</a:t>
            </a:fld>
            <a:endParaRPr lang="en-US" sz="1600" dirty="0"/>
          </a:p>
        </p:txBody>
      </p:sp>
      <p:sp>
        <p:nvSpPr>
          <p:cNvPr id="7" name="TextBox 6"/>
          <p:cNvSpPr txBox="1"/>
          <p:nvPr/>
        </p:nvSpPr>
        <p:spPr>
          <a:xfrm>
            <a:off x="164114" y="1755720"/>
            <a:ext cx="9802951" cy="615553"/>
          </a:xfrm>
          <a:prstGeom prst="rect">
            <a:avLst/>
          </a:prstGeom>
          <a:noFill/>
        </p:spPr>
        <p:txBody>
          <a:bodyPr wrap="square" rtlCol="0">
            <a:spAutoFit/>
          </a:bodyPr>
          <a:lstStyle/>
          <a:p>
            <a:r>
              <a:rPr lang="en-US" sz="3400" b="1" dirty="0"/>
              <a:t>Last Hit Prediction</a:t>
            </a:r>
            <a:endParaRPr lang="en-US" sz="3400" b="1" dirty="0">
              <a:solidFill>
                <a:srgbClr val="FF0000"/>
              </a:solidFill>
            </a:endParaRPr>
          </a:p>
        </p:txBody>
      </p:sp>
      <p:sp>
        <p:nvSpPr>
          <p:cNvPr id="9" name="TextBox 8"/>
          <p:cNvSpPr txBox="1"/>
          <p:nvPr/>
        </p:nvSpPr>
        <p:spPr>
          <a:xfrm>
            <a:off x="5065590" y="939218"/>
            <a:ext cx="3966883" cy="523220"/>
          </a:xfrm>
          <a:prstGeom prst="rect">
            <a:avLst/>
          </a:prstGeom>
          <a:noFill/>
        </p:spPr>
        <p:txBody>
          <a:bodyPr wrap="square" rtlCol="0">
            <a:spAutoFit/>
          </a:bodyPr>
          <a:lstStyle/>
          <a:p>
            <a:pPr algn="r"/>
            <a:r>
              <a:rPr lang="en-US" sz="2800" b="1" dirty="0"/>
              <a:t>5. Algorithm</a:t>
            </a:r>
          </a:p>
        </p:txBody>
      </p:sp>
      <p:sp>
        <p:nvSpPr>
          <p:cNvPr id="8" name="TextBox 7"/>
          <p:cNvSpPr txBox="1"/>
          <p:nvPr/>
        </p:nvSpPr>
        <p:spPr>
          <a:xfrm>
            <a:off x="164114" y="3069029"/>
            <a:ext cx="10524451" cy="2977738"/>
          </a:xfrm>
          <a:prstGeom prst="rect">
            <a:avLst/>
          </a:prstGeom>
          <a:noFill/>
        </p:spPr>
        <p:txBody>
          <a:bodyPr wrap="square" rtlCol="0">
            <a:spAutoFit/>
          </a:bodyPr>
          <a:lstStyle/>
          <a:p>
            <a:pPr>
              <a:lnSpc>
                <a:spcPct val="150000"/>
              </a:lnSpc>
            </a:pPr>
            <a:r>
              <a:rPr lang="en-US" sz="2500" dirty="0"/>
              <a:t>Step 1: Get 3 continuous positions of the </a:t>
            </a:r>
            <a:r>
              <a:rPr lang="en-US" sz="2500" dirty="0" smtClean="0"/>
              <a:t>ball</a:t>
            </a:r>
            <a:endParaRPr lang="en-US" sz="2500" dirty="0"/>
          </a:p>
          <a:p>
            <a:pPr>
              <a:lnSpc>
                <a:spcPct val="150000"/>
              </a:lnSpc>
            </a:pPr>
            <a:r>
              <a:rPr lang="en-US" sz="2500" b="1" dirty="0">
                <a:solidFill>
                  <a:srgbClr val="FF0000"/>
                </a:solidFill>
              </a:rPr>
              <a:t>Step 2: Define the </a:t>
            </a:r>
            <a:r>
              <a:rPr lang="en-US" sz="2500" b="1" dirty="0" smtClean="0">
                <a:solidFill>
                  <a:srgbClr val="FF0000"/>
                </a:solidFill>
              </a:rPr>
              <a:t>Plane</a:t>
            </a:r>
            <a:endParaRPr lang="en-US" sz="2500" b="1" dirty="0">
              <a:solidFill>
                <a:srgbClr val="FF0000"/>
              </a:solidFill>
            </a:endParaRPr>
          </a:p>
          <a:p>
            <a:pPr>
              <a:lnSpc>
                <a:spcPct val="150000"/>
              </a:lnSpc>
            </a:pPr>
            <a:r>
              <a:rPr lang="en-US" sz="2500" dirty="0"/>
              <a:t>Step 3: Check if the Plane intersects with the Sphere or </a:t>
            </a:r>
            <a:r>
              <a:rPr lang="en-US" sz="2500" dirty="0" smtClean="0"/>
              <a:t>not</a:t>
            </a:r>
            <a:endParaRPr lang="en-US" sz="2500" dirty="0"/>
          </a:p>
          <a:p>
            <a:pPr>
              <a:lnSpc>
                <a:spcPct val="150000"/>
              </a:lnSpc>
            </a:pPr>
            <a:r>
              <a:rPr lang="en-US" sz="2500" dirty="0"/>
              <a:t>Step 4: Define the Parabola and </a:t>
            </a:r>
            <a:r>
              <a:rPr lang="en-US" sz="2500" dirty="0" smtClean="0"/>
              <a:t>Circle</a:t>
            </a:r>
            <a:r>
              <a:rPr lang="en-US" sz="2500" dirty="0"/>
              <a:t>, check if they intersect or </a:t>
            </a:r>
            <a:r>
              <a:rPr lang="en-US" sz="2500" dirty="0" smtClean="0"/>
              <a:t>not</a:t>
            </a:r>
            <a:endParaRPr lang="en-US" sz="2500" dirty="0"/>
          </a:p>
          <a:p>
            <a:pPr>
              <a:lnSpc>
                <a:spcPct val="150000"/>
              </a:lnSpc>
            </a:pPr>
            <a:r>
              <a:rPr lang="en-US" sz="2500" dirty="0"/>
              <a:t>Step 5: Turn on last hit effect</a:t>
            </a:r>
          </a:p>
        </p:txBody>
      </p:sp>
      <p:sp>
        <p:nvSpPr>
          <p:cNvPr id="11" name="TextBox 10"/>
          <p:cNvSpPr txBox="1"/>
          <p:nvPr/>
        </p:nvSpPr>
        <p:spPr>
          <a:xfrm>
            <a:off x="164114" y="2591975"/>
            <a:ext cx="3215148" cy="477054"/>
          </a:xfrm>
          <a:prstGeom prst="rect">
            <a:avLst/>
          </a:prstGeom>
          <a:noFill/>
        </p:spPr>
        <p:txBody>
          <a:bodyPr wrap="square" rtlCol="0">
            <a:spAutoFit/>
          </a:bodyPr>
          <a:lstStyle/>
          <a:p>
            <a:r>
              <a:rPr lang="en-US" sz="2500" b="1" dirty="0"/>
              <a:t>5 steps:</a:t>
            </a:r>
          </a:p>
        </p:txBody>
      </p:sp>
      <p:sp>
        <p:nvSpPr>
          <p:cNvPr id="12" name="Title 1"/>
          <p:cNvSpPr>
            <a:spLocks noGrp="1"/>
          </p:cNvSpPr>
          <p:nvPr>
            <p:ph type="title"/>
          </p:nvPr>
        </p:nvSpPr>
        <p:spPr>
          <a:xfrm>
            <a:off x="847493" y="796323"/>
            <a:ext cx="8132213" cy="702288"/>
          </a:xfrm>
        </p:spPr>
        <p:txBody>
          <a:bodyPr>
            <a:noAutofit/>
          </a:bodyPr>
          <a:lstStyle/>
          <a:p>
            <a:r>
              <a:rPr lang="en-US" spc="0" dirty="0">
                <a:latin typeface="Calibri" panose="020F0502020204030204" pitchFamily="34" charset="0"/>
              </a:rPr>
              <a:t>Features and demo</a:t>
            </a:r>
          </a:p>
        </p:txBody>
      </p:sp>
    </p:spTree>
    <p:extLst>
      <p:ext uri="{BB962C8B-B14F-4D97-AF65-F5344CB8AC3E}">
        <p14:creationId xmlns:p14="http://schemas.microsoft.com/office/powerpoint/2010/main" val="1310262425"/>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4"/>
          <p:cNvSpPr>
            <a:spLocks noGrp="1"/>
          </p:cNvSpPr>
          <p:nvPr>
            <p:ph type="ftr" sz="quarter" idx="11"/>
          </p:nvPr>
        </p:nvSpPr>
        <p:spPr>
          <a:xfrm>
            <a:off x="997209" y="6459785"/>
            <a:ext cx="6981941" cy="365125"/>
          </a:xfrm>
        </p:spPr>
        <p:txBody>
          <a:bodyPr/>
          <a:lstStyle/>
          <a:p>
            <a:r>
              <a:rPr lang="en-US" sz="1400" b="1" dirty="0"/>
              <a:t>Location-based Augmented Reality Game System for Coffee House</a:t>
            </a:r>
            <a:endParaRPr lang="en-US" sz="1400" dirty="0"/>
          </a:p>
        </p:txBody>
      </p:sp>
      <p:sp>
        <p:nvSpPr>
          <p:cNvPr id="5" name="Slide Number Placeholder 4"/>
          <p:cNvSpPr>
            <a:spLocks noGrp="1"/>
          </p:cNvSpPr>
          <p:nvPr>
            <p:ph type="sldNum" sz="quarter" idx="12"/>
          </p:nvPr>
        </p:nvSpPr>
        <p:spPr>
          <a:xfrm>
            <a:off x="8376461" y="6459787"/>
            <a:ext cx="1312025" cy="365125"/>
          </a:xfrm>
        </p:spPr>
        <p:txBody>
          <a:bodyPr/>
          <a:lstStyle/>
          <a:p>
            <a:fld id="{94F15CE6-6A5B-0444-B2C2-B6643EA227BE}" type="slidenum">
              <a:rPr lang="en-US" sz="1600"/>
              <a:pPr/>
              <a:t>83</a:t>
            </a:fld>
            <a:endParaRPr lang="en-US" sz="1600" dirty="0"/>
          </a:p>
        </p:txBody>
      </p:sp>
      <p:sp>
        <p:nvSpPr>
          <p:cNvPr id="3" name="TextBox 2"/>
          <p:cNvSpPr txBox="1"/>
          <p:nvPr/>
        </p:nvSpPr>
        <p:spPr>
          <a:xfrm>
            <a:off x="-1544745" y="1861425"/>
            <a:ext cx="10524451" cy="400110"/>
          </a:xfrm>
          <a:prstGeom prst="rect">
            <a:avLst/>
          </a:prstGeom>
          <a:noFill/>
        </p:spPr>
        <p:txBody>
          <a:bodyPr wrap="square" rtlCol="0">
            <a:spAutoFit/>
          </a:bodyPr>
          <a:lstStyle/>
          <a:p>
            <a:pPr algn="r"/>
            <a:r>
              <a:rPr lang="en-US" sz="2000" b="1" dirty="0"/>
              <a:t>Step 2: Define the Plane</a:t>
            </a:r>
          </a:p>
        </p:txBody>
      </p:sp>
      <p:sp>
        <p:nvSpPr>
          <p:cNvPr id="14" name="TextBox 13"/>
          <p:cNvSpPr txBox="1"/>
          <p:nvPr/>
        </p:nvSpPr>
        <p:spPr>
          <a:xfrm>
            <a:off x="164114" y="1755720"/>
            <a:ext cx="3659741" cy="615553"/>
          </a:xfrm>
          <a:prstGeom prst="rect">
            <a:avLst/>
          </a:prstGeom>
          <a:noFill/>
        </p:spPr>
        <p:txBody>
          <a:bodyPr wrap="square" rtlCol="0">
            <a:spAutoFit/>
          </a:bodyPr>
          <a:lstStyle/>
          <a:p>
            <a:r>
              <a:rPr lang="en-US" sz="3400" b="1" dirty="0"/>
              <a:t>Last Hit Prediction</a:t>
            </a:r>
            <a:endParaRPr lang="en-US" sz="3400" b="1" dirty="0">
              <a:solidFill>
                <a:srgbClr val="FF0000"/>
              </a:solidFill>
            </a:endParaRPr>
          </a:p>
        </p:txBody>
      </p:sp>
      <p:sp>
        <p:nvSpPr>
          <p:cNvPr id="15" name="TextBox 14"/>
          <p:cNvSpPr txBox="1"/>
          <p:nvPr/>
        </p:nvSpPr>
        <p:spPr>
          <a:xfrm>
            <a:off x="5065590" y="939218"/>
            <a:ext cx="3966883" cy="523220"/>
          </a:xfrm>
          <a:prstGeom prst="rect">
            <a:avLst/>
          </a:prstGeom>
          <a:noFill/>
        </p:spPr>
        <p:txBody>
          <a:bodyPr wrap="square" rtlCol="0">
            <a:spAutoFit/>
          </a:bodyPr>
          <a:lstStyle/>
          <a:p>
            <a:pPr algn="r"/>
            <a:r>
              <a:rPr lang="en-US" sz="2800" b="1" dirty="0"/>
              <a:t>5. Algorithm</a:t>
            </a:r>
          </a:p>
        </p:txBody>
      </p:sp>
      <p:sp>
        <p:nvSpPr>
          <p:cNvPr id="16" name="Title 1"/>
          <p:cNvSpPr>
            <a:spLocks noGrp="1"/>
          </p:cNvSpPr>
          <p:nvPr>
            <p:ph type="title"/>
          </p:nvPr>
        </p:nvSpPr>
        <p:spPr>
          <a:xfrm>
            <a:off x="847493" y="796323"/>
            <a:ext cx="8132213" cy="702288"/>
          </a:xfrm>
        </p:spPr>
        <p:txBody>
          <a:bodyPr>
            <a:noAutofit/>
          </a:bodyPr>
          <a:lstStyle/>
          <a:p>
            <a:r>
              <a:rPr lang="en-US" spc="0" dirty="0">
                <a:latin typeface="Calibri" panose="020F0502020204030204" pitchFamily="34" charset="0"/>
              </a:rPr>
              <a:t>Features and demo</a:t>
            </a:r>
          </a:p>
        </p:txBody>
      </p:sp>
      <p:sp>
        <p:nvSpPr>
          <p:cNvPr id="17" name="Parallelogram 16"/>
          <p:cNvSpPr/>
          <p:nvPr/>
        </p:nvSpPr>
        <p:spPr>
          <a:xfrm>
            <a:off x="2108017" y="2405541"/>
            <a:ext cx="5021535" cy="2312043"/>
          </a:xfrm>
          <a:prstGeom prst="parallelogram">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pic>
        <p:nvPicPr>
          <p:cNvPr id="18" name="Picture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13784" y="2847089"/>
            <a:ext cx="905001" cy="1428949"/>
          </a:xfrm>
          <a:prstGeom prst="rect">
            <a:avLst/>
          </a:prstGeom>
        </p:spPr>
      </p:pic>
      <p:sp>
        <p:nvSpPr>
          <p:cNvPr id="19" name="TextBox 18"/>
          <p:cNvSpPr txBox="1"/>
          <p:nvPr/>
        </p:nvSpPr>
        <p:spPr>
          <a:xfrm>
            <a:off x="2214579" y="4317472"/>
            <a:ext cx="427704" cy="400110"/>
          </a:xfrm>
          <a:prstGeom prst="rect">
            <a:avLst/>
          </a:prstGeom>
          <a:noFill/>
        </p:spPr>
        <p:txBody>
          <a:bodyPr wrap="square" rtlCol="0">
            <a:spAutoFit/>
          </a:bodyPr>
          <a:lstStyle/>
          <a:p>
            <a:r>
              <a:rPr lang="en-US" sz="2000" b="1" dirty="0"/>
              <a:t>P</a:t>
            </a:r>
          </a:p>
        </p:txBody>
      </p:sp>
    </p:spTree>
    <p:extLst>
      <p:ext uri="{BB962C8B-B14F-4D97-AF65-F5344CB8AC3E}">
        <p14:creationId xmlns:p14="http://schemas.microsoft.com/office/powerpoint/2010/main" val="1241930933"/>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4"/>
          <p:cNvSpPr>
            <a:spLocks noGrp="1"/>
          </p:cNvSpPr>
          <p:nvPr>
            <p:ph type="ftr" sz="quarter" idx="11"/>
          </p:nvPr>
        </p:nvSpPr>
        <p:spPr>
          <a:xfrm>
            <a:off x="997209" y="6459785"/>
            <a:ext cx="6981941" cy="365125"/>
          </a:xfrm>
        </p:spPr>
        <p:txBody>
          <a:bodyPr/>
          <a:lstStyle/>
          <a:p>
            <a:r>
              <a:rPr lang="en-US" sz="1400" b="1" dirty="0"/>
              <a:t>Location-based Augmented Reality Game System for Coffee House</a:t>
            </a:r>
            <a:endParaRPr lang="en-US" sz="1400" dirty="0"/>
          </a:p>
        </p:txBody>
      </p:sp>
      <p:sp>
        <p:nvSpPr>
          <p:cNvPr id="5" name="Slide Number Placeholder 4"/>
          <p:cNvSpPr>
            <a:spLocks noGrp="1"/>
          </p:cNvSpPr>
          <p:nvPr>
            <p:ph type="sldNum" sz="quarter" idx="12"/>
          </p:nvPr>
        </p:nvSpPr>
        <p:spPr>
          <a:xfrm>
            <a:off x="8376461" y="6459787"/>
            <a:ext cx="1312025" cy="365125"/>
          </a:xfrm>
        </p:spPr>
        <p:txBody>
          <a:bodyPr/>
          <a:lstStyle/>
          <a:p>
            <a:fld id="{94F15CE6-6A5B-0444-B2C2-B6643EA227BE}" type="slidenum">
              <a:rPr lang="en-US" sz="1600"/>
              <a:pPr/>
              <a:t>84</a:t>
            </a:fld>
            <a:endParaRPr lang="en-US" sz="1600" dirty="0"/>
          </a:p>
        </p:txBody>
      </p:sp>
      <p:sp>
        <p:nvSpPr>
          <p:cNvPr id="3" name="TextBox 2"/>
          <p:cNvSpPr txBox="1"/>
          <p:nvPr/>
        </p:nvSpPr>
        <p:spPr>
          <a:xfrm>
            <a:off x="-1544745" y="1861425"/>
            <a:ext cx="10524451" cy="400110"/>
          </a:xfrm>
          <a:prstGeom prst="rect">
            <a:avLst/>
          </a:prstGeom>
          <a:noFill/>
        </p:spPr>
        <p:txBody>
          <a:bodyPr wrap="square" rtlCol="0">
            <a:spAutoFit/>
          </a:bodyPr>
          <a:lstStyle/>
          <a:p>
            <a:pPr algn="r"/>
            <a:r>
              <a:rPr lang="en-US" sz="2000" b="1" dirty="0"/>
              <a:t>Step 2: Define the Plane</a:t>
            </a:r>
          </a:p>
        </p:txBody>
      </p:sp>
      <p:sp>
        <p:nvSpPr>
          <p:cNvPr id="14" name="TextBox 13"/>
          <p:cNvSpPr txBox="1"/>
          <p:nvPr/>
        </p:nvSpPr>
        <p:spPr>
          <a:xfrm>
            <a:off x="164114" y="1755720"/>
            <a:ext cx="3659741" cy="615553"/>
          </a:xfrm>
          <a:prstGeom prst="rect">
            <a:avLst/>
          </a:prstGeom>
          <a:noFill/>
        </p:spPr>
        <p:txBody>
          <a:bodyPr wrap="square" rtlCol="0">
            <a:spAutoFit/>
          </a:bodyPr>
          <a:lstStyle/>
          <a:p>
            <a:r>
              <a:rPr lang="en-US" sz="3400" b="1" dirty="0"/>
              <a:t>Last Hit Prediction</a:t>
            </a:r>
            <a:endParaRPr lang="en-US" sz="3400" b="1" dirty="0">
              <a:solidFill>
                <a:srgbClr val="FF0000"/>
              </a:solidFill>
            </a:endParaRPr>
          </a:p>
        </p:txBody>
      </p:sp>
      <p:sp>
        <p:nvSpPr>
          <p:cNvPr id="15" name="TextBox 14"/>
          <p:cNvSpPr txBox="1"/>
          <p:nvPr/>
        </p:nvSpPr>
        <p:spPr>
          <a:xfrm>
            <a:off x="5065590" y="939218"/>
            <a:ext cx="3966883" cy="523220"/>
          </a:xfrm>
          <a:prstGeom prst="rect">
            <a:avLst/>
          </a:prstGeom>
          <a:noFill/>
        </p:spPr>
        <p:txBody>
          <a:bodyPr wrap="square" rtlCol="0">
            <a:spAutoFit/>
          </a:bodyPr>
          <a:lstStyle/>
          <a:p>
            <a:pPr algn="r"/>
            <a:r>
              <a:rPr lang="en-US" sz="2800" b="1" dirty="0"/>
              <a:t>5. Algorithm</a:t>
            </a:r>
          </a:p>
        </p:txBody>
      </p:sp>
      <p:sp>
        <p:nvSpPr>
          <p:cNvPr id="16" name="Title 1"/>
          <p:cNvSpPr>
            <a:spLocks noGrp="1"/>
          </p:cNvSpPr>
          <p:nvPr>
            <p:ph type="title"/>
          </p:nvPr>
        </p:nvSpPr>
        <p:spPr>
          <a:xfrm>
            <a:off x="847493" y="796323"/>
            <a:ext cx="8132213" cy="702288"/>
          </a:xfrm>
        </p:spPr>
        <p:txBody>
          <a:bodyPr>
            <a:noAutofit/>
          </a:bodyPr>
          <a:lstStyle/>
          <a:p>
            <a:r>
              <a:rPr lang="en-US" spc="0" dirty="0">
                <a:latin typeface="Calibri" panose="020F0502020204030204" pitchFamily="34" charset="0"/>
              </a:rPr>
              <a:t>Features and demo</a:t>
            </a:r>
          </a:p>
        </p:txBody>
      </p:sp>
      <p:sp>
        <p:nvSpPr>
          <p:cNvPr id="17" name="Parallelogram 16"/>
          <p:cNvSpPr/>
          <p:nvPr/>
        </p:nvSpPr>
        <p:spPr>
          <a:xfrm>
            <a:off x="2108017" y="2405541"/>
            <a:ext cx="5021535" cy="2312043"/>
          </a:xfrm>
          <a:prstGeom prst="parallelogram">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pic>
        <p:nvPicPr>
          <p:cNvPr id="18" name="Picture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13784" y="2847089"/>
            <a:ext cx="905001" cy="1428949"/>
          </a:xfrm>
          <a:prstGeom prst="rect">
            <a:avLst/>
          </a:prstGeom>
        </p:spPr>
      </p:pic>
      <p:sp>
        <p:nvSpPr>
          <p:cNvPr id="19" name="TextBox 18"/>
          <p:cNvSpPr txBox="1"/>
          <p:nvPr/>
        </p:nvSpPr>
        <p:spPr>
          <a:xfrm>
            <a:off x="2214579" y="4317472"/>
            <a:ext cx="427704" cy="400110"/>
          </a:xfrm>
          <a:prstGeom prst="rect">
            <a:avLst/>
          </a:prstGeom>
          <a:noFill/>
        </p:spPr>
        <p:txBody>
          <a:bodyPr wrap="square" rtlCol="0">
            <a:spAutoFit/>
          </a:bodyPr>
          <a:lstStyle/>
          <a:p>
            <a:r>
              <a:rPr lang="en-US" sz="2000" b="1" dirty="0"/>
              <a:t>P</a:t>
            </a:r>
          </a:p>
        </p:txBody>
      </p:sp>
      <mc:AlternateContent xmlns:mc="http://schemas.openxmlformats.org/markup-compatibility/2006" xmlns:a14="http://schemas.microsoft.com/office/drawing/2010/main">
        <mc:Choice Requires="a14">
          <p:sp>
            <p:nvSpPr>
              <p:cNvPr id="20" name="Rectangle 19"/>
              <p:cNvSpPr/>
              <p:nvPr/>
            </p:nvSpPr>
            <p:spPr>
              <a:xfrm>
                <a:off x="1743123" y="5019487"/>
                <a:ext cx="4846321" cy="1282402"/>
              </a:xfrm>
              <a:prstGeom prst="rect">
                <a:avLst/>
              </a:prstGeom>
            </p:spPr>
            <p:txBody>
              <a:bodyPr wrap="square">
                <a:spAutoFit/>
              </a:bodyPr>
              <a:lstStyle/>
              <a:p>
                <a:pPr>
                  <a:spcBef>
                    <a:spcPts val="600"/>
                  </a:spcBef>
                  <a:spcAft>
                    <a:spcPts val="800"/>
                  </a:spcAft>
                </a:pPr>
                <a14:m>
                  <m:oMathPara xmlns:m="http://schemas.openxmlformats.org/officeDocument/2006/math">
                    <m:oMathParaPr>
                      <m:jc m:val="centerGroup"/>
                    </m:oMathParaPr>
                    <m:oMath xmlns:m="http://schemas.openxmlformats.org/officeDocument/2006/math">
                      <m:r>
                        <a:rPr lang="en-US" sz="3200" i="1">
                          <a:latin typeface="Cambria Math" panose="02040503050406030204" pitchFamily="18" charset="0"/>
                          <a:ea typeface="SimSun" panose="02010600030101010101" pitchFamily="2" charset="-122"/>
                          <a:cs typeface="Times New Roman" panose="02020603050405020304" pitchFamily="18" charset="0"/>
                        </a:rPr>
                        <m:t>𝐴𝑥</m:t>
                      </m:r>
                      <m:r>
                        <a:rPr lang="en-US" sz="3200" i="1">
                          <a:latin typeface="Cambria Math" panose="02040503050406030204" pitchFamily="18" charset="0"/>
                          <a:ea typeface="SimSun" panose="02010600030101010101" pitchFamily="2" charset="-122"/>
                          <a:cs typeface="Times New Roman" panose="02020603050405020304" pitchFamily="18" charset="0"/>
                        </a:rPr>
                        <m:t>+</m:t>
                      </m:r>
                      <m:r>
                        <a:rPr lang="en-US" sz="3200" i="1">
                          <a:latin typeface="Cambria Math" panose="02040503050406030204" pitchFamily="18" charset="0"/>
                          <a:ea typeface="SimSun" panose="02010600030101010101" pitchFamily="2" charset="-122"/>
                          <a:cs typeface="Times New Roman" panose="02020603050405020304" pitchFamily="18" charset="0"/>
                        </a:rPr>
                        <m:t>𝐵𝑦</m:t>
                      </m:r>
                      <m:r>
                        <a:rPr lang="en-US" sz="3200" i="1">
                          <a:latin typeface="Cambria Math" panose="02040503050406030204" pitchFamily="18" charset="0"/>
                          <a:ea typeface="SimSun" panose="02010600030101010101" pitchFamily="2" charset="-122"/>
                          <a:cs typeface="Times New Roman" panose="02020603050405020304" pitchFamily="18" charset="0"/>
                        </a:rPr>
                        <m:t>+</m:t>
                      </m:r>
                      <m:r>
                        <a:rPr lang="en-US" sz="3200" i="1">
                          <a:latin typeface="Cambria Math" panose="02040503050406030204" pitchFamily="18" charset="0"/>
                          <a:ea typeface="SimSun" panose="02010600030101010101" pitchFamily="2" charset="-122"/>
                          <a:cs typeface="Times New Roman" panose="02020603050405020304" pitchFamily="18" charset="0"/>
                        </a:rPr>
                        <m:t>𝐶𝑧</m:t>
                      </m:r>
                      <m:r>
                        <a:rPr lang="en-US" sz="3200" i="1">
                          <a:latin typeface="Cambria Math" panose="02040503050406030204" pitchFamily="18" charset="0"/>
                          <a:ea typeface="SimSun" panose="02010600030101010101" pitchFamily="2" charset="-122"/>
                          <a:cs typeface="Times New Roman" panose="02020603050405020304" pitchFamily="18" charset="0"/>
                        </a:rPr>
                        <m:t>+</m:t>
                      </m:r>
                      <m:r>
                        <a:rPr lang="en-US" sz="3200" i="1">
                          <a:latin typeface="Cambria Math" panose="02040503050406030204" pitchFamily="18" charset="0"/>
                          <a:ea typeface="SimSun" panose="02010600030101010101" pitchFamily="2" charset="-122"/>
                          <a:cs typeface="Times New Roman" panose="02020603050405020304" pitchFamily="18" charset="0"/>
                        </a:rPr>
                        <m:t>𝐷</m:t>
                      </m:r>
                      <m:r>
                        <a:rPr lang="en-US" sz="3200" i="1">
                          <a:latin typeface="Cambria Math" panose="02040503050406030204" pitchFamily="18" charset="0"/>
                          <a:ea typeface="SimSun" panose="02010600030101010101" pitchFamily="2" charset="-122"/>
                          <a:cs typeface="Times New Roman" panose="02020603050405020304" pitchFamily="18" charset="0"/>
                        </a:rPr>
                        <m:t>=0</m:t>
                      </m:r>
                    </m:oMath>
                  </m:oMathPara>
                </a14:m>
                <a:endParaRPr lang="en-US" sz="3200" dirty="0">
                  <a:latin typeface="Cambria" panose="02040503050406030204" pitchFamily="18" charset="0"/>
                  <a:ea typeface="SimSun" panose="02010600030101010101" pitchFamily="2" charset="-122"/>
                  <a:cs typeface="Times New Roman" panose="02020603050405020304" pitchFamily="18" charset="0"/>
                </a:endParaRPr>
              </a:p>
              <a:p>
                <a:pPr>
                  <a:spcBef>
                    <a:spcPts val="600"/>
                  </a:spcBef>
                  <a:spcAft>
                    <a:spcPts val="800"/>
                  </a:spcAft>
                </a:pPr>
                <a14:m>
                  <m:oMathPara xmlns:m="http://schemas.openxmlformats.org/officeDocument/2006/math">
                    <m:oMathParaPr>
                      <m:jc m:val="centerGroup"/>
                    </m:oMathParaPr>
                    <m:oMath xmlns:m="http://schemas.openxmlformats.org/officeDocument/2006/math">
                      <m:d>
                        <m:dPr>
                          <m:ctrlPr>
                            <a:rPr lang="en-US" sz="3200" i="1">
                              <a:latin typeface="Cambria Math" panose="02040503050406030204" pitchFamily="18" charset="0"/>
                              <a:ea typeface="SimSun" panose="02010600030101010101" pitchFamily="2" charset="-122"/>
                              <a:cs typeface="Times New Roman" panose="02020603050405020304" pitchFamily="18" charset="0"/>
                            </a:rPr>
                          </m:ctrlPr>
                        </m:dPr>
                        <m:e>
                          <m:sSup>
                            <m:sSupPr>
                              <m:ctrlPr>
                                <a:rPr lang="en-US" sz="3200" i="1">
                                  <a:latin typeface="Cambria Math" panose="02040503050406030204" pitchFamily="18" charset="0"/>
                                  <a:ea typeface="SimSun" panose="02010600030101010101" pitchFamily="2" charset="-122"/>
                                  <a:cs typeface="Times New Roman" panose="02020603050405020304" pitchFamily="18" charset="0"/>
                                </a:rPr>
                              </m:ctrlPr>
                            </m:sSupPr>
                            <m:e>
                              <m:r>
                                <a:rPr lang="en-US" sz="3200" i="1">
                                  <a:latin typeface="Cambria Math" panose="02040503050406030204" pitchFamily="18" charset="0"/>
                                  <a:ea typeface="SimSun" panose="02010600030101010101" pitchFamily="2" charset="-122"/>
                                  <a:cs typeface="Times New Roman" panose="02020603050405020304" pitchFamily="18" charset="0"/>
                                </a:rPr>
                                <m:t>𝐴</m:t>
                              </m:r>
                            </m:e>
                            <m:sup>
                              <m:r>
                                <a:rPr lang="en-US" sz="3200" i="1">
                                  <a:latin typeface="Cambria Math" panose="02040503050406030204" pitchFamily="18" charset="0"/>
                                  <a:ea typeface="SimSun" panose="02010600030101010101" pitchFamily="2" charset="-122"/>
                                  <a:cs typeface="Times New Roman" panose="02020603050405020304" pitchFamily="18" charset="0"/>
                                </a:rPr>
                                <m:t>2</m:t>
                              </m:r>
                            </m:sup>
                          </m:sSup>
                          <m:r>
                            <a:rPr lang="en-US" sz="3200" i="1">
                              <a:latin typeface="Cambria Math" panose="02040503050406030204" pitchFamily="18" charset="0"/>
                              <a:ea typeface="SimSun" panose="02010600030101010101" pitchFamily="2" charset="-122"/>
                              <a:cs typeface="Times New Roman" panose="02020603050405020304" pitchFamily="18" charset="0"/>
                            </a:rPr>
                            <m:t>+</m:t>
                          </m:r>
                          <m:sSup>
                            <m:sSupPr>
                              <m:ctrlPr>
                                <a:rPr lang="en-US" sz="3200" i="1">
                                  <a:latin typeface="Cambria Math" panose="02040503050406030204" pitchFamily="18" charset="0"/>
                                  <a:ea typeface="SimSun" panose="02010600030101010101" pitchFamily="2" charset="-122"/>
                                  <a:cs typeface="Times New Roman" panose="02020603050405020304" pitchFamily="18" charset="0"/>
                                </a:rPr>
                              </m:ctrlPr>
                            </m:sSupPr>
                            <m:e>
                              <m:r>
                                <a:rPr lang="en-US" sz="3200" i="1">
                                  <a:latin typeface="Cambria Math" panose="02040503050406030204" pitchFamily="18" charset="0"/>
                                  <a:ea typeface="SimSun" panose="02010600030101010101" pitchFamily="2" charset="-122"/>
                                  <a:cs typeface="Times New Roman" panose="02020603050405020304" pitchFamily="18" charset="0"/>
                                </a:rPr>
                                <m:t>𝐵</m:t>
                              </m:r>
                            </m:e>
                            <m:sup>
                              <m:r>
                                <a:rPr lang="en-US" sz="3200" i="1">
                                  <a:latin typeface="Cambria Math" panose="02040503050406030204" pitchFamily="18" charset="0"/>
                                  <a:ea typeface="SimSun" panose="02010600030101010101" pitchFamily="2" charset="-122"/>
                                  <a:cs typeface="Times New Roman" panose="02020603050405020304" pitchFamily="18" charset="0"/>
                                </a:rPr>
                                <m:t>2</m:t>
                              </m:r>
                            </m:sup>
                          </m:sSup>
                          <m:r>
                            <a:rPr lang="en-US" sz="3200" i="1">
                              <a:latin typeface="Cambria Math" panose="02040503050406030204" pitchFamily="18" charset="0"/>
                              <a:ea typeface="SimSun" panose="02010600030101010101" pitchFamily="2" charset="-122"/>
                              <a:cs typeface="Times New Roman" panose="02020603050405020304" pitchFamily="18" charset="0"/>
                            </a:rPr>
                            <m:t>+</m:t>
                          </m:r>
                          <m:sSup>
                            <m:sSupPr>
                              <m:ctrlPr>
                                <a:rPr lang="en-US" sz="3200" i="1">
                                  <a:latin typeface="Cambria Math" panose="02040503050406030204" pitchFamily="18" charset="0"/>
                                  <a:ea typeface="SimSun" panose="02010600030101010101" pitchFamily="2" charset="-122"/>
                                  <a:cs typeface="Times New Roman" panose="02020603050405020304" pitchFamily="18" charset="0"/>
                                </a:rPr>
                              </m:ctrlPr>
                            </m:sSupPr>
                            <m:e>
                              <m:r>
                                <a:rPr lang="en-US" sz="3200" i="1">
                                  <a:latin typeface="Cambria Math" panose="02040503050406030204" pitchFamily="18" charset="0"/>
                                  <a:ea typeface="SimSun" panose="02010600030101010101" pitchFamily="2" charset="-122"/>
                                  <a:cs typeface="Times New Roman" panose="02020603050405020304" pitchFamily="18" charset="0"/>
                                </a:rPr>
                                <m:t>𝐶</m:t>
                              </m:r>
                            </m:e>
                            <m:sup>
                              <m:r>
                                <a:rPr lang="en-US" sz="3200" i="1">
                                  <a:latin typeface="Cambria Math" panose="02040503050406030204" pitchFamily="18" charset="0"/>
                                  <a:ea typeface="SimSun" panose="02010600030101010101" pitchFamily="2" charset="-122"/>
                                  <a:cs typeface="Times New Roman" panose="02020603050405020304" pitchFamily="18" charset="0"/>
                                </a:rPr>
                                <m:t>2</m:t>
                              </m:r>
                            </m:sup>
                          </m:sSup>
                          <m:r>
                            <a:rPr lang="en-US" sz="3200" i="1">
                              <a:latin typeface="Cambria Math" panose="02040503050406030204" pitchFamily="18" charset="0"/>
                              <a:ea typeface="SimSun" panose="02010600030101010101" pitchFamily="2" charset="-122"/>
                              <a:cs typeface="Times New Roman" panose="02020603050405020304" pitchFamily="18" charset="0"/>
                            </a:rPr>
                            <m:t>≠0</m:t>
                          </m:r>
                        </m:e>
                      </m:d>
                    </m:oMath>
                  </m:oMathPara>
                </a14:m>
                <a:endParaRPr lang="en-US" sz="3200" dirty="0">
                  <a:latin typeface="Cambria" panose="02040503050406030204" pitchFamily="18" charset="0"/>
                  <a:ea typeface="SimSun" panose="02010600030101010101" pitchFamily="2" charset="-122"/>
                  <a:cs typeface="Times New Roman" panose="02020603050405020304" pitchFamily="18" charset="0"/>
                </a:endParaRPr>
              </a:p>
            </p:txBody>
          </p:sp>
        </mc:Choice>
        <mc:Fallback xmlns="">
          <p:sp>
            <p:nvSpPr>
              <p:cNvPr id="20" name="Rectangle 19"/>
              <p:cNvSpPr>
                <a:spLocks noRot="1" noChangeAspect="1" noMove="1" noResize="1" noEditPoints="1" noAdjustHandles="1" noChangeArrowheads="1" noChangeShapeType="1" noTextEdit="1"/>
              </p:cNvSpPr>
              <p:nvPr/>
            </p:nvSpPr>
            <p:spPr>
              <a:xfrm>
                <a:off x="1743123" y="5019487"/>
                <a:ext cx="4846321" cy="1282402"/>
              </a:xfrm>
              <a:prstGeom prst="rect">
                <a:avLst/>
              </a:prstGeom>
              <a:blipFill rotWithShape="0">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340963265"/>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4"/>
          <p:cNvSpPr>
            <a:spLocks noGrp="1"/>
          </p:cNvSpPr>
          <p:nvPr>
            <p:ph type="ftr" sz="quarter" idx="11"/>
          </p:nvPr>
        </p:nvSpPr>
        <p:spPr>
          <a:xfrm>
            <a:off x="997209" y="6459785"/>
            <a:ext cx="6981941" cy="365125"/>
          </a:xfrm>
        </p:spPr>
        <p:txBody>
          <a:bodyPr/>
          <a:lstStyle/>
          <a:p>
            <a:r>
              <a:rPr lang="en-US" sz="1400" b="1" dirty="0"/>
              <a:t>Location-based Augmented Reality Game System for Coffee House</a:t>
            </a:r>
            <a:endParaRPr lang="en-US" sz="1400" dirty="0"/>
          </a:p>
        </p:txBody>
      </p:sp>
      <p:sp>
        <p:nvSpPr>
          <p:cNvPr id="5" name="Slide Number Placeholder 4"/>
          <p:cNvSpPr>
            <a:spLocks noGrp="1"/>
          </p:cNvSpPr>
          <p:nvPr>
            <p:ph type="sldNum" sz="quarter" idx="12"/>
          </p:nvPr>
        </p:nvSpPr>
        <p:spPr>
          <a:xfrm>
            <a:off x="8376461" y="6459787"/>
            <a:ext cx="1312025" cy="365125"/>
          </a:xfrm>
        </p:spPr>
        <p:txBody>
          <a:bodyPr/>
          <a:lstStyle/>
          <a:p>
            <a:fld id="{94F15CE6-6A5B-0444-B2C2-B6643EA227BE}" type="slidenum">
              <a:rPr lang="en-US" sz="1600"/>
              <a:pPr/>
              <a:t>85</a:t>
            </a:fld>
            <a:endParaRPr lang="en-US" sz="1600" dirty="0"/>
          </a:p>
        </p:txBody>
      </p:sp>
      <p:sp>
        <p:nvSpPr>
          <p:cNvPr id="7" name="TextBox 6"/>
          <p:cNvSpPr txBox="1"/>
          <p:nvPr/>
        </p:nvSpPr>
        <p:spPr>
          <a:xfrm>
            <a:off x="164114" y="1755720"/>
            <a:ext cx="9802951" cy="615553"/>
          </a:xfrm>
          <a:prstGeom prst="rect">
            <a:avLst/>
          </a:prstGeom>
          <a:noFill/>
        </p:spPr>
        <p:txBody>
          <a:bodyPr wrap="square" rtlCol="0">
            <a:spAutoFit/>
          </a:bodyPr>
          <a:lstStyle/>
          <a:p>
            <a:r>
              <a:rPr lang="en-US" sz="3400" b="1" dirty="0"/>
              <a:t>Last Hit Prediction</a:t>
            </a:r>
            <a:endParaRPr lang="en-US" sz="3400" b="1" dirty="0">
              <a:solidFill>
                <a:srgbClr val="FF0000"/>
              </a:solidFill>
            </a:endParaRPr>
          </a:p>
        </p:txBody>
      </p:sp>
      <p:sp>
        <p:nvSpPr>
          <p:cNvPr id="9" name="TextBox 8"/>
          <p:cNvSpPr txBox="1"/>
          <p:nvPr/>
        </p:nvSpPr>
        <p:spPr>
          <a:xfrm>
            <a:off x="5065590" y="939218"/>
            <a:ext cx="3966883" cy="523220"/>
          </a:xfrm>
          <a:prstGeom prst="rect">
            <a:avLst/>
          </a:prstGeom>
          <a:noFill/>
        </p:spPr>
        <p:txBody>
          <a:bodyPr wrap="square" rtlCol="0">
            <a:spAutoFit/>
          </a:bodyPr>
          <a:lstStyle/>
          <a:p>
            <a:pPr algn="r"/>
            <a:r>
              <a:rPr lang="en-US" sz="2800" b="1" dirty="0"/>
              <a:t>5. Algorithm</a:t>
            </a:r>
          </a:p>
        </p:txBody>
      </p:sp>
      <p:sp>
        <p:nvSpPr>
          <p:cNvPr id="8" name="TextBox 7"/>
          <p:cNvSpPr txBox="1"/>
          <p:nvPr/>
        </p:nvSpPr>
        <p:spPr>
          <a:xfrm>
            <a:off x="164114" y="3069029"/>
            <a:ext cx="10524451" cy="2977738"/>
          </a:xfrm>
          <a:prstGeom prst="rect">
            <a:avLst/>
          </a:prstGeom>
          <a:noFill/>
        </p:spPr>
        <p:txBody>
          <a:bodyPr wrap="square" rtlCol="0">
            <a:spAutoFit/>
          </a:bodyPr>
          <a:lstStyle/>
          <a:p>
            <a:pPr>
              <a:lnSpc>
                <a:spcPct val="150000"/>
              </a:lnSpc>
            </a:pPr>
            <a:r>
              <a:rPr lang="en-US" sz="2500" dirty="0"/>
              <a:t>Step 1: Get 3 continuous positions of the </a:t>
            </a:r>
            <a:r>
              <a:rPr lang="en-US" sz="2500" dirty="0" smtClean="0"/>
              <a:t>ball</a:t>
            </a:r>
            <a:endParaRPr lang="en-US" sz="2500" dirty="0"/>
          </a:p>
          <a:p>
            <a:pPr>
              <a:lnSpc>
                <a:spcPct val="150000"/>
              </a:lnSpc>
            </a:pPr>
            <a:r>
              <a:rPr lang="en-US" sz="2500" dirty="0"/>
              <a:t>Step 2: Define the </a:t>
            </a:r>
            <a:r>
              <a:rPr lang="en-US" sz="2500" dirty="0" smtClean="0"/>
              <a:t>Plane</a:t>
            </a:r>
            <a:endParaRPr lang="en-US" sz="2500" dirty="0"/>
          </a:p>
          <a:p>
            <a:pPr>
              <a:lnSpc>
                <a:spcPct val="150000"/>
              </a:lnSpc>
            </a:pPr>
            <a:r>
              <a:rPr lang="en-US" sz="2500" b="1" dirty="0">
                <a:solidFill>
                  <a:srgbClr val="FF0000"/>
                </a:solidFill>
              </a:rPr>
              <a:t>Step 3: Check if the Plane intersects with the Sphere or </a:t>
            </a:r>
            <a:r>
              <a:rPr lang="en-US" sz="2500" b="1" dirty="0" smtClean="0">
                <a:solidFill>
                  <a:srgbClr val="FF0000"/>
                </a:solidFill>
              </a:rPr>
              <a:t>not</a:t>
            </a:r>
            <a:endParaRPr lang="en-US" sz="2500" b="1" dirty="0">
              <a:solidFill>
                <a:srgbClr val="FF0000"/>
              </a:solidFill>
            </a:endParaRPr>
          </a:p>
          <a:p>
            <a:pPr>
              <a:lnSpc>
                <a:spcPct val="150000"/>
              </a:lnSpc>
            </a:pPr>
            <a:r>
              <a:rPr lang="en-US" sz="2500" dirty="0"/>
              <a:t>Step 4: Define the Parabola and </a:t>
            </a:r>
            <a:r>
              <a:rPr lang="en-US" sz="2500" dirty="0" smtClean="0"/>
              <a:t>Circle</a:t>
            </a:r>
            <a:r>
              <a:rPr lang="en-US" sz="2500" dirty="0"/>
              <a:t>, check if they intersect or </a:t>
            </a:r>
            <a:r>
              <a:rPr lang="en-US" sz="2500" dirty="0" smtClean="0"/>
              <a:t>not</a:t>
            </a:r>
            <a:endParaRPr lang="en-US" sz="2500" dirty="0"/>
          </a:p>
          <a:p>
            <a:pPr>
              <a:lnSpc>
                <a:spcPct val="150000"/>
              </a:lnSpc>
            </a:pPr>
            <a:r>
              <a:rPr lang="en-US" sz="2500" dirty="0"/>
              <a:t>Step 5: Turn on last hit effect</a:t>
            </a:r>
          </a:p>
        </p:txBody>
      </p:sp>
      <p:sp>
        <p:nvSpPr>
          <p:cNvPr id="11" name="TextBox 10"/>
          <p:cNvSpPr txBox="1"/>
          <p:nvPr/>
        </p:nvSpPr>
        <p:spPr>
          <a:xfrm>
            <a:off x="164114" y="2591975"/>
            <a:ext cx="3215148" cy="477054"/>
          </a:xfrm>
          <a:prstGeom prst="rect">
            <a:avLst/>
          </a:prstGeom>
          <a:noFill/>
        </p:spPr>
        <p:txBody>
          <a:bodyPr wrap="square" rtlCol="0">
            <a:spAutoFit/>
          </a:bodyPr>
          <a:lstStyle/>
          <a:p>
            <a:r>
              <a:rPr lang="en-US" sz="2500" b="1" dirty="0"/>
              <a:t>5 steps:</a:t>
            </a:r>
          </a:p>
        </p:txBody>
      </p:sp>
      <p:sp>
        <p:nvSpPr>
          <p:cNvPr id="12" name="Title 1"/>
          <p:cNvSpPr>
            <a:spLocks noGrp="1"/>
          </p:cNvSpPr>
          <p:nvPr>
            <p:ph type="title"/>
          </p:nvPr>
        </p:nvSpPr>
        <p:spPr>
          <a:xfrm>
            <a:off x="847493" y="796323"/>
            <a:ext cx="8132213" cy="702288"/>
          </a:xfrm>
        </p:spPr>
        <p:txBody>
          <a:bodyPr>
            <a:noAutofit/>
          </a:bodyPr>
          <a:lstStyle/>
          <a:p>
            <a:r>
              <a:rPr lang="en-US" spc="0" dirty="0">
                <a:latin typeface="Calibri" panose="020F0502020204030204" pitchFamily="34" charset="0"/>
              </a:rPr>
              <a:t>Features and demo</a:t>
            </a:r>
          </a:p>
        </p:txBody>
      </p:sp>
    </p:spTree>
    <p:extLst>
      <p:ext uri="{BB962C8B-B14F-4D97-AF65-F5344CB8AC3E}">
        <p14:creationId xmlns:p14="http://schemas.microsoft.com/office/powerpoint/2010/main" val="951830555"/>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4"/>
          <p:cNvSpPr>
            <a:spLocks noGrp="1"/>
          </p:cNvSpPr>
          <p:nvPr>
            <p:ph type="ftr" sz="quarter" idx="11"/>
          </p:nvPr>
        </p:nvSpPr>
        <p:spPr>
          <a:xfrm>
            <a:off x="997209" y="6459785"/>
            <a:ext cx="6981941" cy="365125"/>
          </a:xfrm>
        </p:spPr>
        <p:txBody>
          <a:bodyPr/>
          <a:lstStyle/>
          <a:p>
            <a:r>
              <a:rPr lang="en-US" sz="1400" b="1" dirty="0"/>
              <a:t>Location-based Augmented Reality Game System for Coffee House</a:t>
            </a:r>
            <a:endParaRPr lang="en-US" sz="1400" dirty="0"/>
          </a:p>
        </p:txBody>
      </p:sp>
      <p:sp>
        <p:nvSpPr>
          <p:cNvPr id="5" name="Slide Number Placeholder 4"/>
          <p:cNvSpPr>
            <a:spLocks noGrp="1"/>
          </p:cNvSpPr>
          <p:nvPr>
            <p:ph type="sldNum" sz="quarter" idx="12"/>
          </p:nvPr>
        </p:nvSpPr>
        <p:spPr>
          <a:xfrm>
            <a:off x="8376461" y="6459787"/>
            <a:ext cx="1312025" cy="365125"/>
          </a:xfrm>
        </p:spPr>
        <p:txBody>
          <a:bodyPr/>
          <a:lstStyle/>
          <a:p>
            <a:fld id="{94F15CE6-6A5B-0444-B2C2-B6643EA227BE}" type="slidenum">
              <a:rPr lang="en-US" sz="1600"/>
              <a:pPr/>
              <a:t>86</a:t>
            </a:fld>
            <a:endParaRPr lang="en-US" sz="1600" dirty="0"/>
          </a:p>
        </p:txBody>
      </p:sp>
      <p:sp>
        <p:nvSpPr>
          <p:cNvPr id="3" name="TextBox 2"/>
          <p:cNvSpPr txBox="1"/>
          <p:nvPr/>
        </p:nvSpPr>
        <p:spPr>
          <a:xfrm>
            <a:off x="4472247" y="1861425"/>
            <a:ext cx="4507459" cy="707886"/>
          </a:xfrm>
          <a:prstGeom prst="rect">
            <a:avLst/>
          </a:prstGeom>
          <a:noFill/>
        </p:spPr>
        <p:txBody>
          <a:bodyPr wrap="square" rtlCol="0">
            <a:spAutoFit/>
          </a:bodyPr>
          <a:lstStyle/>
          <a:p>
            <a:pPr algn="r"/>
            <a:r>
              <a:rPr lang="en-US" sz="2000" b="1" dirty="0"/>
              <a:t>Step 3: Check if the Plane intersects with the Sphere or not</a:t>
            </a:r>
          </a:p>
        </p:txBody>
      </p:sp>
      <p:sp>
        <p:nvSpPr>
          <p:cNvPr id="14" name="TextBox 13"/>
          <p:cNvSpPr txBox="1"/>
          <p:nvPr/>
        </p:nvSpPr>
        <p:spPr>
          <a:xfrm>
            <a:off x="164114" y="1755720"/>
            <a:ext cx="3659741" cy="615553"/>
          </a:xfrm>
          <a:prstGeom prst="rect">
            <a:avLst/>
          </a:prstGeom>
          <a:noFill/>
        </p:spPr>
        <p:txBody>
          <a:bodyPr wrap="square" rtlCol="0">
            <a:spAutoFit/>
          </a:bodyPr>
          <a:lstStyle/>
          <a:p>
            <a:r>
              <a:rPr lang="en-US" sz="3400" b="1" dirty="0"/>
              <a:t>Last Hit Prediction</a:t>
            </a:r>
            <a:endParaRPr lang="en-US" sz="3400" b="1" dirty="0">
              <a:solidFill>
                <a:srgbClr val="FF0000"/>
              </a:solidFill>
            </a:endParaRPr>
          </a:p>
        </p:txBody>
      </p:sp>
      <p:sp>
        <p:nvSpPr>
          <p:cNvPr id="15" name="TextBox 14"/>
          <p:cNvSpPr txBox="1"/>
          <p:nvPr/>
        </p:nvSpPr>
        <p:spPr>
          <a:xfrm>
            <a:off x="5065590" y="939218"/>
            <a:ext cx="3966883" cy="523220"/>
          </a:xfrm>
          <a:prstGeom prst="rect">
            <a:avLst/>
          </a:prstGeom>
          <a:noFill/>
        </p:spPr>
        <p:txBody>
          <a:bodyPr wrap="square" rtlCol="0">
            <a:spAutoFit/>
          </a:bodyPr>
          <a:lstStyle/>
          <a:p>
            <a:pPr algn="r"/>
            <a:r>
              <a:rPr lang="en-US" sz="2800" b="1" dirty="0"/>
              <a:t>5. Algorithm</a:t>
            </a:r>
          </a:p>
        </p:txBody>
      </p:sp>
      <p:sp>
        <p:nvSpPr>
          <p:cNvPr id="16" name="Title 1"/>
          <p:cNvSpPr>
            <a:spLocks noGrp="1"/>
          </p:cNvSpPr>
          <p:nvPr>
            <p:ph type="title"/>
          </p:nvPr>
        </p:nvSpPr>
        <p:spPr>
          <a:xfrm>
            <a:off x="847493" y="796323"/>
            <a:ext cx="8132213" cy="702288"/>
          </a:xfrm>
        </p:spPr>
        <p:txBody>
          <a:bodyPr>
            <a:noAutofit/>
          </a:bodyPr>
          <a:lstStyle/>
          <a:p>
            <a:r>
              <a:rPr lang="en-US" spc="0" dirty="0">
                <a:latin typeface="Calibri" panose="020F0502020204030204" pitchFamily="34" charset="0"/>
              </a:rPr>
              <a:t>Features and demo</a:t>
            </a:r>
          </a:p>
        </p:txBody>
      </p:sp>
      <mc:AlternateContent xmlns:mc="http://schemas.openxmlformats.org/markup-compatibility/2006" xmlns:a14="http://schemas.microsoft.com/office/drawing/2010/main">
        <mc:Choice Requires="a14">
          <p:sp>
            <p:nvSpPr>
              <p:cNvPr id="20" name="Rectangle 19"/>
              <p:cNvSpPr/>
              <p:nvPr/>
            </p:nvSpPr>
            <p:spPr>
              <a:xfrm>
                <a:off x="0" y="3540033"/>
                <a:ext cx="4412618" cy="87549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𝑑</m:t>
                      </m:r>
                      <m:d>
                        <m:dPr>
                          <m:ctrlPr>
                            <a:rPr lang="en-US" sz="2400" i="1">
                              <a:latin typeface="Cambria Math" panose="02040503050406030204" pitchFamily="18" charset="0"/>
                            </a:rPr>
                          </m:ctrlPr>
                        </m:dPr>
                        <m:e>
                          <m:r>
                            <a:rPr lang="en-US" sz="2400" i="1">
                              <a:latin typeface="Cambria Math" panose="02040503050406030204" pitchFamily="18" charset="0"/>
                            </a:rPr>
                            <m:t>𝐼</m:t>
                          </m:r>
                          <m:r>
                            <a:rPr lang="en-US" sz="2400">
                              <a:latin typeface="Cambria Math" panose="02040503050406030204" pitchFamily="18" charset="0"/>
                            </a:rPr>
                            <m:t>,</m:t>
                          </m:r>
                          <m:d>
                            <m:dPr>
                              <m:ctrlPr>
                                <a:rPr lang="en-US" sz="2400" i="1">
                                  <a:latin typeface="Cambria Math" panose="02040503050406030204" pitchFamily="18" charset="0"/>
                                </a:rPr>
                              </m:ctrlPr>
                            </m:dPr>
                            <m:e>
                              <m:r>
                                <a:rPr lang="en-US" sz="2400" i="1">
                                  <a:latin typeface="Cambria Math" panose="02040503050406030204" pitchFamily="18" charset="0"/>
                                </a:rPr>
                                <m:t>𝑃</m:t>
                              </m:r>
                            </m:e>
                          </m:d>
                        </m:e>
                      </m:d>
                      <m:r>
                        <a:rPr lang="en-US" sz="2400">
                          <a:latin typeface="Cambria Math" panose="02040503050406030204" pitchFamily="18" charset="0"/>
                        </a:rPr>
                        <m:t>=</m:t>
                      </m:r>
                      <m:f>
                        <m:fPr>
                          <m:ctrlPr>
                            <a:rPr lang="en-US" sz="2400" i="1">
                              <a:latin typeface="Cambria Math" panose="02040503050406030204" pitchFamily="18" charset="0"/>
                            </a:rPr>
                          </m:ctrlPr>
                        </m:fPr>
                        <m:num>
                          <m:d>
                            <m:dPr>
                              <m:begChr m:val="|"/>
                              <m:endChr m:val="|"/>
                              <m:ctrlPr>
                                <a:rPr lang="en-US" sz="2400" i="1">
                                  <a:latin typeface="Cambria Math" panose="02040503050406030204" pitchFamily="18" charset="0"/>
                                </a:rPr>
                              </m:ctrlPr>
                            </m:dPr>
                            <m:e>
                              <m:r>
                                <a:rPr lang="en-US" sz="2400" i="1">
                                  <a:latin typeface="Cambria Math" panose="02040503050406030204" pitchFamily="18" charset="0"/>
                                </a:rPr>
                                <m:t>𝐴𝑎</m:t>
                              </m:r>
                              <m:r>
                                <a:rPr lang="en-US" sz="2400">
                                  <a:latin typeface="Cambria Math" panose="02040503050406030204" pitchFamily="18" charset="0"/>
                                </a:rPr>
                                <m:t>+</m:t>
                              </m:r>
                              <m:r>
                                <a:rPr lang="en-US" sz="2400" i="1">
                                  <a:latin typeface="Cambria Math" panose="02040503050406030204" pitchFamily="18" charset="0"/>
                                </a:rPr>
                                <m:t>𝐵𝑏</m:t>
                              </m:r>
                              <m:r>
                                <a:rPr lang="en-US" sz="2400">
                                  <a:latin typeface="Cambria Math" panose="02040503050406030204" pitchFamily="18" charset="0"/>
                                </a:rPr>
                                <m:t>+</m:t>
                              </m:r>
                              <m:r>
                                <a:rPr lang="en-US" sz="2400" i="1">
                                  <a:latin typeface="Cambria Math" panose="02040503050406030204" pitchFamily="18" charset="0"/>
                                </a:rPr>
                                <m:t>𝐶𝑐</m:t>
                              </m:r>
                              <m:r>
                                <a:rPr lang="en-US" sz="2400">
                                  <a:latin typeface="Cambria Math" panose="02040503050406030204" pitchFamily="18" charset="0"/>
                                </a:rPr>
                                <m:t>+</m:t>
                              </m:r>
                              <m:r>
                                <a:rPr lang="en-US" sz="2400" i="1">
                                  <a:latin typeface="Cambria Math" panose="02040503050406030204" pitchFamily="18" charset="0"/>
                                </a:rPr>
                                <m:t>𝐷</m:t>
                              </m:r>
                            </m:e>
                          </m:d>
                        </m:num>
                        <m:den>
                          <m:rad>
                            <m:radPr>
                              <m:degHide m:val="on"/>
                              <m:ctrlPr>
                                <a:rPr lang="en-US" sz="2400" i="1">
                                  <a:latin typeface="Cambria Math" panose="02040503050406030204" pitchFamily="18" charset="0"/>
                                </a:rPr>
                              </m:ctrlPr>
                            </m:radPr>
                            <m:deg/>
                            <m:e>
                              <m:sSup>
                                <m:sSupPr>
                                  <m:ctrlPr>
                                    <a:rPr lang="en-US" sz="2400" i="1">
                                      <a:latin typeface="Cambria Math" panose="02040503050406030204" pitchFamily="18" charset="0"/>
                                    </a:rPr>
                                  </m:ctrlPr>
                                </m:sSupPr>
                                <m:e>
                                  <m:r>
                                    <a:rPr lang="en-US" sz="2400" i="1">
                                      <a:latin typeface="Cambria Math" panose="02040503050406030204" pitchFamily="18" charset="0"/>
                                    </a:rPr>
                                    <m:t>𝐴</m:t>
                                  </m:r>
                                </m:e>
                                <m:sup>
                                  <m:r>
                                    <a:rPr lang="en-US" sz="2400">
                                      <a:latin typeface="Cambria Math" panose="02040503050406030204" pitchFamily="18" charset="0"/>
                                    </a:rPr>
                                    <m:t>2</m:t>
                                  </m:r>
                                </m:sup>
                              </m:sSup>
                              <m:r>
                                <a:rPr lang="en-US" sz="2400">
                                  <a:latin typeface="Cambria Math" panose="02040503050406030204" pitchFamily="18" charset="0"/>
                                </a:rPr>
                                <m:t>+</m:t>
                              </m:r>
                              <m:sSup>
                                <m:sSupPr>
                                  <m:ctrlPr>
                                    <a:rPr lang="en-US" sz="2400" i="1">
                                      <a:latin typeface="Cambria Math" panose="02040503050406030204" pitchFamily="18" charset="0"/>
                                    </a:rPr>
                                  </m:ctrlPr>
                                </m:sSupPr>
                                <m:e>
                                  <m:r>
                                    <a:rPr lang="en-US" sz="2400" i="1">
                                      <a:latin typeface="Cambria Math" panose="02040503050406030204" pitchFamily="18" charset="0"/>
                                    </a:rPr>
                                    <m:t>𝐵</m:t>
                                  </m:r>
                                </m:e>
                                <m:sup>
                                  <m:r>
                                    <a:rPr lang="en-US" sz="2400">
                                      <a:latin typeface="Cambria Math" panose="02040503050406030204" pitchFamily="18" charset="0"/>
                                    </a:rPr>
                                    <m:t>2</m:t>
                                  </m:r>
                                </m:sup>
                              </m:sSup>
                              <m:r>
                                <a:rPr lang="en-US" sz="2400">
                                  <a:latin typeface="Cambria Math" panose="02040503050406030204" pitchFamily="18" charset="0"/>
                                </a:rPr>
                                <m:t>+</m:t>
                              </m:r>
                              <m:sSup>
                                <m:sSupPr>
                                  <m:ctrlPr>
                                    <a:rPr lang="en-US" sz="2400" i="1">
                                      <a:latin typeface="Cambria Math" panose="02040503050406030204" pitchFamily="18" charset="0"/>
                                    </a:rPr>
                                  </m:ctrlPr>
                                </m:sSupPr>
                                <m:e>
                                  <m:r>
                                    <a:rPr lang="en-US" sz="2400" i="1">
                                      <a:latin typeface="Cambria Math" panose="02040503050406030204" pitchFamily="18" charset="0"/>
                                    </a:rPr>
                                    <m:t>𝐶</m:t>
                                  </m:r>
                                </m:e>
                                <m:sup>
                                  <m:r>
                                    <a:rPr lang="en-US" sz="2400">
                                      <a:latin typeface="Cambria Math" panose="02040503050406030204" pitchFamily="18" charset="0"/>
                                    </a:rPr>
                                    <m:t>2</m:t>
                                  </m:r>
                                </m:sup>
                              </m:sSup>
                            </m:e>
                          </m:rad>
                        </m:den>
                      </m:f>
                    </m:oMath>
                  </m:oMathPara>
                </a14:m>
                <a:endParaRPr lang="en-US" sz="2400" dirty="0"/>
              </a:p>
            </p:txBody>
          </p:sp>
        </mc:Choice>
        <mc:Fallback xmlns="">
          <p:sp>
            <p:nvSpPr>
              <p:cNvPr id="20" name="Rectangle 19"/>
              <p:cNvSpPr>
                <a:spLocks noRot="1" noChangeAspect="1" noMove="1" noResize="1" noEditPoints="1" noAdjustHandles="1" noChangeArrowheads="1" noChangeShapeType="1" noTextEdit="1"/>
              </p:cNvSpPr>
              <p:nvPr/>
            </p:nvSpPr>
            <p:spPr>
              <a:xfrm>
                <a:off x="0" y="3540033"/>
                <a:ext cx="4412618" cy="875496"/>
              </a:xfrm>
              <a:prstGeom prst="rect">
                <a:avLst/>
              </a:prstGeom>
              <a:blipFill rotWithShape="0">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414346701"/>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4"/>
          <p:cNvSpPr>
            <a:spLocks noGrp="1"/>
          </p:cNvSpPr>
          <p:nvPr>
            <p:ph type="ftr" sz="quarter" idx="11"/>
          </p:nvPr>
        </p:nvSpPr>
        <p:spPr>
          <a:xfrm>
            <a:off x="997209" y="6459785"/>
            <a:ext cx="6981941" cy="365125"/>
          </a:xfrm>
        </p:spPr>
        <p:txBody>
          <a:bodyPr/>
          <a:lstStyle/>
          <a:p>
            <a:r>
              <a:rPr lang="en-US" sz="1400" b="1" dirty="0"/>
              <a:t>Location-based Augmented Reality Game System for Coffee House</a:t>
            </a:r>
            <a:endParaRPr lang="en-US" sz="1400" dirty="0"/>
          </a:p>
        </p:txBody>
      </p:sp>
      <p:sp>
        <p:nvSpPr>
          <p:cNvPr id="5" name="Slide Number Placeholder 4"/>
          <p:cNvSpPr>
            <a:spLocks noGrp="1"/>
          </p:cNvSpPr>
          <p:nvPr>
            <p:ph type="sldNum" sz="quarter" idx="12"/>
          </p:nvPr>
        </p:nvSpPr>
        <p:spPr>
          <a:xfrm>
            <a:off x="8376461" y="6459787"/>
            <a:ext cx="1312025" cy="365125"/>
          </a:xfrm>
        </p:spPr>
        <p:txBody>
          <a:bodyPr/>
          <a:lstStyle/>
          <a:p>
            <a:fld id="{94F15CE6-6A5B-0444-B2C2-B6643EA227BE}" type="slidenum">
              <a:rPr lang="en-US" sz="1600"/>
              <a:pPr/>
              <a:t>87</a:t>
            </a:fld>
            <a:endParaRPr lang="en-US" sz="1600" dirty="0"/>
          </a:p>
        </p:txBody>
      </p:sp>
      <p:sp>
        <p:nvSpPr>
          <p:cNvPr id="3" name="TextBox 2"/>
          <p:cNvSpPr txBox="1"/>
          <p:nvPr/>
        </p:nvSpPr>
        <p:spPr>
          <a:xfrm>
            <a:off x="4472247" y="1861425"/>
            <a:ext cx="4507459" cy="707886"/>
          </a:xfrm>
          <a:prstGeom prst="rect">
            <a:avLst/>
          </a:prstGeom>
          <a:noFill/>
        </p:spPr>
        <p:txBody>
          <a:bodyPr wrap="square" rtlCol="0">
            <a:spAutoFit/>
          </a:bodyPr>
          <a:lstStyle/>
          <a:p>
            <a:pPr algn="r"/>
            <a:r>
              <a:rPr lang="en-US" sz="2000" b="1" dirty="0"/>
              <a:t>Step 3: Check if the Plane intersects with the Sphere or not</a:t>
            </a:r>
          </a:p>
        </p:txBody>
      </p:sp>
      <p:sp>
        <p:nvSpPr>
          <p:cNvPr id="14" name="TextBox 13"/>
          <p:cNvSpPr txBox="1"/>
          <p:nvPr/>
        </p:nvSpPr>
        <p:spPr>
          <a:xfrm>
            <a:off x="164114" y="1755720"/>
            <a:ext cx="3659741" cy="615553"/>
          </a:xfrm>
          <a:prstGeom prst="rect">
            <a:avLst/>
          </a:prstGeom>
          <a:noFill/>
        </p:spPr>
        <p:txBody>
          <a:bodyPr wrap="square" rtlCol="0">
            <a:spAutoFit/>
          </a:bodyPr>
          <a:lstStyle/>
          <a:p>
            <a:r>
              <a:rPr lang="en-US" sz="3400" b="1" dirty="0"/>
              <a:t>Last Hit Prediction</a:t>
            </a:r>
            <a:endParaRPr lang="en-US" sz="3400" b="1" dirty="0">
              <a:solidFill>
                <a:srgbClr val="FF0000"/>
              </a:solidFill>
            </a:endParaRPr>
          </a:p>
        </p:txBody>
      </p:sp>
      <p:sp>
        <p:nvSpPr>
          <p:cNvPr id="15" name="TextBox 14"/>
          <p:cNvSpPr txBox="1"/>
          <p:nvPr/>
        </p:nvSpPr>
        <p:spPr>
          <a:xfrm>
            <a:off x="5065590" y="939218"/>
            <a:ext cx="3966883" cy="523220"/>
          </a:xfrm>
          <a:prstGeom prst="rect">
            <a:avLst/>
          </a:prstGeom>
          <a:noFill/>
        </p:spPr>
        <p:txBody>
          <a:bodyPr wrap="square" rtlCol="0">
            <a:spAutoFit/>
          </a:bodyPr>
          <a:lstStyle/>
          <a:p>
            <a:pPr algn="r"/>
            <a:r>
              <a:rPr lang="en-US" sz="2800" b="1" dirty="0"/>
              <a:t>5. Algorithm</a:t>
            </a:r>
          </a:p>
        </p:txBody>
      </p:sp>
      <p:sp>
        <p:nvSpPr>
          <p:cNvPr id="16" name="Title 1"/>
          <p:cNvSpPr>
            <a:spLocks noGrp="1"/>
          </p:cNvSpPr>
          <p:nvPr>
            <p:ph type="title"/>
          </p:nvPr>
        </p:nvSpPr>
        <p:spPr>
          <a:xfrm>
            <a:off x="847493" y="796323"/>
            <a:ext cx="8132213" cy="702288"/>
          </a:xfrm>
        </p:spPr>
        <p:txBody>
          <a:bodyPr>
            <a:noAutofit/>
          </a:bodyPr>
          <a:lstStyle/>
          <a:p>
            <a:r>
              <a:rPr lang="en-US" spc="0" dirty="0">
                <a:latin typeface="Calibri" panose="020F0502020204030204" pitchFamily="34" charset="0"/>
              </a:rPr>
              <a:t>Features and demo</a:t>
            </a:r>
          </a:p>
        </p:txBody>
      </p:sp>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56253" y="2351114"/>
            <a:ext cx="2996957" cy="1281022"/>
          </a:xfrm>
          <a:prstGeom prst="rect">
            <a:avLst/>
          </a:prstGeom>
        </p:spPr>
      </p:pic>
      <mc:AlternateContent xmlns:mc="http://schemas.openxmlformats.org/markup-compatibility/2006" xmlns:a14="http://schemas.microsoft.com/office/drawing/2010/main">
        <mc:Choice Requires="a14">
          <p:sp>
            <p:nvSpPr>
              <p:cNvPr id="20" name="Rectangle 19"/>
              <p:cNvSpPr/>
              <p:nvPr/>
            </p:nvSpPr>
            <p:spPr>
              <a:xfrm>
                <a:off x="0" y="3540033"/>
                <a:ext cx="4412618" cy="87549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𝑑</m:t>
                      </m:r>
                      <m:d>
                        <m:dPr>
                          <m:ctrlPr>
                            <a:rPr lang="en-US" sz="2400" i="1">
                              <a:latin typeface="Cambria Math" panose="02040503050406030204" pitchFamily="18" charset="0"/>
                            </a:rPr>
                          </m:ctrlPr>
                        </m:dPr>
                        <m:e>
                          <m:r>
                            <a:rPr lang="en-US" sz="2400" i="1">
                              <a:latin typeface="Cambria Math" panose="02040503050406030204" pitchFamily="18" charset="0"/>
                            </a:rPr>
                            <m:t>𝐼</m:t>
                          </m:r>
                          <m:r>
                            <a:rPr lang="en-US" sz="2400">
                              <a:latin typeface="Cambria Math" panose="02040503050406030204" pitchFamily="18" charset="0"/>
                            </a:rPr>
                            <m:t>,</m:t>
                          </m:r>
                          <m:d>
                            <m:dPr>
                              <m:ctrlPr>
                                <a:rPr lang="en-US" sz="2400" i="1">
                                  <a:latin typeface="Cambria Math" panose="02040503050406030204" pitchFamily="18" charset="0"/>
                                </a:rPr>
                              </m:ctrlPr>
                            </m:dPr>
                            <m:e>
                              <m:r>
                                <a:rPr lang="en-US" sz="2400" i="1">
                                  <a:latin typeface="Cambria Math" panose="02040503050406030204" pitchFamily="18" charset="0"/>
                                </a:rPr>
                                <m:t>𝑃</m:t>
                              </m:r>
                            </m:e>
                          </m:d>
                        </m:e>
                      </m:d>
                      <m:r>
                        <a:rPr lang="en-US" sz="2400">
                          <a:latin typeface="Cambria Math" panose="02040503050406030204" pitchFamily="18" charset="0"/>
                        </a:rPr>
                        <m:t>=</m:t>
                      </m:r>
                      <m:f>
                        <m:fPr>
                          <m:ctrlPr>
                            <a:rPr lang="en-US" sz="2400" i="1">
                              <a:latin typeface="Cambria Math" panose="02040503050406030204" pitchFamily="18" charset="0"/>
                            </a:rPr>
                          </m:ctrlPr>
                        </m:fPr>
                        <m:num>
                          <m:d>
                            <m:dPr>
                              <m:begChr m:val="|"/>
                              <m:endChr m:val="|"/>
                              <m:ctrlPr>
                                <a:rPr lang="en-US" sz="2400" i="1">
                                  <a:latin typeface="Cambria Math" panose="02040503050406030204" pitchFamily="18" charset="0"/>
                                </a:rPr>
                              </m:ctrlPr>
                            </m:dPr>
                            <m:e>
                              <m:r>
                                <a:rPr lang="en-US" sz="2400" i="1">
                                  <a:latin typeface="Cambria Math" panose="02040503050406030204" pitchFamily="18" charset="0"/>
                                </a:rPr>
                                <m:t>𝐴𝑎</m:t>
                              </m:r>
                              <m:r>
                                <a:rPr lang="en-US" sz="2400">
                                  <a:latin typeface="Cambria Math" panose="02040503050406030204" pitchFamily="18" charset="0"/>
                                </a:rPr>
                                <m:t>+</m:t>
                              </m:r>
                              <m:r>
                                <a:rPr lang="en-US" sz="2400" i="1">
                                  <a:latin typeface="Cambria Math" panose="02040503050406030204" pitchFamily="18" charset="0"/>
                                </a:rPr>
                                <m:t>𝐵𝑏</m:t>
                              </m:r>
                              <m:r>
                                <a:rPr lang="en-US" sz="2400">
                                  <a:latin typeface="Cambria Math" panose="02040503050406030204" pitchFamily="18" charset="0"/>
                                </a:rPr>
                                <m:t>+</m:t>
                              </m:r>
                              <m:r>
                                <a:rPr lang="en-US" sz="2400" i="1">
                                  <a:latin typeface="Cambria Math" panose="02040503050406030204" pitchFamily="18" charset="0"/>
                                </a:rPr>
                                <m:t>𝐶𝑐</m:t>
                              </m:r>
                              <m:r>
                                <a:rPr lang="en-US" sz="2400">
                                  <a:latin typeface="Cambria Math" panose="02040503050406030204" pitchFamily="18" charset="0"/>
                                </a:rPr>
                                <m:t>+</m:t>
                              </m:r>
                              <m:r>
                                <a:rPr lang="en-US" sz="2400" i="1">
                                  <a:latin typeface="Cambria Math" panose="02040503050406030204" pitchFamily="18" charset="0"/>
                                </a:rPr>
                                <m:t>𝐷</m:t>
                              </m:r>
                            </m:e>
                          </m:d>
                        </m:num>
                        <m:den>
                          <m:rad>
                            <m:radPr>
                              <m:degHide m:val="on"/>
                              <m:ctrlPr>
                                <a:rPr lang="en-US" sz="2400" i="1">
                                  <a:latin typeface="Cambria Math" panose="02040503050406030204" pitchFamily="18" charset="0"/>
                                </a:rPr>
                              </m:ctrlPr>
                            </m:radPr>
                            <m:deg/>
                            <m:e>
                              <m:sSup>
                                <m:sSupPr>
                                  <m:ctrlPr>
                                    <a:rPr lang="en-US" sz="2400" i="1">
                                      <a:latin typeface="Cambria Math" panose="02040503050406030204" pitchFamily="18" charset="0"/>
                                    </a:rPr>
                                  </m:ctrlPr>
                                </m:sSupPr>
                                <m:e>
                                  <m:r>
                                    <a:rPr lang="en-US" sz="2400" i="1">
                                      <a:latin typeface="Cambria Math" panose="02040503050406030204" pitchFamily="18" charset="0"/>
                                    </a:rPr>
                                    <m:t>𝐴</m:t>
                                  </m:r>
                                </m:e>
                                <m:sup>
                                  <m:r>
                                    <a:rPr lang="en-US" sz="2400">
                                      <a:latin typeface="Cambria Math" panose="02040503050406030204" pitchFamily="18" charset="0"/>
                                    </a:rPr>
                                    <m:t>2</m:t>
                                  </m:r>
                                </m:sup>
                              </m:sSup>
                              <m:r>
                                <a:rPr lang="en-US" sz="2400">
                                  <a:latin typeface="Cambria Math" panose="02040503050406030204" pitchFamily="18" charset="0"/>
                                </a:rPr>
                                <m:t>+</m:t>
                              </m:r>
                              <m:sSup>
                                <m:sSupPr>
                                  <m:ctrlPr>
                                    <a:rPr lang="en-US" sz="2400" i="1">
                                      <a:latin typeface="Cambria Math" panose="02040503050406030204" pitchFamily="18" charset="0"/>
                                    </a:rPr>
                                  </m:ctrlPr>
                                </m:sSupPr>
                                <m:e>
                                  <m:r>
                                    <a:rPr lang="en-US" sz="2400" i="1">
                                      <a:latin typeface="Cambria Math" panose="02040503050406030204" pitchFamily="18" charset="0"/>
                                    </a:rPr>
                                    <m:t>𝐵</m:t>
                                  </m:r>
                                </m:e>
                                <m:sup>
                                  <m:r>
                                    <a:rPr lang="en-US" sz="2400">
                                      <a:latin typeface="Cambria Math" panose="02040503050406030204" pitchFamily="18" charset="0"/>
                                    </a:rPr>
                                    <m:t>2</m:t>
                                  </m:r>
                                </m:sup>
                              </m:sSup>
                              <m:r>
                                <a:rPr lang="en-US" sz="2400">
                                  <a:latin typeface="Cambria Math" panose="02040503050406030204" pitchFamily="18" charset="0"/>
                                </a:rPr>
                                <m:t>+</m:t>
                              </m:r>
                              <m:sSup>
                                <m:sSupPr>
                                  <m:ctrlPr>
                                    <a:rPr lang="en-US" sz="2400" i="1">
                                      <a:latin typeface="Cambria Math" panose="02040503050406030204" pitchFamily="18" charset="0"/>
                                    </a:rPr>
                                  </m:ctrlPr>
                                </m:sSupPr>
                                <m:e>
                                  <m:r>
                                    <a:rPr lang="en-US" sz="2400" i="1">
                                      <a:latin typeface="Cambria Math" panose="02040503050406030204" pitchFamily="18" charset="0"/>
                                    </a:rPr>
                                    <m:t>𝐶</m:t>
                                  </m:r>
                                </m:e>
                                <m:sup>
                                  <m:r>
                                    <a:rPr lang="en-US" sz="2400">
                                      <a:latin typeface="Cambria Math" panose="02040503050406030204" pitchFamily="18" charset="0"/>
                                    </a:rPr>
                                    <m:t>2</m:t>
                                  </m:r>
                                </m:sup>
                              </m:sSup>
                            </m:e>
                          </m:rad>
                        </m:den>
                      </m:f>
                    </m:oMath>
                  </m:oMathPara>
                </a14:m>
                <a:endParaRPr lang="en-US" sz="2400" dirty="0"/>
              </a:p>
            </p:txBody>
          </p:sp>
        </mc:Choice>
        <mc:Fallback xmlns="">
          <p:sp>
            <p:nvSpPr>
              <p:cNvPr id="20" name="Rectangle 19"/>
              <p:cNvSpPr>
                <a:spLocks noRot="1" noChangeAspect="1" noMove="1" noResize="1" noEditPoints="1" noAdjustHandles="1" noChangeArrowheads="1" noChangeShapeType="1" noTextEdit="1"/>
              </p:cNvSpPr>
              <p:nvPr/>
            </p:nvSpPr>
            <p:spPr>
              <a:xfrm>
                <a:off x="0" y="3540033"/>
                <a:ext cx="4412618" cy="875496"/>
              </a:xfrm>
              <a:prstGeom prst="rect">
                <a:avLst/>
              </a:prstGeom>
              <a:blipFill rotWithShape="0">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843543510"/>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4"/>
          <p:cNvSpPr>
            <a:spLocks noGrp="1"/>
          </p:cNvSpPr>
          <p:nvPr>
            <p:ph type="ftr" sz="quarter" idx="11"/>
          </p:nvPr>
        </p:nvSpPr>
        <p:spPr>
          <a:xfrm>
            <a:off x="997209" y="6459785"/>
            <a:ext cx="6981941" cy="365125"/>
          </a:xfrm>
        </p:spPr>
        <p:txBody>
          <a:bodyPr/>
          <a:lstStyle/>
          <a:p>
            <a:r>
              <a:rPr lang="en-US" sz="1400" b="1" dirty="0"/>
              <a:t>Location-based Augmented Reality Game System for Coffee House</a:t>
            </a:r>
            <a:endParaRPr lang="en-US" sz="1400" dirty="0"/>
          </a:p>
        </p:txBody>
      </p:sp>
      <p:sp>
        <p:nvSpPr>
          <p:cNvPr id="5" name="Slide Number Placeholder 4"/>
          <p:cNvSpPr>
            <a:spLocks noGrp="1"/>
          </p:cNvSpPr>
          <p:nvPr>
            <p:ph type="sldNum" sz="quarter" idx="12"/>
          </p:nvPr>
        </p:nvSpPr>
        <p:spPr>
          <a:xfrm>
            <a:off x="8376461" y="6459787"/>
            <a:ext cx="1312025" cy="365125"/>
          </a:xfrm>
        </p:spPr>
        <p:txBody>
          <a:bodyPr/>
          <a:lstStyle/>
          <a:p>
            <a:fld id="{94F15CE6-6A5B-0444-B2C2-B6643EA227BE}" type="slidenum">
              <a:rPr lang="en-US" sz="1600"/>
              <a:pPr/>
              <a:t>88</a:t>
            </a:fld>
            <a:endParaRPr lang="en-US" sz="1600" dirty="0"/>
          </a:p>
        </p:txBody>
      </p:sp>
      <p:sp>
        <p:nvSpPr>
          <p:cNvPr id="3" name="TextBox 2"/>
          <p:cNvSpPr txBox="1"/>
          <p:nvPr/>
        </p:nvSpPr>
        <p:spPr>
          <a:xfrm>
            <a:off x="4472247" y="1861425"/>
            <a:ext cx="4507459" cy="707886"/>
          </a:xfrm>
          <a:prstGeom prst="rect">
            <a:avLst/>
          </a:prstGeom>
          <a:noFill/>
        </p:spPr>
        <p:txBody>
          <a:bodyPr wrap="square" rtlCol="0">
            <a:spAutoFit/>
          </a:bodyPr>
          <a:lstStyle/>
          <a:p>
            <a:pPr algn="r"/>
            <a:r>
              <a:rPr lang="en-US" sz="2000" b="1" dirty="0"/>
              <a:t>Step 3: Check if the Plane intersects with the Sphere or not</a:t>
            </a:r>
          </a:p>
        </p:txBody>
      </p:sp>
      <p:sp>
        <p:nvSpPr>
          <p:cNvPr id="14" name="TextBox 13"/>
          <p:cNvSpPr txBox="1"/>
          <p:nvPr/>
        </p:nvSpPr>
        <p:spPr>
          <a:xfrm>
            <a:off x="164114" y="1755720"/>
            <a:ext cx="3659741" cy="615553"/>
          </a:xfrm>
          <a:prstGeom prst="rect">
            <a:avLst/>
          </a:prstGeom>
          <a:noFill/>
        </p:spPr>
        <p:txBody>
          <a:bodyPr wrap="square" rtlCol="0">
            <a:spAutoFit/>
          </a:bodyPr>
          <a:lstStyle/>
          <a:p>
            <a:r>
              <a:rPr lang="en-US" sz="3400" b="1" dirty="0"/>
              <a:t>Last Hit Prediction</a:t>
            </a:r>
            <a:endParaRPr lang="en-US" sz="3400" b="1" dirty="0">
              <a:solidFill>
                <a:srgbClr val="FF0000"/>
              </a:solidFill>
            </a:endParaRPr>
          </a:p>
        </p:txBody>
      </p:sp>
      <p:sp>
        <p:nvSpPr>
          <p:cNvPr id="15" name="TextBox 14"/>
          <p:cNvSpPr txBox="1"/>
          <p:nvPr/>
        </p:nvSpPr>
        <p:spPr>
          <a:xfrm>
            <a:off x="5065590" y="939218"/>
            <a:ext cx="3966883" cy="523220"/>
          </a:xfrm>
          <a:prstGeom prst="rect">
            <a:avLst/>
          </a:prstGeom>
          <a:noFill/>
        </p:spPr>
        <p:txBody>
          <a:bodyPr wrap="square" rtlCol="0">
            <a:spAutoFit/>
          </a:bodyPr>
          <a:lstStyle/>
          <a:p>
            <a:pPr algn="r"/>
            <a:r>
              <a:rPr lang="en-US" sz="2800" b="1" dirty="0"/>
              <a:t>5. Algorithm</a:t>
            </a:r>
          </a:p>
        </p:txBody>
      </p:sp>
      <p:sp>
        <p:nvSpPr>
          <p:cNvPr id="16" name="Title 1"/>
          <p:cNvSpPr>
            <a:spLocks noGrp="1"/>
          </p:cNvSpPr>
          <p:nvPr>
            <p:ph type="title"/>
          </p:nvPr>
        </p:nvSpPr>
        <p:spPr>
          <a:xfrm>
            <a:off x="847493" y="796323"/>
            <a:ext cx="8132213" cy="702288"/>
          </a:xfrm>
        </p:spPr>
        <p:txBody>
          <a:bodyPr>
            <a:noAutofit/>
          </a:bodyPr>
          <a:lstStyle/>
          <a:p>
            <a:r>
              <a:rPr lang="en-US" spc="0" dirty="0">
                <a:latin typeface="Calibri" panose="020F0502020204030204" pitchFamily="34" charset="0"/>
              </a:rPr>
              <a:t>Features and demo</a:t>
            </a:r>
          </a:p>
        </p:txBody>
      </p:sp>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56253" y="2351114"/>
            <a:ext cx="2996957" cy="1281022"/>
          </a:xfrm>
          <a:prstGeom prst="rect">
            <a:avLst/>
          </a:prstGeom>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01279" y="3759533"/>
            <a:ext cx="3506903" cy="1170528"/>
          </a:xfrm>
          <a:prstGeom prst="rect">
            <a:avLst/>
          </a:prstGeom>
        </p:spPr>
      </p:pic>
      <mc:AlternateContent xmlns:mc="http://schemas.openxmlformats.org/markup-compatibility/2006" xmlns:a14="http://schemas.microsoft.com/office/drawing/2010/main">
        <mc:Choice Requires="a14">
          <p:sp>
            <p:nvSpPr>
              <p:cNvPr id="20" name="Rectangle 19"/>
              <p:cNvSpPr/>
              <p:nvPr/>
            </p:nvSpPr>
            <p:spPr>
              <a:xfrm>
                <a:off x="0" y="3540033"/>
                <a:ext cx="4412618" cy="87549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𝑑</m:t>
                      </m:r>
                      <m:d>
                        <m:dPr>
                          <m:ctrlPr>
                            <a:rPr lang="en-US" sz="2400" i="1">
                              <a:latin typeface="Cambria Math" panose="02040503050406030204" pitchFamily="18" charset="0"/>
                            </a:rPr>
                          </m:ctrlPr>
                        </m:dPr>
                        <m:e>
                          <m:r>
                            <a:rPr lang="en-US" sz="2400" i="1">
                              <a:latin typeface="Cambria Math" panose="02040503050406030204" pitchFamily="18" charset="0"/>
                            </a:rPr>
                            <m:t>𝐼</m:t>
                          </m:r>
                          <m:r>
                            <a:rPr lang="en-US" sz="2400">
                              <a:latin typeface="Cambria Math" panose="02040503050406030204" pitchFamily="18" charset="0"/>
                            </a:rPr>
                            <m:t>,</m:t>
                          </m:r>
                          <m:d>
                            <m:dPr>
                              <m:ctrlPr>
                                <a:rPr lang="en-US" sz="2400" i="1">
                                  <a:latin typeface="Cambria Math" panose="02040503050406030204" pitchFamily="18" charset="0"/>
                                </a:rPr>
                              </m:ctrlPr>
                            </m:dPr>
                            <m:e>
                              <m:r>
                                <a:rPr lang="en-US" sz="2400" i="1">
                                  <a:latin typeface="Cambria Math" panose="02040503050406030204" pitchFamily="18" charset="0"/>
                                </a:rPr>
                                <m:t>𝑃</m:t>
                              </m:r>
                            </m:e>
                          </m:d>
                        </m:e>
                      </m:d>
                      <m:r>
                        <a:rPr lang="en-US" sz="2400">
                          <a:latin typeface="Cambria Math" panose="02040503050406030204" pitchFamily="18" charset="0"/>
                        </a:rPr>
                        <m:t>=</m:t>
                      </m:r>
                      <m:f>
                        <m:fPr>
                          <m:ctrlPr>
                            <a:rPr lang="en-US" sz="2400" i="1">
                              <a:latin typeface="Cambria Math" panose="02040503050406030204" pitchFamily="18" charset="0"/>
                            </a:rPr>
                          </m:ctrlPr>
                        </m:fPr>
                        <m:num>
                          <m:d>
                            <m:dPr>
                              <m:begChr m:val="|"/>
                              <m:endChr m:val="|"/>
                              <m:ctrlPr>
                                <a:rPr lang="en-US" sz="2400" i="1">
                                  <a:latin typeface="Cambria Math" panose="02040503050406030204" pitchFamily="18" charset="0"/>
                                </a:rPr>
                              </m:ctrlPr>
                            </m:dPr>
                            <m:e>
                              <m:r>
                                <a:rPr lang="en-US" sz="2400" i="1">
                                  <a:latin typeface="Cambria Math" panose="02040503050406030204" pitchFamily="18" charset="0"/>
                                </a:rPr>
                                <m:t>𝐴𝑎</m:t>
                              </m:r>
                              <m:r>
                                <a:rPr lang="en-US" sz="2400">
                                  <a:latin typeface="Cambria Math" panose="02040503050406030204" pitchFamily="18" charset="0"/>
                                </a:rPr>
                                <m:t>+</m:t>
                              </m:r>
                              <m:r>
                                <a:rPr lang="en-US" sz="2400" i="1">
                                  <a:latin typeface="Cambria Math" panose="02040503050406030204" pitchFamily="18" charset="0"/>
                                </a:rPr>
                                <m:t>𝐵𝑏</m:t>
                              </m:r>
                              <m:r>
                                <a:rPr lang="en-US" sz="2400">
                                  <a:latin typeface="Cambria Math" panose="02040503050406030204" pitchFamily="18" charset="0"/>
                                </a:rPr>
                                <m:t>+</m:t>
                              </m:r>
                              <m:r>
                                <a:rPr lang="en-US" sz="2400" i="1">
                                  <a:latin typeface="Cambria Math" panose="02040503050406030204" pitchFamily="18" charset="0"/>
                                </a:rPr>
                                <m:t>𝐶𝑐</m:t>
                              </m:r>
                              <m:r>
                                <a:rPr lang="en-US" sz="2400">
                                  <a:latin typeface="Cambria Math" panose="02040503050406030204" pitchFamily="18" charset="0"/>
                                </a:rPr>
                                <m:t>+</m:t>
                              </m:r>
                              <m:r>
                                <a:rPr lang="en-US" sz="2400" i="1">
                                  <a:latin typeface="Cambria Math" panose="02040503050406030204" pitchFamily="18" charset="0"/>
                                </a:rPr>
                                <m:t>𝐷</m:t>
                              </m:r>
                            </m:e>
                          </m:d>
                        </m:num>
                        <m:den>
                          <m:rad>
                            <m:radPr>
                              <m:degHide m:val="on"/>
                              <m:ctrlPr>
                                <a:rPr lang="en-US" sz="2400" i="1">
                                  <a:latin typeface="Cambria Math" panose="02040503050406030204" pitchFamily="18" charset="0"/>
                                </a:rPr>
                              </m:ctrlPr>
                            </m:radPr>
                            <m:deg/>
                            <m:e>
                              <m:sSup>
                                <m:sSupPr>
                                  <m:ctrlPr>
                                    <a:rPr lang="en-US" sz="2400" i="1">
                                      <a:latin typeface="Cambria Math" panose="02040503050406030204" pitchFamily="18" charset="0"/>
                                    </a:rPr>
                                  </m:ctrlPr>
                                </m:sSupPr>
                                <m:e>
                                  <m:r>
                                    <a:rPr lang="en-US" sz="2400" i="1">
                                      <a:latin typeface="Cambria Math" panose="02040503050406030204" pitchFamily="18" charset="0"/>
                                    </a:rPr>
                                    <m:t>𝐴</m:t>
                                  </m:r>
                                </m:e>
                                <m:sup>
                                  <m:r>
                                    <a:rPr lang="en-US" sz="2400">
                                      <a:latin typeface="Cambria Math" panose="02040503050406030204" pitchFamily="18" charset="0"/>
                                    </a:rPr>
                                    <m:t>2</m:t>
                                  </m:r>
                                </m:sup>
                              </m:sSup>
                              <m:r>
                                <a:rPr lang="en-US" sz="2400">
                                  <a:latin typeface="Cambria Math" panose="02040503050406030204" pitchFamily="18" charset="0"/>
                                </a:rPr>
                                <m:t>+</m:t>
                              </m:r>
                              <m:sSup>
                                <m:sSupPr>
                                  <m:ctrlPr>
                                    <a:rPr lang="en-US" sz="2400" i="1">
                                      <a:latin typeface="Cambria Math" panose="02040503050406030204" pitchFamily="18" charset="0"/>
                                    </a:rPr>
                                  </m:ctrlPr>
                                </m:sSupPr>
                                <m:e>
                                  <m:r>
                                    <a:rPr lang="en-US" sz="2400" i="1">
                                      <a:latin typeface="Cambria Math" panose="02040503050406030204" pitchFamily="18" charset="0"/>
                                    </a:rPr>
                                    <m:t>𝐵</m:t>
                                  </m:r>
                                </m:e>
                                <m:sup>
                                  <m:r>
                                    <a:rPr lang="en-US" sz="2400">
                                      <a:latin typeface="Cambria Math" panose="02040503050406030204" pitchFamily="18" charset="0"/>
                                    </a:rPr>
                                    <m:t>2</m:t>
                                  </m:r>
                                </m:sup>
                              </m:sSup>
                              <m:r>
                                <a:rPr lang="en-US" sz="2400">
                                  <a:latin typeface="Cambria Math" panose="02040503050406030204" pitchFamily="18" charset="0"/>
                                </a:rPr>
                                <m:t>+</m:t>
                              </m:r>
                              <m:sSup>
                                <m:sSupPr>
                                  <m:ctrlPr>
                                    <a:rPr lang="en-US" sz="2400" i="1">
                                      <a:latin typeface="Cambria Math" panose="02040503050406030204" pitchFamily="18" charset="0"/>
                                    </a:rPr>
                                  </m:ctrlPr>
                                </m:sSupPr>
                                <m:e>
                                  <m:r>
                                    <a:rPr lang="en-US" sz="2400" i="1">
                                      <a:latin typeface="Cambria Math" panose="02040503050406030204" pitchFamily="18" charset="0"/>
                                    </a:rPr>
                                    <m:t>𝐶</m:t>
                                  </m:r>
                                </m:e>
                                <m:sup>
                                  <m:r>
                                    <a:rPr lang="en-US" sz="2400">
                                      <a:latin typeface="Cambria Math" panose="02040503050406030204" pitchFamily="18" charset="0"/>
                                    </a:rPr>
                                    <m:t>2</m:t>
                                  </m:r>
                                </m:sup>
                              </m:sSup>
                            </m:e>
                          </m:rad>
                        </m:den>
                      </m:f>
                    </m:oMath>
                  </m:oMathPara>
                </a14:m>
                <a:endParaRPr lang="en-US" sz="2400" dirty="0"/>
              </a:p>
            </p:txBody>
          </p:sp>
        </mc:Choice>
        <mc:Fallback xmlns="">
          <p:sp>
            <p:nvSpPr>
              <p:cNvPr id="20" name="Rectangle 19"/>
              <p:cNvSpPr>
                <a:spLocks noRot="1" noChangeAspect="1" noMove="1" noResize="1" noEditPoints="1" noAdjustHandles="1" noChangeArrowheads="1" noChangeShapeType="1" noTextEdit="1"/>
              </p:cNvSpPr>
              <p:nvPr/>
            </p:nvSpPr>
            <p:spPr>
              <a:xfrm>
                <a:off x="0" y="3540033"/>
                <a:ext cx="4412618" cy="875496"/>
              </a:xfrm>
              <a:prstGeom prst="rect">
                <a:avLst/>
              </a:prstGeom>
              <a:blipFill rotWithShape="0">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165841178"/>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4"/>
          <p:cNvSpPr>
            <a:spLocks noGrp="1"/>
          </p:cNvSpPr>
          <p:nvPr>
            <p:ph type="ftr" sz="quarter" idx="11"/>
          </p:nvPr>
        </p:nvSpPr>
        <p:spPr>
          <a:xfrm>
            <a:off x="997209" y="6459785"/>
            <a:ext cx="6981941" cy="365125"/>
          </a:xfrm>
        </p:spPr>
        <p:txBody>
          <a:bodyPr/>
          <a:lstStyle/>
          <a:p>
            <a:r>
              <a:rPr lang="en-US" sz="1400" b="1" dirty="0"/>
              <a:t>Location-based Augmented Reality Game System for Coffee House</a:t>
            </a:r>
            <a:endParaRPr lang="en-US" sz="1400" dirty="0"/>
          </a:p>
        </p:txBody>
      </p:sp>
      <p:sp>
        <p:nvSpPr>
          <p:cNvPr id="5" name="Slide Number Placeholder 4"/>
          <p:cNvSpPr>
            <a:spLocks noGrp="1"/>
          </p:cNvSpPr>
          <p:nvPr>
            <p:ph type="sldNum" sz="quarter" idx="12"/>
          </p:nvPr>
        </p:nvSpPr>
        <p:spPr>
          <a:xfrm>
            <a:off x="8376461" y="6459787"/>
            <a:ext cx="1312025" cy="365125"/>
          </a:xfrm>
        </p:spPr>
        <p:txBody>
          <a:bodyPr/>
          <a:lstStyle/>
          <a:p>
            <a:fld id="{94F15CE6-6A5B-0444-B2C2-B6643EA227BE}" type="slidenum">
              <a:rPr lang="en-US" sz="1600"/>
              <a:pPr/>
              <a:t>89</a:t>
            </a:fld>
            <a:endParaRPr lang="en-US" sz="1600" dirty="0"/>
          </a:p>
        </p:txBody>
      </p:sp>
      <p:sp>
        <p:nvSpPr>
          <p:cNvPr id="3" name="TextBox 2"/>
          <p:cNvSpPr txBox="1"/>
          <p:nvPr/>
        </p:nvSpPr>
        <p:spPr>
          <a:xfrm>
            <a:off x="4472247" y="1861425"/>
            <a:ext cx="4507459" cy="707886"/>
          </a:xfrm>
          <a:prstGeom prst="rect">
            <a:avLst/>
          </a:prstGeom>
          <a:noFill/>
        </p:spPr>
        <p:txBody>
          <a:bodyPr wrap="square" rtlCol="0">
            <a:spAutoFit/>
          </a:bodyPr>
          <a:lstStyle/>
          <a:p>
            <a:pPr algn="r"/>
            <a:r>
              <a:rPr lang="en-US" sz="2000" b="1" dirty="0"/>
              <a:t>Step 3: Check if the Plane intersects with the Sphere or not</a:t>
            </a:r>
          </a:p>
        </p:txBody>
      </p:sp>
      <p:sp>
        <p:nvSpPr>
          <p:cNvPr id="14" name="TextBox 13"/>
          <p:cNvSpPr txBox="1"/>
          <p:nvPr/>
        </p:nvSpPr>
        <p:spPr>
          <a:xfrm>
            <a:off x="164114" y="1755720"/>
            <a:ext cx="3659741" cy="615553"/>
          </a:xfrm>
          <a:prstGeom prst="rect">
            <a:avLst/>
          </a:prstGeom>
          <a:noFill/>
        </p:spPr>
        <p:txBody>
          <a:bodyPr wrap="square" rtlCol="0">
            <a:spAutoFit/>
          </a:bodyPr>
          <a:lstStyle/>
          <a:p>
            <a:r>
              <a:rPr lang="en-US" sz="3400" b="1" dirty="0"/>
              <a:t>Last Hit Prediction</a:t>
            </a:r>
            <a:endParaRPr lang="en-US" sz="3400" b="1" dirty="0">
              <a:solidFill>
                <a:srgbClr val="FF0000"/>
              </a:solidFill>
            </a:endParaRPr>
          </a:p>
        </p:txBody>
      </p:sp>
      <p:sp>
        <p:nvSpPr>
          <p:cNvPr id="15" name="TextBox 14"/>
          <p:cNvSpPr txBox="1"/>
          <p:nvPr/>
        </p:nvSpPr>
        <p:spPr>
          <a:xfrm>
            <a:off x="5065590" y="939218"/>
            <a:ext cx="3966883" cy="523220"/>
          </a:xfrm>
          <a:prstGeom prst="rect">
            <a:avLst/>
          </a:prstGeom>
          <a:noFill/>
        </p:spPr>
        <p:txBody>
          <a:bodyPr wrap="square" rtlCol="0">
            <a:spAutoFit/>
          </a:bodyPr>
          <a:lstStyle/>
          <a:p>
            <a:pPr algn="r"/>
            <a:r>
              <a:rPr lang="en-US" sz="2800" b="1" dirty="0"/>
              <a:t>5. Algorithm</a:t>
            </a:r>
          </a:p>
        </p:txBody>
      </p:sp>
      <p:sp>
        <p:nvSpPr>
          <p:cNvPr id="16" name="Title 1"/>
          <p:cNvSpPr>
            <a:spLocks noGrp="1"/>
          </p:cNvSpPr>
          <p:nvPr>
            <p:ph type="title"/>
          </p:nvPr>
        </p:nvSpPr>
        <p:spPr>
          <a:xfrm>
            <a:off x="847493" y="796323"/>
            <a:ext cx="8132213" cy="702288"/>
          </a:xfrm>
        </p:spPr>
        <p:txBody>
          <a:bodyPr>
            <a:noAutofit/>
          </a:bodyPr>
          <a:lstStyle/>
          <a:p>
            <a:r>
              <a:rPr lang="en-US" spc="0" dirty="0">
                <a:latin typeface="Calibri" panose="020F0502020204030204" pitchFamily="34" charset="0"/>
              </a:rPr>
              <a:t>Features and demo</a:t>
            </a:r>
          </a:p>
        </p:txBody>
      </p:sp>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56253" y="2351114"/>
            <a:ext cx="2996957" cy="1281022"/>
          </a:xfrm>
          <a:prstGeom prst="rect">
            <a:avLst/>
          </a:prstGeom>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01279" y="3759533"/>
            <a:ext cx="3506903" cy="1170528"/>
          </a:xfrm>
          <a:prstGeom prst="rect">
            <a:avLst/>
          </a:prstGeom>
        </p:spPr>
      </p:pic>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68983" y="5057459"/>
            <a:ext cx="4371499" cy="1226784"/>
          </a:xfrm>
          <a:prstGeom prst="rect">
            <a:avLst/>
          </a:prstGeom>
        </p:spPr>
      </p:pic>
      <mc:AlternateContent xmlns:mc="http://schemas.openxmlformats.org/markup-compatibility/2006" xmlns:a14="http://schemas.microsoft.com/office/drawing/2010/main">
        <mc:Choice Requires="a14">
          <p:sp>
            <p:nvSpPr>
              <p:cNvPr id="20" name="Rectangle 19"/>
              <p:cNvSpPr/>
              <p:nvPr/>
            </p:nvSpPr>
            <p:spPr>
              <a:xfrm>
                <a:off x="0" y="3540033"/>
                <a:ext cx="4412618" cy="87549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𝑑</m:t>
                      </m:r>
                      <m:d>
                        <m:dPr>
                          <m:ctrlPr>
                            <a:rPr lang="en-US" sz="2400" i="1">
                              <a:latin typeface="Cambria Math" panose="02040503050406030204" pitchFamily="18" charset="0"/>
                            </a:rPr>
                          </m:ctrlPr>
                        </m:dPr>
                        <m:e>
                          <m:r>
                            <a:rPr lang="en-US" sz="2400" i="1">
                              <a:latin typeface="Cambria Math" panose="02040503050406030204" pitchFamily="18" charset="0"/>
                            </a:rPr>
                            <m:t>𝐼</m:t>
                          </m:r>
                          <m:r>
                            <a:rPr lang="en-US" sz="2400">
                              <a:latin typeface="Cambria Math" panose="02040503050406030204" pitchFamily="18" charset="0"/>
                            </a:rPr>
                            <m:t>,</m:t>
                          </m:r>
                          <m:d>
                            <m:dPr>
                              <m:ctrlPr>
                                <a:rPr lang="en-US" sz="2400" i="1">
                                  <a:latin typeface="Cambria Math" panose="02040503050406030204" pitchFamily="18" charset="0"/>
                                </a:rPr>
                              </m:ctrlPr>
                            </m:dPr>
                            <m:e>
                              <m:r>
                                <a:rPr lang="en-US" sz="2400" i="1">
                                  <a:latin typeface="Cambria Math" panose="02040503050406030204" pitchFamily="18" charset="0"/>
                                </a:rPr>
                                <m:t>𝑃</m:t>
                              </m:r>
                            </m:e>
                          </m:d>
                        </m:e>
                      </m:d>
                      <m:r>
                        <a:rPr lang="en-US" sz="2400">
                          <a:latin typeface="Cambria Math" panose="02040503050406030204" pitchFamily="18" charset="0"/>
                        </a:rPr>
                        <m:t>=</m:t>
                      </m:r>
                      <m:f>
                        <m:fPr>
                          <m:ctrlPr>
                            <a:rPr lang="en-US" sz="2400" i="1">
                              <a:latin typeface="Cambria Math" panose="02040503050406030204" pitchFamily="18" charset="0"/>
                            </a:rPr>
                          </m:ctrlPr>
                        </m:fPr>
                        <m:num>
                          <m:d>
                            <m:dPr>
                              <m:begChr m:val="|"/>
                              <m:endChr m:val="|"/>
                              <m:ctrlPr>
                                <a:rPr lang="en-US" sz="2400" i="1">
                                  <a:latin typeface="Cambria Math" panose="02040503050406030204" pitchFamily="18" charset="0"/>
                                </a:rPr>
                              </m:ctrlPr>
                            </m:dPr>
                            <m:e>
                              <m:r>
                                <a:rPr lang="en-US" sz="2400" i="1">
                                  <a:latin typeface="Cambria Math" panose="02040503050406030204" pitchFamily="18" charset="0"/>
                                </a:rPr>
                                <m:t>𝐴𝑎</m:t>
                              </m:r>
                              <m:r>
                                <a:rPr lang="en-US" sz="2400">
                                  <a:latin typeface="Cambria Math" panose="02040503050406030204" pitchFamily="18" charset="0"/>
                                </a:rPr>
                                <m:t>+</m:t>
                              </m:r>
                              <m:r>
                                <a:rPr lang="en-US" sz="2400" i="1">
                                  <a:latin typeface="Cambria Math" panose="02040503050406030204" pitchFamily="18" charset="0"/>
                                </a:rPr>
                                <m:t>𝐵𝑏</m:t>
                              </m:r>
                              <m:r>
                                <a:rPr lang="en-US" sz="2400">
                                  <a:latin typeface="Cambria Math" panose="02040503050406030204" pitchFamily="18" charset="0"/>
                                </a:rPr>
                                <m:t>+</m:t>
                              </m:r>
                              <m:r>
                                <a:rPr lang="en-US" sz="2400" i="1">
                                  <a:latin typeface="Cambria Math" panose="02040503050406030204" pitchFamily="18" charset="0"/>
                                </a:rPr>
                                <m:t>𝐶𝑐</m:t>
                              </m:r>
                              <m:r>
                                <a:rPr lang="en-US" sz="2400">
                                  <a:latin typeface="Cambria Math" panose="02040503050406030204" pitchFamily="18" charset="0"/>
                                </a:rPr>
                                <m:t>+</m:t>
                              </m:r>
                              <m:r>
                                <a:rPr lang="en-US" sz="2400" i="1">
                                  <a:latin typeface="Cambria Math" panose="02040503050406030204" pitchFamily="18" charset="0"/>
                                </a:rPr>
                                <m:t>𝐷</m:t>
                              </m:r>
                            </m:e>
                          </m:d>
                        </m:num>
                        <m:den>
                          <m:rad>
                            <m:radPr>
                              <m:degHide m:val="on"/>
                              <m:ctrlPr>
                                <a:rPr lang="en-US" sz="2400" i="1">
                                  <a:latin typeface="Cambria Math" panose="02040503050406030204" pitchFamily="18" charset="0"/>
                                </a:rPr>
                              </m:ctrlPr>
                            </m:radPr>
                            <m:deg/>
                            <m:e>
                              <m:sSup>
                                <m:sSupPr>
                                  <m:ctrlPr>
                                    <a:rPr lang="en-US" sz="2400" i="1">
                                      <a:latin typeface="Cambria Math" panose="02040503050406030204" pitchFamily="18" charset="0"/>
                                    </a:rPr>
                                  </m:ctrlPr>
                                </m:sSupPr>
                                <m:e>
                                  <m:r>
                                    <a:rPr lang="en-US" sz="2400" i="1">
                                      <a:latin typeface="Cambria Math" panose="02040503050406030204" pitchFamily="18" charset="0"/>
                                    </a:rPr>
                                    <m:t>𝐴</m:t>
                                  </m:r>
                                </m:e>
                                <m:sup>
                                  <m:r>
                                    <a:rPr lang="en-US" sz="2400">
                                      <a:latin typeface="Cambria Math" panose="02040503050406030204" pitchFamily="18" charset="0"/>
                                    </a:rPr>
                                    <m:t>2</m:t>
                                  </m:r>
                                </m:sup>
                              </m:sSup>
                              <m:r>
                                <a:rPr lang="en-US" sz="2400">
                                  <a:latin typeface="Cambria Math" panose="02040503050406030204" pitchFamily="18" charset="0"/>
                                </a:rPr>
                                <m:t>+</m:t>
                              </m:r>
                              <m:sSup>
                                <m:sSupPr>
                                  <m:ctrlPr>
                                    <a:rPr lang="en-US" sz="2400" i="1">
                                      <a:latin typeface="Cambria Math" panose="02040503050406030204" pitchFamily="18" charset="0"/>
                                    </a:rPr>
                                  </m:ctrlPr>
                                </m:sSupPr>
                                <m:e>
                                  <m:r>
                                    <a:rPr lang="en-US" sz="2400" i="1">
                                      <a:latin typeface="Cambria Math" panose="02040503050406030204" pitchFamily="18" charset="0"/>
                                    </a:rPr>
                                    <m:t>𝐵</m:t>
                                  </m:r>
                                </m:e>
                                <m:sup>
                                  <m:r>
                                    <a:rPr lang="en-US" sz="2400">
                                      <a:latin typeface="Cambria Math" panose="02040503050406030204" pitchFamily="18" charset="0"/>
                                    </a:rPr>
                                    <m:t>2</m:t>
                                  </m:r>
                                </m:sup>
                              </m:sSup>
                              <m:r>
                                <a:rPr lang="en-US" sz="2400">
                                  <a:latin typeface="Cambria Math" panose="02040503050406030204" pitchFamily="18" charset="0"/>
                                </a:rPr>
                                <m:t>+</m:t>
                              </m:r>
                              <m:sSup>
                                <m:sSupPr>
                                  <m:ctrlPr>
                                    <a:rPr lang="en-US" sz="2400" i="1">
                                      <a:latin typeface="Cambria Math" panose="02040503050406030204" pitchFamily="18" charset="0"/>
                                    </a:rPr>
                                  </m:ctrlPr>
                                </m:sSupPr>
                                <m:e>
                                  <m:r>
                                    <a:rPr lang="en-US" sz="2400" i="1">
                                      <a:latin typeface="Cambria Math" panose="02040503050406030204" pitchFamily="18" charset="0"/>
                                    </a:rPr>
                                    <m:t>𝐶</m:t>
                                  </m:r>
                                </m:e>
                                <m:sup>
                                  <m:r>
                                    <a:rPr lang="en-US" sz="2400">
                                      <a:latin typeface="Cambria Math" panose="02040503050406030204" pitchFamily="18" charset="0"/>
                                    </a:rPr>
                                    <m:t>2</m:t>
                                  </m:r>
                                </m:sup>
                              </m:sSup>
                            </m:e>
                          </m:rad>
                        </m:den>
                      </m:f>
                    </m:oMath>
                  </m:oMathPara>
                </a14:m>
                <a:endParaRPr lang="en-US" sz="2400" dirty="0"/>
              </a:p>
            </p:txBody>
          </p:sp>
        </mc:Choice>
        <mc:Fallback xmlns="">
          <p:sp>
            <p:nvSpPr>
              <p:cNvPr id="20" name="Rectangle 19"/>
              <p:cNvSpPr>
                <a:spLocks noRot="1" noChangeAspect="1" noMove="1" noResize="1" noEditPoints="1" noAdjustHandles="1" noChangeArrowheads="1" noChangeShapeType="1" noTextEdit="1"/>
              </p:cNvSpPr>
              <p:nvPr/>
            </p:nvSpPr>
            <p:spPr>
              <a:xfrm>
                <a:off x="0" y="3540033"/>
                <a:ext cx="4412618" cy="875496"/>
              </a:xfrm>
              <a:prstGeom prst="rect">
                <a:avLst/>
              </a:prstGeom>
              <a:blipFill rotWithShape="0">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31005707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847493" y="796323"/>
            <a:ext cx="8132213" cy="702288"/>
          </a:xfrm>
        </p:spPr>
        <p:txBody>
          <a:bodyPr>
            <a:noAutofit/>
          </a:bodyPr>
          <a:lstStyle/>
          <a:p>
            <a:r>
              <a:rPr lang="en-US" spc="0" dirty="0">
                <a:latin typeface="Calibri" panose="020F0502020204030204" pitchFamily="34" charset="0"/>
              </a:rPr>
              <a:t>Our Proposal</a:t>
            </a:r>
          </a:p>
        </p:txBody>
      </p:sp>
      <p:sp>
        <p:nvSpPr>
          <p:cNvPr id="6" name="Footer Placeholder 4"/>
          <p:cNvSpPr>
            <a:spLocks noGrp="1"/>
          </p:cNvSpPr>
          <p:nvPr>
            <p:ph type="ftr" sz="quarter" idx="11"/>
          </p:nvPr>
        </p:nvSpPr>
        <p:spPr>
          <a:xfrm>
            <a:off x="997209" y="6459785"/>
            <a:ext cx="6981941" cy="365125"/>
          </a:xfrm>
        </p:spPr>
        <p:txBody>
          <a:bodyPr/>
          <a:lstStyle/>
          <a:p>
            <a:r>
              <a:rPr lang="en-US" sz="1400" b="1" dirty="0"/>
              <a:t>Location-based Augmented Reality Game System for Coffee House</a:t>
            </a:r>
            <a:endParaRPr lang="en-US" sz="1400" dirty="0"/>
          </a:p>
        </p:txBody>
      </p:sp>
      <p:sp>
        <p:nvSpPr>
          <p:cNvPr id="5" name="Slide Number Placeholder 4"/>
          <p:cNvSpPr>
            <a:spLocks noGrp="1"/>
          </p:cNvSpPr>
          <p:nvPr>
            <p:ph type="sldNum" sz="quarter" idx="12"/>
          </p:nvPr>
        </p:nvSpPr>
        <p:spPr>
          <a:xfrm>
            <a:off x="8376461" y="6459787"/>
            <a:ext cx="1312025" cy="365125"/>
          </a:xfrm>
        </p:spPr>
        <p:txBody>
          <a:bodyPr/>
          <a:lstStyle/>
          <a:p>
            <a:fld id="{94F15CE6-6A5B-0444-B2C2-B6643EA227BE}" type="slidenum">
              <a:rPr lang="en-US" sz="1600"/>
              <a:pPr/>
              <a:t>9</a:t>
            </a:fld>
            <a:endParaRPr lang="en-US" sz="1600" dirty="0"/>
          </a:p>
        </p:txBody>
      </p:sp>
      <p:sp>
        <p:nvSpPr>
          <p:cNvPr id="7" name="TextBox 6"/>
          <p:cNvSpPr txBox="1"/>
          <p:nvPr/>
        </p:nvSpPr>
        <p:spPr>
          <a:xfrm>
            <a:off x="267629" y="1873405"/>
            <a:ext cx="8712077" cy="707886"/>
          </a:xfrm>
          <a:prstGeom prst="rect">
            <a:avLst/>
          </a:prstGeom>
          <a:noFill/>
        </p:spPr>
        <p:txBody>
          <a:bodyPr wrap="square" rtlCol="0">
            <a:spAutoFit/>
          </a:bodyPr>
          <a:lstStyle/>
          <a:p>
            <a:pPr marL="457189" indent="-457189">
              <a:buAutoNum type="arabicPeriod"/>
            </a:pPr>
            <a:r>
              <a:rPr lang="en-US" sz="4000" b="1" dirty="0">
                <a:solidFill>
                  <a:srgbClr val="FF0000"/>
                </a:solidFill>
              </a:rPr>
              <a:t>Manage </a:t>
            </a:r>
            <a:r>
              <a:rPr lang="en-US" sz="4000" b="1" dirty="0" smtClean="0">
                <a:solidFill>
                  <a:srgbClr val="FF0000"/>
                </a:solidFill>
              </a:rPr>
              <a:t>campaign</a:t>
            </a:r>
            <a:endParaRPr lang="en-US" sz="4000" b="1" dirty="0">
              <a:solidFill>
                <a:srgbClr val="FF0000"/>
              </a:solidFill>
            </a:endParaRPr>
          </a:p>
        </p:txBody>
      </p:sp>
    </p:spTree>
    <p:extLst>
      <p:ext uri="{BB962C8B-B14F-4D97-AF65-F5344CB8AC3E}">
        <p14:creationId xmlns:p14="http://schemas.microsoft.com/office/powerpoint/2010/main" val="1322215067"/>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4"/>
          <p:cNvSpPr>
            <a:spLocks noGrp="1"/>
          </p:cNvSpPr>
          <p:nvPr>
            <p:ph type="ftr" sz="quarter" idx="11"/>
          </p:nvPr>
        </p:nvSpPr>
        <p:spPr>
          <a:xfrm>
            <a:off x="997209" y="6459785"/>
            <a:ext cx="6981941" cy="365125"/>
          </a:xfrm>
        </p:spPr>
        <p:txBody>
          <a:bodyPr/>
          <a:lstStyle/>
          <a:p>
            <a:r>
              <a:rPr lang="en-US" sz="1400" b="1" dirty="0"/>
              <a:t>Location-based Augmented Reality Game System for Coffee House</a:t>
            </a:r>
            <a:endParaRPr lang="en-US" sz="1400" dirty="0"/>
          </a:p>
        </p:txBody>
      </p:sp>
      <p:sp>
        <p:nvSpPr>
          <p:cNvPr id="5" name="Slide Number Placeholder 4"/>
          <p:cNvSpPr>
            <a:spLocks noGrp="1"/>
          </p:cNvSpPr>
          <p:nvPr>
            <p:ph type="sldNum" sz="quarter" idx="12"/>
          </p:nvPr>
        </p:nvSpPr>
        <p:spPr>
          <a:xfrm>
            <a:off x="8376461" y="6459787"/>
            <a:ext cx="1312025" cy="365125"/>
          </a:xfrm>
        </p:spPr>
        <p:txBody>
          <a:bodyPr/>
          <a:lstStyle/>
          <a:p>
            <a:fld id="{94F15CE6-6A5B-0444-B2C2-B6643EA227BE}" type="slidenum">
              <a:rPr lang="en-US" sz="1600"/>
              <a:pPr/>
              <a:t>90</a:t>
            </a:fld>
            <a:endParaRPr lang="en-US" sz="1600" dirty="0"/>
          </a:p>
        </p:txBody>
      </p:sp>
      <p:sp>
        <p:nvSpPr>
          <p:cNvPr id="7" name="TextBox 6"/>
          <p:cNvSpPr txBox="1"/>
          <p:nvPr/>
        </p:nvSpPr>
        <p:spPr>
          <a:xfrm>
            <a:off x="164114" y="1755720"/>
            <a:ext cx="9802951" cy="615553"/>
          </a:xfrm>
          <a:prstGeom prst="rect">
            <a:avLst/>
          </a:prstGeom>
          <a:noFill/>
        </p:spPr>
        <p:txBody>
          <a:bodyPr wrap="square" rtlCol="0">
            <a:spAutoFit/>
          </a:bodyPr>
          <a:lstStyle/>
          <a:p>
            <a:r>
              <a:rPr lang="en-US" sz="3400" b="1" dirty="0"/>
              <a:t>Last Hit Prediction</a:t>
            </a:r>
            <a:endParaRPr lang="en-US" sz="3400" b="1" dirty="0">
              <a:solidFill>
                <a:srgbClr val="FF0000"/>
              </a:solidFill>
            </a:endParaRPr>
          </a:p>
        </p:txBody>
      </p:sp>
      <p:sp>
        <p:nvSpPr>
          <p:cNvPr id="9" name="TextBox 8"/>
          <p:cNvSpPr txBox="1"/>
          <p:nvPr/>
        </p:nvSpPr>
        <p:spPr>
          <a:xfrm>
            <a:off x="5065590" y="939218"/>
            <a:ext cx="3966883" cy="523220"/>
          </a:xfrm>
          <a:prstGeom prst="rect">
            <a:avLst/>
          </a:prstGeom>
          <a:noFill/>
        </p:spPr>
        <p:txBody>
          <a:bodyPr wrap="square" rtlCol="0">
            <a:spAutoFit/>
          </a:bodyPr>
          <a:lstStyle/>
          <a:p>
            <a:pPr algn="r"/>
            <a:r>
              <a:rPr lang="en-US" sz="2800" b="1" dirty="0"/>
              <a:t>5. Algorithm</a:t>
            </a:r>
          </a:p>
        </p:txBody>
      </p:sp>
      <p:sp>
        <p:nvSpPr>
          <p:cNvPr id="8" name="TextBox 7"/>
          <p:cNvSpPr txBox="1"/>
          <p:nvPr/>
        </p:nvSpPr>
        <p:spPr>
          <a:xfrm>
            <a:off x="164114" y="3069029"/>
            <a:ext cx="10524451" cy="2977738"/>
          </a:xfrm>
          <a:prstGeom prst="rect">
            <a:avLst/>
          </a:prstGeom>
          <a:noFill/>
        </p:spPr>
        <p:txBody>
          <a:bodyPr wrap="square" rtlCol="0">
            <a:spAutoFit/>
          </a:bodyPr>
          <a:lstStyle/>
          <a:p>
            <a:pPr>
              <a:lnSpc>
                <a:spcPct val="150000"/>
              </a:lnSpc>
            </a:pPr>
            <a:r>
              <a:rPr lang="en-US" sz="2500" dirty="0"/>
              <a:t>Step 1: Get 3 continuous positions of the </a:t>
            </a:r>
            <a:r>
              <a:rPr lang="en-US" sz="2500" dirty="0" smtClean="0"/>
              <a:t>ball</a:t>
            </a:r>
            <a:endParaRPr lang="en-US" sz="2500" dirty="0"/>
          </a:p>
          <a:p>
            <a:pPr>
              <a:lnSpc>
                <a:spcPct val="150000"/>
              </a:lnSpc>
            </a:pPr>
            <a:r>
              <a:rPr lang="en-US" sz="2500" dirty="0"/>
              <a:t>Step 2: Define the </a:t>
            </a:r>
            <a:r>
              <a:rPr lang="en-US" sz="2500" dirty="0" smtClean="0"/>
              <a:t>Plane</a:t>
            </a:r>
            <a:endParaRPr lang="en-US" sz="2500" dirty="0"/>
          </a:p>
          <a:p>
            <a:pPr>
              <a:lnSpc>
                <a:spcPct val="150000"/>
              </a:lnSpc>
            </a:pPr>
            <a:r>
              <a:rPr lang="en-US" sz="2500" dirty="0"/>
              <a:t>Step 3: Check if the Plane intersects with the Sphere or </a:t>
            </a:r>
            <a:r>
              <a:rPr lang="en-US" sz="2500" dirty="0" smtClean="0"/>
              <a:t>not</a:t>
            </a:r>
            <a:endParaRPr lang="en-US" sz="2500" dirty="0"/>
          </a:p>
          <a:p>
            <a:pPr>
              <a:lnSpc>
                <a:spcPct val="150000"/>
              </a:lnSpc>
            </a:pPr>
            <a:r>
              <a:rPr lang="en-US" sz="2500" b="1" dirty="0">
                <a:solidFill>
                  <a:srgbClr val="FF0000"/>
                </a:solidFill>
              </a:rPr>
              <a:t>Step 4: Define the Parabola and </a:t>
            </a:r>
            <a:r>
              <a:rPr lang="en-US" sz="2500" b="1" dirty="0" smtClean="0">
                <a:solidFill>
                  <a:srgbClr val="FF0000"/>
                </a:solidFill>
              </a:rPr>
              <a:t>Circle</a:t>
            </a:r>
            <a:r>
              <a:rPr lang="en-US" sz="2500" b="1" dirty="0">
                <a:solidFill>
                  <a:srgbClr val="FF0000"/>
                </a:solidFill>
              </a:rPr>
              <a:t>, check if they intersect or </a:t>
            </a:r>
            <a:r>
              <a:rPr lang="en-US" sz="2500" b="1" dirty="0" smtClean="0">
                <a:solidFill>
                  <a:srgbClr val="FF0000"/>
                </a:solidFill>
              </a:rPr>
              <a:t>not</a:t>
            </a:r>
            <a:endParaRPr lang="en-US" sz="2500" b="1" dirty="0">
              <a:solidFill>
                <a:srgbClr val="FF0000"/>
              </a:solidFill>
            </a:endParaRPr>
          </a:p>
          <a:p>
            <a:pPr>
              <a:lnSpc>
                <a:spcPct val="150000"/>
              </a:lnSpc>
            </a:pPr>
            <a:r>
              <a:rPr lang="en-US" sz="2500" dirty="0"/>
              <a:t>Step 5: Turn on last hit effect</a:t>
            </a:r>
          </a:p>
        </p:txBody>
      </p:sp>
      <p:sp>
        <p:nvSpPr>
          <p:cNvPr id="11" name="TextBox 10"/>
          <p:cNvSpPr txBox="1"/>
          <p:nvPr/>
        </p:nvSpPr>
        <p:spPr>
          <a:xfrm>
            <a:off x="164114" y="2591975"/>
            <a:ext cx="3215148" cy="477054"/>
          </a:xfrm>
          <a:prstGeom prst="rect">
            <a:avLst/>
          </a:prstGeom>
          <a:noFill/>
        </p:spPr>
        <p:txBody>
          <a:bodyPr wrap="square" rtlCol="0">
            <a:spAutoFit/>
          </a:bodyPr>
          <a:lstStyle/>
          <a:p>
            <a:r>
              <a:rPr lang="en-US" sz="2500" b="1" dirty="0"/>
              <a:t>5 steps:</a:t>
            </a:r>
          </a:p>
        </p:txBody>
      </p:sp>
      <p:sp>
        <p:nvSpPr>
          <p:cNvPr id="12" name="Title 1"/>
          <p:cNvSpPr>
            <a:spLocks noGrp="1"/>
          </p:cNvSpPr>
          <p:nvPr>
            <p:ph type="title"/>
          </p:nvPr>
        </p:nvSpPr>
        <p:spPr>
          <a:xfrm>
            <a:off x="847493" y="796323"/>
            <a:ext cx="8132213" cy="702288"/>
          </a:xfrm>
        </p:spPr>
        <p:txBody>
          <a:bodyPr>
            <a:noAutofit/>
          </a:bodyPr>
          <a:lstStyle/>
          <a:p>
            <a:r>
              <a:rPr lang="en-US" spc="0" dirty="0">
                <a:latin typeface="Calibri" panose="020F0502020204030204" pitchFamily="34" charset="0"/>
              </a:rPr>
              <a:t>Features and demo</a:t>
            </a:r>
          </a:p>
        </p:txBody>
      </p:sp>
    </p:spTree>
    <p:extLst>
      <p:ext uri="{BB962C8B-B14F-4D97-AF65-F5344CB8AC3E}">
        <p14:creationId xmlns:p14="http://schemas.microsoft.com/office/powerpoint/2010/main" val="4178075680"/>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4"/>
          <p:cNvSpPr>
            <a:spLocks noGrp="1"/>
          </p:cNvSpPr>
          <p:nvPr>
            <p:ph type="ftr" sz="quarter" idx="11"/>
          </p:nvPr>
        </p:nvSpPr>
        <p:spPr>
          <a:xfrm>
            <a:off x="997209" y="6459785"/>
            <a:ext cx="6981941" cy="365125"/>
          </a:xfrm>
        </p:spPr>
        <p:txBody>
          <a:bodyPr/>
          <a:lstStyle/>
          <a:p>
            <a:r>
              <a:rPr lang="en-US" sz="1400" b="1" dirty="0"/>
              <a:t>Location-based Augmented Reality Game System for Coffee House</a:t>
            </a:r>
            <a:endParaRPr lang="en-US" sz="1400" dirty="0"/>
          </a:p>
        </p:txBody>
      </p:sp>
      <p:sp>
        <p:nvSpPr>
          <p:cNvPr id="5" name="Slide Number Placeholder 4"/>
          <p:cNvSpPr>
            <a:spLocks noGrp="1"/>
          </p:cNvSpPr>
          <p:nvPr>
            <p:ph type="sldNum" sz="quarter" idx="12"/>
          </p:nvPr>
        </p:nvSpPr>
        <p:spPr>
          <a:xfrm>
            <a:off x="8376461" y="6459787"/>
            <a:ext cx="1312025" cy="365125"/>
          </a:xfrm>
        </p:spPr>
        <p:txBody>
          <a:bodyPr/>
          <a:lstStyle/>
          <a:p>
            <a:fld id="{94F15CE6-6A5B-0444-B2C2-B6643EA227BE}" type="slidenum">
              <a:rPr lang="en-US" sz="1600"/>
              <a:pPr/>
              <a:t>91</a:t>
            </a:fld>
            <a:endParaRPr lang="en-US" sz="1600" dirty="0"/>
          </a:p>
        </p:txBody>
      </p:sp>
      <p:sp>
        <p:nvSpPr>
          <p:cNvPr id="3" name="TextBox 2"/>
          <p:cNvSpPr txBox="1"/>
          <p:nvPr/>
        </p:nvSpPr>
        <p:spPr>
          <a:xfrm>
            <a:off x="4538749" y="1861425"/>
            <a:ext cx="4440957" cy="707886"/>
          </a:xfrm>
          <a:prstGeom prst="rect">
            <a:avLst/>
          </a:prstGeom>
          <a:noFill/>
        </p:spPr>
        <p:txBody>
          <a:bodyPr wrap="square" rtlCol="0">
            <a:spAutoFit/>
          </a:bodyPr>
          <a:lstStyle/>
          <a:p>
            <a:pPr algn="r"/>
            <a:r>
              <a:rPr lang="en-US" sz="2000" b="1" dirty="0"/>
              <a:t>Step 4: Define the Parabola and Circle, check if they intersect or not</a:t>
            </a:r>
          </a:p>
        </p:txBody>
      </p:sp>
      <p:sp>
        <p:nvSpPr>
          <p:cNvPr id="14" name="TextBox 13"/>
          <p:cNvSpPr txBox="1"/>
          <p:nvPr/>
        </p:nvSpPr>
        <p:spPr>
          <a:xfrm>
            <a:off x="164114" y="1755720"/>
            <a:ext cx="3659741" cy="615553"/>
          </a:xfrm>
          <a:prstGeom prst="rect">
            <a:avLst/>
          </a:prstGeom>
          <a:noFill/>
        </p:spPr>
        <p:txBody>
          <a:bodyPr wrap="square" rtlCol="0">
            <a:spAutoFit/>
          </a:bodyPr>
          <a:lstStyle/>
          <a:p>
            <a:r>
              <a:rPr lang="en-US" sz="3400" b="1" dirty="0"/>
              <a:t>Last Hit Prediction</a:t>
            </a:r>
            <a:endParaRPr lang="en-US" sz="3400" b="1" dirty="0">
              <a:solidFill>
                <a:srgbClr val="FF0000"/>
              </a:solidFill>
            </a:endParaRPr>
          </a:p>
        </p:txBody>
      </p:sp>
      <p:sp>
        <p:nvSpPr>
          <p:cNvPr id="15" name="TextBox 14"/>
          <p:cNvSpPr txBox="1"/>
          <p:nvPr/>
        </p:nvSpPr>
        <p:spPr>
          <a:xfrm>
            <a:off x="5065590" y="939218"/>
            <a:ext cx="3966883" cy="523220"/>
          </a:xfrm>
          <a:prstGeom prst="rect">
            <a:avLst/>
          </a:prstGeom>
          <a:noFill/>
        </p:spPr>
        <p:txBody>
          <a:bodyPr wrap="square" rtlCol="0">
            <a:spAutoFit/>
          </a:bodyPr>
          <a:lstStyle/>
          <a:p>
            <a:pPr algn="r"/>
            <a:r>
              <a:rPr lang="en-US" sz="2800" b="1" dirty="0"/>
              <a:t>5. Algorithm</a:t>
            </a:r>
          </a:p>
        </p:txBody>
      </p:sp>
      <p:sp>
        <p:nvSpPr>
          <p:cNvPr id="16" name="Title 1"/>
          <p:cNvSpPr>
            <a:spLocks noGrp="1"/>
          </p:cNvSpPr>
          <p:nvPr>
            <p:ph type="title"/>
          </p:nvPr>
        </p:nvSpPr>
        <p:spPr>
          <a:xfrm>
            <a:off x="847493" y="796323"/>
            <a:ext cx="8132213" cy="702288"/>
          </a:xfrm>
        </p:spPr>
        <p:txBody>
          <a:bodyPr>
            <a:noAutofit/>
          </a:bodyPr>
          <a:lstStyle/>
          <a:p>
            <a:r>
              <a:rPr lang="en-US" spc="0" dirty="0">
                <a:latin typeface="Calibri" panose="020F0502020204030204" pitchFamily="34" charset="0"/>
              </a:rPr>
              <a:t>Features and demo</a:t>
            </a:r>
          </a:p>
        </p:txBody>
      </p:sp>
      <mc:AlternateContent xmlns:mc="http://schemas.openxmlformats.org/markup-compatibility/2006" xmlns:a14="http://schemas.microsoft.com/office/drawing/2010/main">
        <mc:Choice Requires="a14">
          <p:sp>
            <p:nvSpPr>
              <p:cNvPr id="11" name="Rectangle 10"/>
              <p:cNvSpPr/>
              <p:nvPr/>
            </p:nvSpPr>
            <p:spPr>
              <a:xfrm>
                <a:off x="-61187" y="3496007"/>
                <a:ext cx="4110341" cy="1282402"/>
              </a:xfrm>
              <a:prstGeom prst="rect">
                <a:avLst/>
              </a:prstGeom>
            </p:spPr>
            <p:txBody>
              <a:bodyPr wrap="square">
                <a:spAutoFit/>
              </a:bodyPr>
              <a:lstStyle/>
              <a:p>
                <a:pPr algn="just">
                  <a:spcBef>
                    <a:spcPts val="600"/>
                  </a:spcBef>
                  <a:spcAft>
                    <a:spcPts val="800"/>
                  </a:spcAft>
                </a:pPr>
                <a14:m>
                  <m:oMathPara xmlns:m="http://schemas.openxmlformats.org/officeDocument/2006/math">
                    <m:oMathParaPr>
                      <m:jc m:val="centerGroup"/>
                    </m:oMathParaPr>
                    <m:oMath xmlns:m="http://schemas.openxmlformats.org/officeDocument/2006/math">
                      <m:r>
                        <a:rPr lang="en-US" sz="3200" i="1">
                          <a:latin typeface="Cambria Math" panose="02040503050406030204" pitchFamily="18" charset="0"/>
                          <a:ea typeface="SimSun" panose="02010600030101010101" pitchFamily="2" charset="-122"/>
                          <a:cs typeface="Times New Roman" panose="02020603050405020304" pitchFamily="18" charset="0"/>
                        </a:rPr>
                        <m:t>𝑦</m:t>
                      </m:r>
                      <m:r>
                        <a:rPr lang="en-US" sz="3200" i="1">
                          <a:latin typeface="Cambria Math" panose="02040503050406030204" pitchFamily="18" charset="0"/>
                          <a:ea typeface="SimSun" panose="02010600030101010101" pitchFamily="2" charset="-122"/>
                          <a:cs typeface="Times New Roman" panose="02020603050405020304" pitchFamily="18" charset="0"/>
                        </a:rPr>
                        <m:t>=</m:t>
                      </m:r>
                      <m:sSup>
                        <m:sSupPr>
                          <m:ctrlPr>
                            <a:rPr lang="en-US" sz="3200" i="1">
                              <a:latin typeface="Cambria Math" panose="02040503050406030204" pitchFamily="18" charset="0"/>
                              <a:ea typeface="SimSun" panose="02010600030101010101" pitchFamily="2" charset="-122"/>
                              <a:cs typeface="Times New Roman" panose="02020603050405020304" pitchFamily="18" charset="0"/>
                            </a:rPr>
                          </m:ctrlPr>
                        </m:sSupPr>
                        <m:e>
                          <m:r>
                            <a:rPr lang="en-US" sz="3200" i="1">
                              <a:latin typeface="Cambria Math" panose="02040503050406030204" pitchFamily="18" charset="0"/>
                              <a:ea typeface="SimSun" panose="02010600030101010101" pitchFamily="2" charset="-122"/>
                              <a:cs typeface="Times New Roman" panose="02020603050405020304" pitchFamily="18" charset="0"/>
                            </a:rPr>
                            <m:t>𝑎𝑥</m:t>
                          </m:r>
                        </m:e>
                        <m:sup>
                          <m:r>
                            <a:rPr lang="en-US" sz="3200" i="1">
                              <a:latin typeface="Cambria Math" panose="02040503050406030204" pitchFamily="18" charset="0"/>
                              <a:ea typeface="SimSun" panose="02010600030101010101" pitchFamily="2" charset="-122"/>
                              <a:cs typeface="Times New Roman" panose="02020603050405020304" pitchFamily="18" charset="0"/>
                            </a:rPr>
                            <m:t>2</m:t>
                          </m:r>
                        </m:sup>
                      </m:sSup>
                      <m:r>
                        <a:rPr lang="en-US" sz="3200" i="1">
                          <a:latin typeface="Cambria Math" panose="02040503050406030204" pitchFamily="18" charset="0"/>
                          <a:ea typeface="SimSun" panose="02010600030101010101" pitchFamily="2" charset="-122"/>
                          <a:cs typeface="Times New Roman" panose="02020603050405020304" pitchFamily="18" charset="0"/>
                        </a:rPr>
                        <m:t>+</m:t>
                      </m:r>
                      <m:r>
                        <a:rPr lang="en-US" sz="3200" i="1">
                          <a:latin typeface="Cambria Math" panose="02040503050406030204" pitchFamily="18" charset="0"/>
                          <a:ea typeface="SimSun" panose="02010600030101010101" pitchFamily="2" charset="-122"/>
                          <a:cs typeface="Times New Roman" panose="02020603050405020304" pitchFamily="18" charset="0"/>
                        </a:rPr>
                        <m:t>𝑏𝑥</m:t>
                      </m:r>
                      <m:r>
                        <a:rPr lang="en-US" sz="3200" i="1">
                          <a:latin typeface="Cambria Math" panose="02040503050406030204" pitchFamily="18" charset="0"/>
                          <a:ea typeface="SimSun" panose="02010600030101010101" pitchFamily="2" charset="-122"/>
                          <a:cs typeface="Times New Roman" panose="02020603050405020304" pitchFamily="18" charset="0"/>
                        </a:rPr>
                        <m:t>+</m:t>
                      </m:r>
                      <m:r>
                        <a:rPr lang="en-US" sz="3200" i="1">
                          <a:latin typeface="Cambria Math" panose="02040503050406030204" pitchFamily="18" charset="0"/>
                          <a:ea typeface="SimSun" panose="02010600030101010101" pitchFamily="2" charset="-122"/>
                          <a:cs typeface="Times New Roman" panose="02020603050405020304" pitchFamily="18" charset="0"/>
                        </a:rPr>
                        <m:t>𝑐</m:t>
                      </m:r>
                    </m:oMath>
                  </m:oMathPara>
                </a14:m>
                <a:endParaRPr lang="en-US" sz="3200" dirty="0">
                  <a:latin typeface="Cambria" panose="02040503050406030204" pitchFamily="18" charset="0"/>
                  <a:ea typeface="SimSun" panose="02010600030101010101" pitchFamily="2" charset="-122"/>
                  <a:cs typeface="Times New Roman" panose="02020603050405020304" pitchFamily="18" charset="0"/>
                </a:endParaRPr>
              </a:p>
              <a:p>
                <a:pPr algn="just">
                  <a:spcBef>
                    <a:spcPts val="600"/>
                  </a:spcBef>
                  <a:spcAft>
                    <a:spcPts val="800"/>
                  </a:spcAft>
                </a:pPr>
                <a14:m>
                  <m:oMathPara xmlns:m="http://schemas.openxmlformats.org/officeDocument/2006/math">
                    <m:oMathParaPr>
                      <m:jc m:val="centerGroup"/>
                    </m:oMathParaPr>
                    <m:oMath xmlns:m="http://schemas.openxmlformats.org/officeDocument/2006/math">
                      <m:r>
                        <a:rPr lang="en-US" sz="3200" i="1">
                          <a:latin typeface="Cambria Math" panose="02040503050406030204" pitchFamily="18" charset="0"/>
                          <a:ea typeface="SimSun" panose="02010600030101010101" pitchFamily="2" charset="-122"/>
                          <a:cs typeface="Times New Roman" panose="02020603050405020304" pitchFamily="18" charset="0"/>
                        </a:rPr>
                        <m:t>(</m:t>
                      </m:r>
                      <m:r>
                        <a:rPr lang="en-US" sz="3200" i="1">
                          <a:latin typeface="Cambria Math" panose="02040503050406030204" pitchFamily="18" charset="0"/>
                          <a:ea typeface="SimSun" panose="02010600030101010101" pitchFamily="2" charset="-122"/>
                          <a:cs typeface="Times New Roman" panose="02020603050405020304" pitchFamily="18" charset="0"/>
                        </a:rPr>
                        <m:t>𝑎</m:t>
                      </m:r>
                      <m:r>
                        <a:rPr lang="en-US" sz="3200" i="1">
                          <a:latin typeface="Cambria Math" panose="02040503050406030204" pitchFamily="18" charset="0"/>
                          <a:ea typeface="SimSun" panose="02010600030101010101" pitchFamily="2" charset="-122"/>
                          <a:cs typeface="Times New Roman" panose="02020603050405020304" pitchFamily="18" charset="0"/>
                        </a:rPr>
                        <m:t>≠0)</m:t>
                      </m:r>
                    </m:oMath>
                  </m:oMathPara>
                </a14:m>
                <a:endParaRPr lang="en-US" sz="3200" dirty="0">
                  <a:latin typeface="Cambria" panose="02040503050406030204" pitchFamily="18" charset="0"/>
                  <a:ea typeface="SimSun" panose="02010600030101010101" pitchFamily="2" charset="-122"/>
                  <a:cs typeface="Times New Roman" panose="02020603050405020304" pitchFamily="18" charset="0"/>
                </a:endParaRPr>
              </a:p>
            </p:txBody>
          </p:sp>
        </mc:Choice>
        <mc:Fallback xmlns="">
          <p:sp>
            <p:nvSpPr>
              <p:cNvPr id="11" name="Rectangle 10"/>
              <p:cNvSpPr>
                <a:spLocks noRot="1" noChangeAspect="1" noMove="1" noResize="1" noEditPoints="1" noAdjustHandles="1" noChangeArrowheads="1" noChangeShapeType="1" noTextEdit="1"/>
              </p:cNvSpPr>
              <p:nvPr/>
            </p:nvSpPr>
            <p:spPr>
              <a:xfrm>
                <a:off x="-61187" y="3496007"/>
                <a:ext cx="4110341" cy="1282402"/>
              </a:xfrm>
              <a:prstGeom prst="rect">
                <a:avLst/>
              </a:prstGeom>
              <a:blipFill rotWithShape="0">
                <a:blip r:embed="rId3"/>
                <a:stretch>
                  <a:fillRect/>
                </a:stretch>
              </a:blipFill>
            </p:spPr>
            <p:txBody>
              <a:bodyPr/>
              <a:lstStyle/>
              <a:p>
                <a:r>
                  <a:rPr lang="en-US">
                    <a:noFill/>
                  </a:rPr>
                  <a:t> </a:t>
                </a:r>
              </a:p>
            </p:txBody>
          </p:sp>
        </mc:Fallback>
      </mc:AlternateContent>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31905" y="2627947"/>
            <a:ext cx="2717126" cy="3575165"/>
          </a:xfrm>
          <a:prstGeom prst="rect">
            <a:avLst/>
          </a:prstGeom>
        </p:spPr>
      </p:pic>
    </p:spTree>
    <p:extLst>
      <p:ext uri="{BB962C8B-B14F-4D97-AF65-F5344CB8AC3E}">
        <p14:creationId xmlns:p14="http://schemas.microsoft.com/office/powerpoint/2010/main" val="953428351"/>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4"/>
          <p:cNvSpPr>
            <a:spLocks noGrp="1"/>
          </p:cNvSpPr>
          <p:nvPr>
            <p:ph type="ftr" sz="quarter" idx="11"/>
          </p:nvPr>
        </p:nvSpPr>
        <p:spPr>
          <a:xfrm>
            <a:off x="997209" y="6459785"/>
            <a:ext cx="6981941" cy="365125"/>
          </a:xfrm>
        </p:spPr>
        <p:txBody>
          <a:bodyPr/>
          <a:lstStyle/>
          <a:p>
            <a:r>
              <a:rPr lang="en-US" sz="1400" b="1" dirty="0"/>
              <a:t>Location-based Augmented Reality Game System for Coffee House</a:t>
            </a:r>
            <a:endParaRPr lang="en-US" sz="1400" dirty="0"/>
          </a:p>
        </p:txBody>
      </p:sp>
      <p:sp>
        <p:nvSpPr>
          <p:cNvPr id="5" name="Slide Number Placeholder 4"/>
          <p:cNvSpPr>
            <a:spLocks noGrp="1"/>
          </p:cNvSpPr>
          <p:nvPr>
            <p:ph type="sldNum" sz="quarter" idx="12"/>
          </p:nvPr>
        </p:nvSpPr>
        <p:spPr>
          <a:xfrm>
            <a:off x="8376461" y="6459787"/>
            <a:ext cx="1312025" cy="365125"/>
          </a:xfrm>
        </p:spPr>
        <p:txBody>
          <a:bodyPr/>
          <a:lstStyle/>
          <a:p>
            <a:fld id="{94F15CE6-6A5B-0444-B2C2-B6643EA227BE}" type="slidenum">
              <a:rPr lang="en-US" sz="1600"/>
              <a:pPr/>
              <a:t>92</a:t>
            </a:fld>
            <a:endParaRPr lang="en-US" sz="1600" dirty="0"/>
          </a:p>
        </p:txBody>
      </p:sp>
      <p:sp>
        <p:nvSpPr>
          <p:cNvPr id="3" name="TextBox 2"/>
          <p:cNvSpPr txBox="1"/>
          <p:nvPr/>
        </p:nvSpPr>
        <p:spPr>
          <a:xfrm>
            <a:off x="4538749" y="1861425"/>
            <a:ext cx="4440957" cy="707886"/>
          </a:xfrm>
          <a:prstGeom prst="rect">
            <a:avLst/>
          </a:prstGeom>
          <a:noFill/>
        </p:spPr>
        <p:txBody>
          <a:bodyPr wrap="square" rtlCol="0">
            <a:spAutoFit/>
          </a:bodyPr>
          <a:lstStyle/>
          <a:p>
            <a:pPr algn="r"/>
            <a:r>
              <a:rPr lang="en-US" sz="2000" b="1" dirty="0"/>
              <a:t>Step 4: Define the Parabola and Circle, check if they intersect or not</a:t>
            </a:r>
          </a:p>
        </p:txBody>
      </p:sp>
      <p:sp>
        <p:nvSpPr>
          <p:cNvPr id="14" name="TextBox 13"/>
          <p:cNvSpPr txBox="1"/>
          <p:nvPr/>
        </p:nvSpPr>
        <p:spPr>
          <a:xfrm>
            <a:off x="164114" y="1755720"/>
            <a:ext cx="3659741" cy="615553"/>
          </a:xfrm>
          <a:prstGeom prst="rect">
            <a:avLst/>
          </a:prstGeom>
          <a:noFill/>
        </p:spPr>
        <p:txBody>
          <a:bodyPr wrap="square" rtlCol="0">
            <a:spAutoFit/>
          </a:bodyPr>
          <a:lstStyle/>
          <a:p>
            <a:r>
              <a:rPr lang="en-US" sz="3400" b="1" dirty="0"/>
              <a:t>Last Hit Prediction</a:t>
            </a:r>
            <a:endParaRPr lang="en-US" sz="3400" b="1" dirty="0">
              <a:solidFill>
                <a:srgbClr val="FF0000"/>
              </a:solidFill>
            </a:endParaRPr>
          </a:p>
        </p:txBody>
      </p:sp>
      <p:sp>
        <p:nvSpPr>
          <p:cNvPr id="15" name="TextBox 14"/>
          <p:cNvSpPr txBox="1"/>
          <p:nvPr/>
        </p:nvSpPr>
        <p:spPr>
          <a:xfrm>
            <a:off x="5065590" y="939218"/>
            <a:ext cx="3966883" cy="523220"/>
          </a:xfrm>
          <a:prstGeom prst="rect">
            <a:avLst/>
          </a:prstGeom>
          <a:noFill/>
        </p:spPr>
        <p:txBody>
          <a:bodyPr wrap="square" rtlCol="0">
            <a:spAutoFit/>
          </a:bodyPr>
          <a:lstStyle/>
          <a:p>
            <a:pPr algn="r"/>
            <a:r>
              <a:rPr lang="en-US" sz="2800" b="1" dirty="0"/>
              <a:t>5. Algorithm</a:t>
            </a:r>
          </a:p>
        </p:txBody>
      </p:sp>
      <p:sp>
        <p:nvSpPr>
          <p:cNvPr id="16" name="Title 1"/>
          <p:cNvSpPr>
            <a:spLocks noGrp="1"/>
          </p:cNvSpPr>
          <p:nvPr>
            <p:ph type="title"/>
          </p:nvPr>
        </p:nvSpPr>
        <p:spPr>
          <a:xfrm>
            <a:off x="847493" y="796323"/>
            <a:ext cx="8132213" cy="702288"/>
          </a:xfrm>
        </p:spPr>
        <p:txBody>
          <a:bodyPr>
            <a:noAutofit/>
          </a:bodyPr>
          <a:lstStyle/>
          <a:p>
            <a:r>
              <a:rPr lang="en-US" spc="0" dirty="0">
                <a:latin typeface="Calibri" panose="020F0502020204030204" pitchFamily="34" charset="0"/>
              </a:rPr>
              <a:t>Features and demo</a:t>
            </a:r>
          </a:p>
        </p:txBody>
      </p:sp>
      <mc:AlternateContent xmlns:mc="http://schemas.openxmlformats.org/markup-compatibility/2006" xmlns:a14="http://schemas.microsoft.com/office/drawing/2010/main">
        <mc:Choice Requires="a14">
          <p:sp>
            <p:nvSpPr>
              <p:cNvPr id="10" name="Rectangle 9"/>
              <p:cNvSpPr/>
              <p:nvPr/>
            </p:nvSpPr>
            <p:spPr>
              <a:xfrm>
                <a:off x="-1043022" y="3123705"/>
                <a:ext cx="8723880" cy="1951881"/>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sz="2400" i="1">
                              <a:latin typeface="Cambria Math" panose="02040503050406030204" pitchFamily="18" charset="0"/>
                            </a:rPr>
                          </m:ctrlPr>
                        </m:sSupPr>
                        <m:e>
                          <m:r>
                            <a:rPr lang="en-US" sz="2400" i="1">
                              <a:latin typeface="Cambria Math" panose="02040503050406030204" pitchFamily="18" charset="0"/>
                            </a:rPr>
                            <m:t>𝑥</m:t>
                          </m:r>
                        </m:e>
                        <m:sup>
                          <m:r>
                            <a:rPr lang="en-US" sz="2400">
                              <a:latin typeface="Cambria Math" panose="02040503050406030204" pitchFamily="18" charset="0"/>
                            </a:rPr>
                            <m:t>2</m:t>
                          </m:r>
                        </m:sup>
                      </m:sSup>
                      <m:r>
                        <a:rPr lang="en-US" sz="2400">
                          <a:latin typeface="Cambria Math" panose="02040503050406030204" pitchFamily="18" charset="0"/>
                        </a:rPr>
                        <m:t>+</m:t>
                      </m:r>
                      <m:sSup>
                        <m:sSupPr>
                          <m:ctrlPr>
                            <a:rPr lang="en-US" sz="2400" i="1">
                              <a:latin typeface="Cambria Math" panose="02040503050406030204" pitchFamily="18" charset="0"/>
                            </a:rPr>
                          </m:ctrlPr>
                        </m:sSupPr>
                        <m:e>
                          <m:r>
                            <a:rPr lang="en-US" sz="2400" i="1">
                              <a:latin typeface="Cambria Math" panose="02040503050406030204" pitchFamily="18" charset="0"/>
                            </a:rPr>
                            <m:t>𝑦</m:t>
                          </m:r>
                        </m:e>
                        <m:sup>
                          <m:r>
                            <a:rPr lang="en-US" sz="2400">
                              <a:latin typeface="Cambria Math" panose="02040503050406030204" pitchFamily="18" charset="0"/>
                            </a:rPr>
                            <m:t>2</m:t>
                          </m:r>
                        </m:sup>
                      </m:sSup>
                      <m:r>
                        <a:rPr lang="en-US" sz="2400">
                          <a:latin typeface="Cambria Math" panose="02040503050406030204" pitchFamily="18" charset="0"/>
                        </a:rPr>
                        <m:t>−2</m:t>
                      </m:r>
                      <m:sSup>
                        <m:sSupPr>
                          <m:ctrlPr>
                            <a:rPr lang="en-US" sz="2400" i="1">
                              <a:latin typeface="Cambria Math" panose="02040503050406030204" pitchFamily="18" charset="0"/>
                            </a:rPr>
                          </m:ctrlPr>
                        </m:sSupPr>
                        <m:e>
                          <m:r>
                            <a:rPr lang="en-US" sz="2400" i="1">
                              <a:latin typeface="Cambria Math" panose="02040503050406030204" pitchFamily="18" charset="0"/>
                            </a:rPr>
                            <m:t>𝑎</m:t>
                          </m:r>
                        </m:e>
                        <m:sup>
                          <m:r>
                            <a:rPr lang="en-US" sz="2400">
                              <a:latin typeface="Cambria Math" panose="02040503050406030204" pitchFamily="18" charset="0"/>
                            </a:rPr>
                            <m:t>′</m:t>
                          </m:r>
                        </m:sup>
                      </m:sSup>
                      <m:r>
                        <a:rPr lang="en-US" sz="2400" i="1">
                          <a:latin typeface="Cambria Math" panose="02040503050406030204" pitchFamily="18" charset="0"/>
                        </a:rPr>
                        <m:t>𝑥</m:t>
                      </m:r>
                      <m:r>
                        <a:rPr lang="en-US" sz="2400">
                          <a:latin typeface="Cambria Math" panose="02040503050406030204" pitchFamily="18" charset="0"/>
                        </a:rPr>
                        <m:t>−2</m:t>
                      </m:r>
                      <m:sSup>
                        <m:sSupPr>
                          <m:ctrlPr>
                            <a:rPr lang="en-US" sz="2400" i="1">
                              <a:latin typeface="Cambria Math" panose="02040503050406030204" pitchFamily="18" charset="0"/>
                            </a:rPr>
                          </m:ctrlPr>
                        </m:sSupPr>
                        <m:e>
                          <m:r>
                            <a:rPr lang="en-US" sz="2400" i="1">
                              <a:latin typeface="Cambria Math" panose="02040503050406030204" pitchFamily="18" charset="0"/>
                            </a:rPr>
                            <m:t>𝑏</m:t>
                          </m:r>
                        </m:e>
                        <m:sup>
                          <m:r>
                            <a:rPr lang="en-US" sz="2400">
                              <a:latin typeface="Cambria Math" panose="02040503050406030204" pitchFamily="18" charset="0"/>
                            </a:rPr>
                            <m:t>′</m:t>
                          </m:r>
                        </m:sup>
                      </m:sSup>
                      <m:r>
                        <a:rPr lang="en-US" sz="2400" i="1">
                          <a:latin typeface="Cambria Math" panose="02040503050406030204" pitchFamily="18" charset="0"/>
                        </a:rPr>
                        <m:t>𝑦</m:t>
                      </m:r>
                      <m:r>
                        <a:rPr lang="en-US" sz="2400">
                          <a:latin typeface="Cambria Math" panose="02040503050406030204" pitchFamily="18" charset="0"/>
                        </a:rPr>
                        <m:t>+</m:t>
                      </m:r>
                      <m:sSup>
                        <m:sSupPr>
                          <m:ctrlPr>
                            <a:rPr lang="en-US" sz="2400" i="1">
                              <a:latin typeface="Cambria Math" panose="02040503050406030204" pitchFamily="18" charset="0"/>
                            </a:rPr>
                          </m:ctrlPr>
                        </m:sSupPr>
                        <m:e>
                          <m:r>
                            <a:rPr lang="en-US" sz="2400" i="1">
                              <a:latin typeface="Cambria Math" panose="02040503050406030204" pitchFamily="18" charset="0"/>
                            </a:rPr>
                            <m:t>𝑐</m:t>
                          </m:r>
                        </m:e>
                        <m:sup>
                          <m:r>
                            <a:rPr lang="en-US" sz="2400">
                              <a:latin typeface="Cambria Math" panose="02040503050406030204" pitchFamily="18" charset="0"/>
                            </a:rPr>
                            <m:t>′</m:t>
                          </m:r>
                        </m:sup>
                      </m:sSup>
                      <m:r>
                        <a:rPr lang="en-US" sz="2400">
                          <a:latin typeface="Cambria Math" panose="02040503050406030204" pitchFamily="18" charset="0"/>
                        </a:rPr>
                        <m:t>=0</m:t>
                      </m:r>
                    </m:oMath>
                  </m:oMathPara>
                </a14:m>
                <a:endParaRPr lang="en-US" sz="2400"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d>
                        <m:dPr>
                          <m:ctrlPr>
                            <a:rPr lang="en-US" sz="2400" i="1">
                              <a:latin typeface="Cambria Math" panose="02040503050406030204" pitchFamily="18" charset="0"/>
                            </a:rPr>
                          </m:ctrlPr>
                        </m:dPr>
                        <m:e>
                          <m:sSup>
                            <m:sSupPr>
                              <m:ctrlPr>
                                <a:rPr lang="en-US" sz="2400" i="1">
                                  <a:latin typeface="Cambria Math" panose="02040503050406030204" pitchFamily="18" charset="0"/>
                                </a:rPr>
                              </m:ctrlPr>
                            </m:sSupPr>
                            <m:e>
                              <m:r>
                                <a:rPr lang="en-US" sz="2400" i="1">
                                  <a:latin typeface="Cambria Math" panose="02040503050406030204" pitchFamily="18" charset="0"/>
                                </a:rPr>
                                <m:t>𝑎</m:t>
                              </m:r>
                              <m:r>
                                <a:rPr lang="en-US" sz="2400">
                                  <a:latin typeface="Cambria Math" panose="02040503050406030204" pitchFamily="18" charset="0"/>
                                </a:rPr>
                                <m:t>′</m:t>
                              </m:r>
                            </m:e>
                            <m:sup>
                              <m:r>
                                <a:rPr lang="en-US" sz="2400">
                                  <a:latin typeface="Cambria Math" panose="02040503050406030204" pitchFamily="18" charset="0"/>
                                </a:rPr>
                                <m:t>2</m:t>
                              </m:r>
                            </m:sup>
                          </m:sSup>
                          <m:r>
                            <a:rPr lang="en-US" sz="2400">
                              <a:latin typeface="Cambria Math" panose="02040503050406030204" pitchFamily="18" charset="0"/>
                            </a:rPr>
                            <m:t>+</m:t>
                          </m:r>
                          <m:sSup>
                            <m:sSupPr>
                              <m:ctrlPr>
                                <a:rPr lang="en-US" sz="2400" i="1">
                                  <a:latin typeface="Cambria Math" panose="02040503050406030204" pitchFamily="18" charset="0"/>
                                </a:rPr>
                              </m:ctrlPr>
                            </m:sSupPr>
                            <m:e>
                              <m:r>
                                <a:rPr lang="en-US" sz="2400" i="1">
                                  <a:latin typeface="Cambria Math" panose="02040503050406030204" pitchFamily="18" charset="0"/>
                                </a:rPr>
                                <m:t>𝑏</m:t>
                              </m:r>
                            </m:e>
                            <m:sup>
                              <m:r>
                                <a:rPr lang="en-US" sz="2400">
                                  <a:latin typeface="Cambria Math" panose="02040503050406030204" pitchFamily="18" charset="0"/>
                                </a:rPr>
                                <m:t>′2</m:t>
                              </m:r>
                            </m:sup>
                          </m:sSup>
                          <m:r>
                            <a:rPr lang="en-US" sz="2400">
                              <a:latin typeface="Cambria Math" panose="02040503050406030204" pitchFamily="18" charset="0"/>
                            </a:rPr>
                            <m:t>−</m:t>
                          </m:r>
                          <m:r>
                            <a:rPr lang="en-US" sz="2400" i="1">
                              <a:latin typeface="Cambria Math" panose="02040503050406030204" pitchFamily="18" charset="0"/>
                            </a:rPr>
                            <m:t>𝑐</m:t>
                          </m:r>
                          <m:r>
                            <a:rPr lang="en-US" sz="2400">
                              <a:latin typeface="Cambria Math" panose="02040503050406030204" pitchFamily="18" charset="0"/>
                            </a:rPr>
                            <m:t>′&gt;0</m:t>
                          </m:r>
                        </m:e>
                      </m:d>
                    </m:oMath>
                  </m:oMathPara>
                </a14:m>
                <a:endParaRPr lang="en-US" sz="240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𝐶𝑒𝑛𝑡𝑒𝑟</m:t>
                      </m:r>
                      <m:r>
                        <a:rPr lang="en-US" sz="2400">
                          <a:latin typeface="Cambria Math" panose="02040503050406030204" pitchFamily="18" charset="0"/>
                        </a:rPr>
                        <m:t> </m:t>
                      </m:r>
                      <m:sSup>
                        <m:sSupPr>
                          <m:ctrlPr>
                            <a:rPr lang="en-US" sz="2400" i="1">
                              <a:latin typeface="Cambria Math" panose="02040503050406030204" pitchFamily="18" charset="0"/>
                            </a:rPr>
                          </m:ctrlPr>
                        </m:sSupPr>
                        <m:e>
                          <m:r>
                            <a:rPr lang="en-US" sz="2400" i="1">
                              <a:latin typeface="Cambria Math" panose="02040503050406030204" pitchFamily="18" charset="0"/>
                            </a:rPr>
                            <m:t>𝐼</m:t>
                          </m:r>
                        </m:e>
                        <m:sup>
                          <m:r>
                            <a:rPr lang="en-US" sz="2400">
                              <a:latin typeface="Cambria Math" panose="02040503050406030204" pitchFamily="18" charset="0"/>
                            </a:rPr>
                            <m:t>′</m:t>
                          </m:r>
                        </m:sup>
                      </m:sSup>
                      <m:r>
                        <a:rPr lang="en-US" sz="2400">
                          <a:latin typeface="Cambria Math" panose="02040503050406030204" pitchFamily="18" charset="0"/>
                        </a:rPr>
                        <m:t>(</m:t>
                      </m:r>
                      <m:sSup>
                        <m:sSupPr>
                          <m:ctrlPr>
                            <a:rPr lang="en-US" sz="2400" i="1">
                              <a:latin typeface="Cambria Math" panose="02040503050406030204" pitchFamily="18" charset="0"/>
                            </a:rPr>
                          </m:ctrlPr>
                        </m:sSupPr>
                        <m:e>
                          <m:r>
                            <m:rPr>
                              <m:sty m:val="p"/>
                            </m:rPr>
                            <a:rPr lang="en-US" sz="2400">
                              <a:latin typeface="Cambria Math" panose="02040503050406030204" pitchFamily="18" charset="0"/>
                            </a:rPr>
                            <m:t>a</m:t>
                          </m:r>
                        </m:e>
                        <m:sup>
                          <m:r>
                            <a:rPr lang="en-US" sz="2400">
                              <a:latin typeface="Cambria Math" panose="02040503050406030204" pitchFamily="18" charset="0"/>
                            </a:rPr>
                            <m:t>′</m:t>
                          </m:r>
                        </m:sup>
                      </m:sSup>
                      <m:r>
                        <a:rPr lang="en-US" sz="2400">
                          <a:latin typeface="Cambria Math" panose="02040503050406030204" pitchFamily="18" charset="0"/>
                        </a:rPr>
                        <m:t>;</m:t>
                      </m:r>
                      <m:sSup>
                        <m:sSupPr>
                          <m:ctrlPr>
                            <a:rPr lang="en-US" sz="2400" i="1">
                              <a:latin typeface="Cambria Math" panose="02040503050406030204" pitchFamily="18" charset="0"/>
                            </a:rPr>
                          </m:ctrlPr>
                        </m:sSupPr>
                        <m:e>
                          <m:r>
                            <m:rPr>
                              <m:sty m:val="p"/>
                            </m:rPr>
                            <a:rPr lang="en-US" sz="2400">
                              <a:latin typeface="Cambria Math" panose="02040503050406030204" pitchFamily="18" charset="0"/>
                            </a:rPr>
                            <m:t>b</m:t>
                          </m:r>
                        </m:e>
                        <m:sup>
                          <m:r>
                            <a:rPr lang="en-US" sz="2400">
                              <a:latin typeface="Cambria Math" panose="02040503050406030204" pitchFamily="18" charset="0"/>
                            </a:rPr>
                            <m:t>′</m:t>
                          </m:r>
                        </m:sup>
                      </m:sSup>
                      <m:r>
                        <a:rPr lang="en-US" sz="2400">
                          <a:latin typeface="Cambria Math" panose="02040503050406030204" pitchFamily="18" charset="0"/>
                        </a:rPr>
                        <m:t>)</m:t>
                      </m:r>
                    </m:oMath>
                  </m:oMathPara>
                </a14:m>
                <a:endParaRPr lang="en-US" sz="240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𝑅𝑎𝑑𝑖𝑢𝑠</m:t>
                      </m:r>
                      <m:r>
                        <a:rPr lang="en-US" sz="2400">
                          <a:latin typeface="Cambria Math" panose="02040503050406030204" pitchFamily="18" charset="0"/>
                        </a:rPr>
                        <m:t> </m:t>
                      </m:r>
                      <m:r>
                        <a:rPr lang="en-US" sz="2400" i="1">
                          <a:latin typeface="Cambria Math" panose="02040503050406030204" pitchFamily="18" charset="0"/>
                        </a:rPr>
                        <m:t>𝑟</m:t>
                      </m:r>
                      <m:r>
                        <a:rPr lang="en-US" sz="2400">
                          <a:latin typeface="Cambria Math" panose="02040503050406030204" pitchFamily="18" charset="0"/>
                        </a:rPr>
                        <m:t>= </m:t>
                      </m:r>
                      <m:rad>
                        <m:radPr>
                          <m:degHide m:val="on"/>
                          <m:ctrlPr>
                            <a:rPr lang="en-US" sz="2400" i="1">
                              <a:latin typeface="Cambria Math" panose="02040503050406030204" pitchFamily="18" charset="0"/>
                            </a:rPr>
                          </m:ctrlPr>
                        </m:radPr>
                        <m:deg/>
                        <m:e>
                          <m:sSup>
                            <m:sSupPr>
                              <m:ctrlPr>
                                <a:rPr lang="en-US" sz="2400" i="1">
                                  <a:latin typeface="Cambria Math" panose="02040503050406030204" pitchFamily="18" charset="0"/>
                                </a:rPr>
                              </m:ctrlPr>
                            </m:sSupPr>
                            <m:e>
                              <m:r>
                                <a:rPr lang="en-US" sz="2400" i="1">
                                  <a:latin typeface="Cambria Math" panose="02040503050406030204" pitchFamily="18" charset="0"/>
                                </a:rPr>
                                <m:t>𝑎</m:t>
                              </m:r>
                              <m:r>
                                <a:rPr lang="en-US" sz="2400">
                                  <a:latin typeface="Cambria Math" panose="02040503050406030204" pitchFamily="18" charset="0"/>
                                </a:rPr>
                                <m:t>′</m:t>
                              </m:r>
                            </m:e>
                            <m:sup>
                              <m:r>
                                <a:rPr lang="en-US" sz="2400">
                                  <a:latin typeface="Cambria Math" panose="02040503050406030204" pitchFamily="18" charset="0"/>
                                </a:rPr>
                                <m:t>2</m:t>
                              </m:r>
                            </m:sup>
                          </m:sSup>
                          <m:r>
                            <a:rPr lang="en-US" sz="2400">
                              <a:latin typeface="Cambria Math" panose="02040503050406030204" pitchFamily="18" charset="0"/>
                            </a:rPr>
                            <m:t>+</m:t>
                          </m:r>
                          <m:sSup>
                            <m:sSupPr>
                              <m:ctrlPr>
                                <a:rPr lang="en-US" sz="2400" i="1">
                                  <a:latin typeface="Cambria Math" panose="02040503050406030204" pitchFamily="18" charset="0"/>
                                </a:rPr>
                              </m:ctrlPr>
                            </m:sSupPr>
                            <m:e>
                              <m:r>
                                <a:rPr lang="en-US" sz="2400" i="1">
                                  <a:latin typeface="Cambria Math" panose="02040503050406030204" pitchFamily="18" charset="0"/>
                                </a:rPr>
                                <m:t>𝑏</m:t>
                              </m:r>
                              <m:r>
                                <a:rPr lang="en-US" sz="2400">
                                  <a:latin typeface="Cambria Math" panose="02040503050406030204" pitchFamily="18" charset="0"/>
                                </a:rPr>
                                <m:t>′</m:t>
                              </m:r>
                            </m:e>
                            <m:sup>
                              <m:r>
                                <a:rPr lang="en-US" sz="2400">
                                  <a:latin typeface="Cambria Math" panose="02040503050406030204" pitchFamily="18" charset="0"/>
                                </a:rPr>
                                <m:t>2</m:t>
                              </m:r>
                            </m:sup>
                          </m:sSup>
                          <m:r>
                            <a:rPr lang="en-US" sz="2400">
                              <a:latin typeface="Cambria Math" panose="02040503050406030204" pitchFamily="18" charset="0"/>
                            </a:rPr>
                            <m:t>−</m:t>
                          </m:r>
                          <m:r>
                            <a:rPr lang="en-US" sz="2400" i="1">
                              <a:latin typeface="Cambria Math" panose="02040503050406030204" pitchFamily="18" charset="0"/>
                            </a:rPr>
                            <m:t>𝑐</m:t>
                          </m:r>
                          <m:r>
                            <a:rPr lang="en-US" sz="2400">
                              <a:latin typeface="Cambria Math" panose="02040503050406030204" pitchFamily="18" charset="0"/>
                            </a:rPr>
                            <m:t>′</m:t>
                          </m:r>
                        </m:e>
                      </m:rad>
                      <m:r>
                        <a:rPr lang="en-US" sz="2400">
                          <a:latin typeface="Cambria Math" panose="02040503050406030204" pitchFamily="18" charset="0"/>
                        </a:rPr>
                        <m:t>= </m:t>
                      </m:r>
                      <m:rad>
                        <m:radPr>
                          <m:degHide m:val="on"/>
                          <m:ctrlPr>
                            <a:rPr lang="en-US" sz="2400" i="1">
                              <a:latin typeface="Cambria Math" panose="02040503050406030204" pitchFamily="18" charset="0"/>
                            </a:rPr>
                          </m:ctrlPr>
                        </m:radPr>
                        <m:deg/>
                        <m:e>
                          <m:sSup>
                            <m:sSupPr>
                              <m:ctrlPr>
                                <a:rPr lang="en-US" sz="2400" i="1">
                                  <a:latin typeface="Cambria Math" panose="02040503050406030204" pitchFamily="18" charset="0"/>
                                </a:rPr>
                              </m:ctrlPr>
                            </m:sSupPr>
                            <m:e>
                              <m:r>
                                <a:rPr lang="en-US" sz="2400" i="1">
                                  <a:latin typeface="Cambria Math" panose="02040503050406030204" pitchFamily="18" charset="0"/>
                                </a:rPr>
                                <m:t>𝑅</m:t>
                              </m:r>
                            </m:e>
                            <m:sup>
                              <m:r>
                                <a:rPr lang="en-US" sz="2400">
                                  <a:latin typeface="Cambria Math" panose="02040503050406030204" pitchFamily="18" charset="0"/>
                                </a:rPr>
                                <m:t>2</m:t>
                              </m:r>
                            </m:sup>
                          </m:sSup>
                          <m:r>
                            <a:rPr lang="en-US" sz="2400">
                              <a:latin typeface="Cambria Math" panose="02040503050406030204" pitchFamily="18" charset="0"/>
                            </a:rPr>
                            <m:t>−</m:t>
                          </m:r>
                          <m:sSup>
                            <m:sSupPr>
                              <m:ctrlPr>
                                <a:rPr lang="en-US" sz="2400" i="1">
                                  <a:latin typeface="Cambria Math" panose="02040503050406030204" pitchFamily="18" charset="0"/>
                                </a:rPr>
                              </m:ctrlPr>
                            </m:sSupPr>
                            <m:e>
                              <m:r>
                                <a:rPr lang="en-US" sz="2400" i="1">
                                  <a:latin typeface="Cambria Math" panose="02040503050406030204" pitchFamily="18" charset="0"/>
                                </a:rPr>
                                <m:t>𝑑</m:t>
                              </m:r>
                              <m:d>
                                <m:dPr>
                                  <m:ctrlPr>
                                    <a:rPr lang="en-US" sz="2400" i="1">
                                      <a:latin typeface="Cambria Math" panose="02040503050406030204" pitchFamily="18" charset="0"/>
                                    </a:rPr>
                                  </m:ctrlPr>
                                </m:dPr>
                                <m:e>
                                  <m:r>
                                    <a:rPr lang="en-US" sz="2400" i="1">
                                      <a:latin typeface="Cambria Math" panose="02040503050406030204" pitchFamily="18" charset="0"/>
                                    </a:rPr>
                                    <m:t>𝐼</m:t>
                                  </m:r>
                                  <m:r>
                                    <a:rPr lang="en-US" sz="2400">
                                      <a:latin typeface="Cambria Math" panose="02040503050406030204" pitchFamily="18" charset="0"/>
                                    </a:rPr>
                                    <m:t>, </m:t>
                                  </m:r>
                                  <m:d>
                                    <m:dPr>
                                      <m:ctrlPr>
                                        <a:rPr lang="en-US" sz="2400" i="1">
                                          <a:latin typeface="Cambria Math" panose="02040503050406030204" pitchFamily="18" charset="0"/>
                                        </a:rPr>
                                      </m:ctrlPr>
                                    </m:dPr>
                                    <m:e>
                                      <m:r>
                                        <a:rPr lang="en-US" sz="2400" i="1">
                                          <a:latin typeface="Cambria Math" panose="02040503050406030204" pitchFamily="18" charset="0"/>
                                        </a:rPr>
                                        <m:t>𝑃</m:t>
                                      </m:r>
                                    </m:e>
                                  </m:d>
                                </m:e>
                              </m:d>
                            </m:e>
                            <m:sup>
                              <m:r>
                                <a:rPr lang="en-US" sz="2400">
                                  <a:latin typeface="Cambria Math" panose="02040503050406030204" pitchFamily="18" charset="0"/>
                                </a:rPr>
                                <m:t>2</m:t>
                              </m:r>
                            </m:sup>
                          </m:sSup>
                        </m:e>
                      </m:rad>
                    </m:oMath>
                  </m:oMathPara>
                </a14:m>
                <a:endParaRPr lang="en-US" sz="2400" dirty="0"/>
              </a:p>
            </p:txBody>
          </p:sp>
        </mc:Choice>
        <mc:Fallback xmlns="">
          <p:sp>
            <p:nvSpPr>
              <p:cNvPr id="10" name="Rectangle 9"/>
              <p:cNvSpPr>
                <a:spLocks noRot="1" noChangeAspect="1" noMove="1" noResize="1" noEditPoints="1" noAdjustHandles="1" noChangeArrowheads="1" noChangeShapeType="1" noTextEdit="1"/>
              </p:cNvSpPr>
              <p:nvPr/>
            </p:nvSpPr>
            <p:spPr>
              <a:xfrm>
                <a:off x="-1043022" y="3123705"/>
                <a:ext cx="8723880" cy="1951881"/>
              </a:xfrm>
              <a:prstGeom prst="rect">
                <a:avLst/>
              </a:prstGeom>
              <a:blipFill rotWithShape="0">
                <a:blip r:embed="rId3"/>
                <a:stretch>
                  <a:fillRect/>
                </a:stretch>
              </a:blipFill>
            </p:spPr>
            <p:txBody>
              <a:bodyPr/>
              <a:lstStyle/>
              <a:p>
                <a:r>
                  <a:rPr lang="en-US">
                    <a:noFill/>
                  </a:rPr>
                  <a:t> </a:t>
                </a:r>
              </a:p>
            </p:txBody>
          </p:sp>
        </mc:Fallback>
      </mc:AlternateContent>
      <p:sp>
        <p:nvSpPr>
          <p:cNvPr id="13" name="Oval 12"/>
          <p:cNvSpPr/>
          <p:nvPr/>
        </p:nvSpPr>
        <p:spPr>
          <a:xfrm>
            <a:off x="6948923" y="2932125"/>
            <a:ext cx="1726798" cy="1726798"/>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148549505"/>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4"/>
          <p:cNvSpPr>
            <a:spLocks noGrp="1"/>
          </p:cNvSpPr>
          <p:nvPr>
            <p:ph type="ftr" sz="quarter" idx="11"/>
          </p:nvPr>
        </p:nvSpPr>
        <p:spPr>
          <a:xfrm>
            <a:off x="997209" y="6459785"/>
            <a:ext cx="6981941" cy="365125"/>
          </a:xfrm>
        </p:spPr>
        <p:txBody>
          <a:bodyPr/>
          <a:lstStyle/>
          <a:p>
            <a:r>
              <a:rPr lang="en-US" sz="1400" b="1" dirty="0"/>
              <a:t>Location-based Augmented Reality Game System for Coffee House</a:t>
            </a:r>
            <a:endParaRPr lang="en-US" sz="1400" dirty="0"/>
          </a:p>
        </p:txBody>
      </p:sp>
      <p:sp>
        <p:nvSpPr>
          <p:cNvPr id="5" name="Slide Number Placeholder 4"/>
          <p:cNvSpPr>
            <a:spLocks noGrp="1"/>
          </p:cNvSpPr>
          <p:nvPr>
            <p:ph type="sldNum" sz="quarter" idx="12"/>
          </p:nvPr>
        </p:nvSpPr>
        <p:spPr>
          <a:xfrm>
            <a:off x="8376461" y="6459787"/>
            <a:ext cx="1312025" cy="365125"/>
          </a:xfrm>
        </p:spPr>
        <p:txBody>
          <a:bodyPr/>
          <a:lstStyle/>
          <a:p>
            <a:fld id="{94F15CE6-6A5B-0444-B2C2-B6643EA227BE}" type="slidenum">
              <a:rPr lang="en-US" sz="1600"/>
              <a:pPr/>
              <a:t>93</a:t>
            </a:fld>
            <a:endParaRPr lang="en-US" sz="1600" dirty="0"/>
          </a:p>
        </p:txBody>
      </p:sp>
      <p:sp>
        <p:nvSpPr>
          <p:cNvPr id="3" name="TextBox 2"/>
          <p:cNvSpPr txBox="1"/>
          <p:nvPr/>
        </p:nvSpPr>
        <p:spPr>
          <a:xfrm>
            <a:off x="4538749" y="1861425"/>
            <a:ext cx="4440957" cy="707886"/>
          </a:xfrm>
          <a:prstGeom prst="rect">
            <a:avLst/>
          </a:prstGeom>
          <a:noFill/>
        </p:spPr>
        <p:txBody>
          <a:bodyPr wrap="square" rtlCol="0">
            <a:spAutoFit/>
          </a:bodyPr>
          <a:lstStyle/>
          <a:p>
            <a:pPr algn="r"/>
            <a:r>
              <a:rPr lang="en-US" sz="2000" b="1" dirty="0"/>
              <a:t>Step 4: Define the Parabola and Circle, check if they intersect or not</a:t>
            </a:r>
          </a:p>
        </p:txBody>
      </p:sp>
      <p:sp>
        <p:nvSpPr>
          <p:cNvPr id="14" name="TextBox 13"/>
          <p:cNvSpPr txBox="1"/>
          <p:nvPr/>
        </p:nvSpPr>
        <p:spPr>
          <a:xfrm>
            <a:off x="164114" y="1755720"/>
            <a:ext cx="3659741" cy="615553"/>
          </a:xfrm>
          <a:prstGeom prst="rect">
            <a:avLst/>
          </a:prstGeom>
          <a:noFill/>
        </p:spPr>
        <p:txBody>
          <a:bodyPr wrap="square" rtlCol="0">
            <a:spAutoFit/>
          </a:bodyPr>
          <a:lstStyle/>
          <a:p>
            <a:r>
              <a:rPr lang="en-US" sz="3400" b="1" dirty="0"/>
              <a:t>Last Hit Prediction</a:t>
            </a:r>
            <a:endParaRPr lang="en-US" sz="3400" b="1" dirty="0">
              <a:solidFill>
                <a:srgbClr val="FF0000"/>
              </a:solidFill>
            </a:endParaRPr>
          </a:p>
        </p:txBody>
      </p:sp>
      <p:sp>
        <p:nvSpPr>
          <p:cNvPr id="15" name="TextBox 14"/>
          <p:cNvSpPr txBox="1"/>
          <p:nvPr/>
        </p:nvSpPr>
        <p:spPr>
          <a:xfrm>
            <a:off x="5065590" y="939218"/>
            <a:ext cx="3966883" cy="523220"/>
          </a:xfrm>
          <a:prstGeom prst="rect">
            <a:avLst/>
          </a:prstGeom>
          <a:noFill/>
        </p:spPr>
        <p:txBody>
          <a:bodyPr wrap="square" rtlCol="0">
            <a:spAutoFit/>
          </a:bodyPr>
          <a:lstStyle/>
          <a:p>
            <a:pPr algn="r"/>
            <a:r>
              <a:rPr lang="en-US" sz="2800" b="1" dirty="0"/>
              <a:t>5. Algorithm</a:t>
            </a:r>
          </a:p>
        </p:txBody>
      </p:sp>
      <p:sp>
        <p:nvSpPr>
          <p:cNvPr id="16" name="Title 1"/>
          <p:cNvSpPr>
            <a:spLocks noGrp="1"/>
          </p:cNvSpPr>
          <p:nvPr>
            <p:ph type="title"/>
          </p:nvPr>
        </p:nvSpPr>
        <p:spPr>
          <a:xfrm>
            <a:off x="847493" y="796323"/>
            <a:ext cx="8132213" cy="702288"/>
          </a:xfrm>
        </p:spPr>
        <p:txBody>
          <a:bodyPr>
            <a:noAutofit/>
          </a:bodyPr>
          <a:lstStyle/>
          <a:p>
            <a:r>
              <a:rPr lang="en-US" spc="0" dirty="0">
                <a:latin typeface="Calibri" panose="020F0502020204030204" pitchFamily="34" charset="0"/>
              </a:rPr>
              <a:t>Features and demo</a:t>
            </a:r>
          </a:p>
        </p:txBody>
      </p:sp>
      <mc:AlternateContent xmlns:mc="http://schemas.openxmlformats.org/markup-compatibility/2006" xmlns:a14="http://schemas.microsoft.com/office/drawing/2010/main">
        <mc:Choice Requires="a14">
          <p:sp>
            <p:nvSpPr>
              <p:cNvPr id="12" name="Rectangle 11"/>
              <p:cNvSpPr/>
              <p:nvPr/>
            </p:nvSpPr>
            <p:spPr>
              <a:xfrm>
                <a:off x="164114" y="2318797"/>
                <a:ext cx="4471159" cy="105157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sz="2400" i="1">
                              <a:latin typeface="Cambria Math" panose="02040503050406030204" pitchFamily="18" charset="0"/>
                            </a:rPr>
                          </m:ctrlPr>
                        </m:dPr>
                        <m:e>
                          <m:eqArr>
                            <m:eqArrPr>
                              <m:ctrlPr>
                                <a:rPr lang="en-US" sz="2400" i="1">
                                  <a:latin typeface="Cambria Math" panose="02040503050406030204" pitchFamily="18" charset="0"/>
                                </a:rPr>
                              </m:ctrlPr>
                            </m:eqArrPr>
                            <m:e>
                              <m:r>
                                <a:rPr lang="en-US" sz="2400">
                                  <a:latin typeface="Cambria Math" panose="02040503050406030204" pitchFamily="18" charset="0"/>
                                </a:rPr>
                                <m:t>&amp;</m:t>
                              </m:r>
                              <m:r>
                                <a:rPr lang="en-US" sz="2400" i="1">
                                  <a:latin typeface="Cambria Math" panose="02040503050406030204" pitchFamily="18" charset="0"/>
                                </a:rPr>
                                <m:t>𝑦</m:t>
                              </m:r>
                              <m:r>
                                <a:rPr lang="en-US" sz="2400">
                                  <a:latin typeface="Cambria Math" panose="02040503050406030204" pitchFamily="18" charset="0"/>
                                </a:rPr>
                                <m:t>=</m:t>
                              </m:r>
                              <m:sSup>
                                <m:sSupPr>
                                  <m:ctrlPr>
                                    <a:rPr lang="en-US" sz="2400" i="1">
                                      <a:latin typeface="Cambria Math" panose="02040503050406030204" pitchFamily="18" charset="0"/>
                                    </a:rPr>
                                  </m:ctrlPr>
                                </m:sSupPr>
                                <m:e>
                                  <m:r>
                                    <a:rPr lang="en-US" sz="2400" i="1">
                                      <a:latin typeface="Cambria Math" panose="02040503050406030204" pitchFamily="18" charset="0"/>
                                    </a:rPr>
                                    <m:t>𝑎𝑥</m:t>
                                  </m:r>
                                </m:e>
                                <m:sup>
                                  <m:r>
                                    <a:rPr lang="en-US" sz="2400">
                                      <a:latin typeface="Cambria Math" panose="02040503050406030204" pitchFamily="18" charset="0"/>
                                    </a:rPr>
                                    <m:t>2</m:t>
                                  </m:r>
                                </m:sup>
                              </m:sSup>
                              <m:r>
                                <a:rPr lang="en-US" sz="2400">
                                  <a:latin typeface="Cambria Math" panose="02040503050406030204" pitchFamily="18" charset="0"/>
                                </a:rPr>
                                <m:t>+</m:t>
                              </m:r>
                              <m:r>
                                <a:rPr lang="en-US" sz="2400" i="1">
                                  <a:latin typeface="Cambria Math" panose="02040503050406030204" pitchFamily="18" charset="0"/>
                                </a:rPr>
                                <m:t>𝑏𝑥</m:t>
                              </m:r>
                              <m:r>
                                <a:rPr lang="en-US" sz="2400">
                                  <a:latin typeface="Cambria Math" panose="02040503050406030204" pitchFamily="18" charset="0"/>
                                </a:rPr>
                                <m:t>+</m:t>
                              </m:r>
                              <m:r>
                                <a:rPr lang="en-US" sz="2400" i="1">
                                  <a:latin typeface="Cambria Math" panose="02040503050406030204" pitchFamily="18" charset="0"/>
                                </a:rPr>
                                <m:t>𝑐</m:t>
                              </m:r>
                            </m:e>
                            <m:e>
                              <m:r>
                                <a:rPr lang="en-US" sz="2400">
                                  <a:latin typeface="Cambria Math" panose="02040503050406030204" pitchFamily="18" charset="0"/>
                                </a:rPr>
                                <m:t>&amp;</m:t>
                              </m:r>
                              <m:sSup>
                                <m:sSupPr>
                                  <m:ctrlPr>
                                    <a:rPr lang="en-US" sz="2400" i="1">
                                      <a:latin typeface="Cambria Math" panose="02040503050406030204" pitchFamily="18" charset="0"/>
                                    </a:rPr>
                                  </m:ctrlPr>
                                </m:sSupPr>
                                <m:e>
                                  <m:r>
                                    <a:rPr lang="en-US" sz="2400" i="1">
                                      <a:latin typeface="Cambria Math" panose="02040503050406030204" pitchFamily="18" charset="0"/>
                                    </a:rPr>
                                    <m:t>𝑥</m:t>
                                  </m:r>
                                </m:e>
                                <m:sup>
                                  <m:r>
                                    <a:rPr lang="en-US" sz="2400">
                                      <a:latin typeface="Cambria Math" panose="02040503050406030204" pitchFamily="18" charset="0"/>
                                    </a:rPr>
                                    <m:t>2</m:t>
                                  </m:r>
                                </m:sup>
                              </m:sSup>
                              <m:r>
                                <a:rPr lang="en-US" sz="2400">
                                  <a:latin typeface="Cambria Math" panose="02040503050406030204" pitchFamily="18" charset="0"/>
                                </a:rPr>
                                <m:t>+</m:t>
                              </m:r>
                              <m:sSup>
                                <m:sSupPr>
                                  <m:ctrlPr>
                                    <a:rPr lang="en-US" sz="2400" i="1">
                                      <a:latin typeface="Cambria Math" panose="02040503050406030204" pitchFamily="18" charset="0"/>
                                    </a:rPr>
                                  </m:ctrlPr>
                                </m:sSupPr>
                                <m:e>
                                  <m:r>
                                    <a:rPr lang="en-US" sz="2400" i="1">
                                      <a:latin typeface="Cambria Math" panose="02040503050406030204" pitchFamily="18" charset="0"/>
                                    </a:rPr>
                                    <m:t>𝑦</m:t>
                                  </m:r>
                                </m:e>
                                <m:sup>
                                  <m:r>
                                    <a:rPr lang="en-US" sz="2400">
                                      <a:latin typeface="Cambria Math" panose="02040503050406030204" pitchFamily="18" charset="0"/>
                                    </a:rPr>
                                    <m:t>2</m:t>
                                  </m:r>
                                </m:sup>
                              </m:sSup>
                              <m:r>
                                <a:rPr lang="en-US" sz="2400">
                                  <a:latin typeface="Cambria Math" panose="02040503050406030204" pitchFamily="18" charset="0"/>
                                </a:rPr>
                                <m:t>−2</m:t>
                              </m:r>
                              <m:r>
                                <a:rPr lang="en-US" sz="2400" i="1">
                                  <a:latin typeface="Cambria Math" panose="02040503050406030204" pitchFamily="18" charset="0"/>
                                </a:rPr>
                                <m:t>𝑎</m:t>
                              </m:r>
                              <m:r>
                                <a:rPr lang="en-US" sz="2400">
                                  <a:latin typeface="Cambria Math" panose="02040503050406030204" pitchFamily="18" charset="0"/>
                                </a:rPr>
                                <m:t>′</m:t>
                              </m:r>
                              <m:r>
                                <a:rPr lang="en-US" sz="2400" i="1">
                                  <a:latin typeface="Cambria Math" panose="02040503050406030204" pitchFamily="18" charset="0"/>
                                </a:rPr>
                                <m:t>𝑥</m:t>
                              </m:r>
                              <m:r>
                                <a:rPr lang="en-US" sz="2400">
                                  <a:latin typeface="Cambria Math" panose="02040503050406030204" pitchFamily="18" charset="0"/>
                                </a:rPr>
                                <m:t>−2</m:t>
                              </m:r>
                              <m:r>
                                <a:rPr lang="en-US" sz="2400" i="1">
                                  <a:latin typeface="Cambria Math" panose="02040503050406030204" pitchFamily="18" charset="0"/>
                                </a:rPr>
                                <m:t>𝑏</m:t>
                              </m:r>
                              <m:r>
                                <a:rPr lang="en-US" sz="2400">
                                  <a:latin typeface="Cambria Math" panose="02040503050406030204" pitchFamily="18" charset="0"/>
                                </a:rPr>
                                <m:t>′</m:t>
                              </m:r>
                              <m:r>
                                <a:rPr lang="en-US" sz="2400" i="1">
                                  <a:latin typeface="Cambria Math" panose="02040503050406030204" pitchFamily="18" charset="0"/>
                                </a:rPr>
                                <m:t>𝑦</m:t>
                              </m:r>
                              <m:r>
                                <a:rPr lang="en-US" sz="2400">
                                  <a:latin typeface="Cambria Math" panose="02040503050406030204" pitchFamily="18" charset="0"/>
                                </a:rPr>
                                <m:t>+</m:t>
                              </m:r>
                              <m:r>
                                <a:rPr lang="en-US" sz="2400" i="1">
                                  <a:latin typeface="Cambria Math" panose="02040503050406030204" pitchFamily="18" charset="0"/>
                                </a:rPr>
                                <m:t>𝑐</m:t>
                              </m:r>
                              <m:r>
                                <a:rPr lang="en-US" sz="2400">
                                  <a:latin typeface="Cambria Math" panose="02040503050406030204" pitchFamily="18" charset="0"/>
                                </a:rPr>
                                <m:t>′=0</m:t>
                              </m:r>
                            </m:e>
                          </m:eqArr>
                        </m:e>
                      </m:d>
                    </m:oMath>
                  </m:oMathPara>
                </a14:m>
                <a:endParaRPr lang="en-US" sz="2400" dirty="0"/>
              </a:p>
            </p:txBody>
          </p:sp>
        </mc:Choice>
        <mc:Fallback xmlns="">
          <p:sp>
            <p:nvSpPr>
              <p:cNvPr id="12" name="Rectangle 11"/>
              <p:cNvSpPr>
                <a:spLocks noRot="1" noChangeAspect="1" noMove="1" noResize="1" noEditPoints="1" noAdjustHandles="1" noChangeArrowheads="1" noChangeShapeType="1" noTextEdit="1"/>
              </p:cNvSpPr>
              <p:nvPr/>
            </p:nvSpPr>
            <p:spPr>
              <a:xfrm>
                <a:off x="164114" y="2318797"/>
                <a:ext cx="4471159" cy="1051570"/>
              </a:xfrm>
              <a:prstGeom prst="rect">
                <a:avLst/>
              </a:prstGeom>
              <a:blipFill rotWithShape="0">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494471066"/>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4"/>
          <p:cNvSpPr>
            <a:spLocks noGrp="1"/>
          </p:cNvSpPr>
          <p:nvPr>
            <p:ph type="ftr" sz="quarter" idx="11"/>
          </p:nvPr>
        </p:nvSpPr>
        <p:spPr>
          <a:xfrm>
            <a:off x="997209" y="6459785"/>
            <a:ext cx="6981941" cy="365125"/>
          </a:xfrm>
        </p:spPr>
        <p:txBody>
          <a:bodyPr/>
          <a:lstStyle/>
          <a:p>
            <a:r>
              <a:rPr lang="en-US" sz="1400" b="1" dirty="0"/>
              <a:t>Location-based Augmented Reality Game System for Coffee House</a:t>
            </a:r>
            <a:endParaRPr lang="en-US" sz="1400" dirty="0"/>
          </a:p>
        </p:txBody>
      </p:sp>
      <p:sp>
        <p:nvSpPr>
          <p:cNvPr id="5" name="Slide Number Placeholder 4"/>
          <p:cNvSpPr>
            <a:spLocks noGrp="1"/>
          </p:cNvSpPr>
          <p:nvPr>
            <p:ph type="sldNum" sz="quarter" idx="12"/>
          </p:nvPr>
        </p:nvSpPr>
        <p:spPr>
          <a:xfrm>
            <a:off x="8376461" y="6459787"/>
            <a:ext cx="1312025" cy="365125"/>
          </a:xfrm>
        </p:spPr>
        <p:txBody>
          <a:bodyPr/>
          <a:lstStyle/>
          <a:p>
            <a:fld id="{94F15CE6-6A5B-0444-B2C2-B6643EA227BE}" type="slidenum">
              <a:rPr lang="en-US" sz="1600"/>
              <a:pPr/>
              <a:t>94</a:t>
            </a:fld>
            <a:endParaRPr lang="en-US" sz="1600" dirty="0"/>
          </a:p>
        </p:txBody>
      </p:sp>
      <p:sp>
        <p:nvSpPr>
          <p:cNvPr id="3" name="TextBox 2"/>
          <p:cNvSpPr txBox="1"/>
          <p:nvPr/>
        </p:nvSpPr>
        <p:spPr>
          <a:xfrm>
            <a:off x="4538749" y="1861425"/>
            <a:ext cx="4440957" cy="707886"/>
          </a:xfrm>
          <a:prstGeom prst="rect">
            <a:avLst/>
          </a:prstGeom>
          <a:noFill/>
        </p:spPr>
        <p:txBody>
          <a:bodyPr wrap="square" rtlCol="0">
            <a:spAutoFit/>
          </a:bodyPr>
          <a:lstStyle/>
          <a:p>
            <a:pPr algn="r"/>
            <a:r>
              <a:rPr lang="en-US" sz="2000" b="1" dirty="0"/>
              <a:t>Step 4: Define the Parabola and Circle, check if they intersect or not</a:t>
            </a:r>
          </a:p>
        </p:txBody>
      </p:sp>
      <p:sp>
        <p:nvSpPr>
          <p:cNvPr id="14" name="TextBox 13"/>
          <p:cNvSpPr txBox="1"/>
          <p:nvPr/>
        </p:nvSpPr>
        <p:spPr>
          <a:xfrm>
            <a:off x="164114" y="1755720"/>
            <a:ext cx="3659741" cy="615553"/>
          </a:xfrm>
          <a:prstGeom prst="rect">
            <a:avLst/>
          </a:prstGeom>
          <a:noFill/>
        </p:spPr>
        <p:txBody>
          <a:bodyPr wrap="square" rtlCol="0">
            <a:spAutoFit/>
          </a:bodyPr>
          <a:lstStyle/>
          <a:p>
            <a:r>
              <a:rPr lang="en-US" sz="3400" b="1" dirty="0"/>
              <a:t>Last Hit Prediction</a:t>
            </a:r>
            <a:endParaRPr lang="en-US" sz="3400" b="1" dirty="0">
              <a:solidFill>
                <a:srgbClr val="FF0000"/>
              </a:solidFill>
            </a:endParaRPr>
          </a:p>
        </p:txBody>
      </p:sp>
      <p:sp>
        <p:nvSpPr>
          <p:cNvPr id="15" name="TextBox 14"/>
          <p:cNvSpPr txBox="1"/>
          <p:nvPr/>
        </p:nvSpPr>
        <p:spPr>
          <a:xfrm>
            <a:off x="5065590" y="939218"/>
            <a:ext cx="3966883" cy="523220"/>
          </a:xfrm>
          <a:prstGeom prst="rect">
            <a:avLst/>
          </a:prstGeom>
          <a:noFill/>
        </p:spPr>
        <p:txBody>
          <a:bodyPr wrap="square" rtlCol="0">
            <a:spAutoFit/>
          </a:bodyPr>
          <a:lstStyle/>
          <a:p>
            <a:pPr algn="r"/>
            <a:r>
              <a:rPr lang="en-US" sz="2800" b="1" dirty="0"/>
              <a:t>5. Algorithm</a:t>
            </a:r>
          </a:p>
        </p:txBody>
      </p:sp>
      <p:sp>
        <p:nvSpPr>
          <p:cNvPr id="16" name="Title 1"/>
          <p:cNvSpPr>
            <a:spLocks noGrp="1"/>
          </p:cNvSpPr>
          <p:nvPr>
            <p:ph type="title"/>
          </p:nvPr>
        </p:nvSpPr>
        <p:spPr>
          <a:xfrm>
            <a:off x="847493" y="796323"/>
            <a:ext cx="8132213" cy="702288"/>
          </a:xfrm>
        </p:spPr>
        <p:txBody>
          <a:bodyPr>
            <a:noAutofit/>
          </a:bodyPr>
          <a:lstStyle/>
          <a:p>
            <a:r>
              <a:rPr lang="en-US" spc="0" dirty="0">
                <a:latin typeface="Calibri" panose="020F0502020204030204" pitchFamily="34" charset="0"/>
              </a:rPr>
              <a:t>Features and demo</a:t>
            </a:r>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7209" y="3416061"/>
            <a:ext cx="2670368" cy="2659770"/>
          </a:xfrm>
          <a:prstGeom prst="rect">
            <a:avLst/>
          </a:prstGeom>
        </p:spPr>
      </p:pic>
      <mc:AlternateContent xmlns:mc="http://schemas.openxmlformats.org/markup-compatibility/2006" xmlns:a14="http://schemas.microsoft.com/office/drawing/2010/main">
        <mc:Choice Requires="a14">
          <p:sp>
            <p:nvSpPr>
              <p:cNvPr id="12" name="Rectangle 11"/>
              <p:cNvSpPr/>
              <p:nvPr/>
            </p:nvSpPr>
            <p:spPr>
              <a:xfrm>
                <a:off x="164114" y="2318797"/>
                <a:ext cx="4471159" cy="105157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sz="2400" i="1">
                              <a:latin typeface="Cambria Math" panose="02040503050406030204" pitchFamily="18" charset="0"/>
                            </a:rPr>
                          </m:ctrlPr>
                        </m:dPr>
                        <m:e>
                          <m:eqArr>
                            <m:eqArrPr>
                              <m:ctrlPr>
                                <a:rPr lang="en-US" sz="2400" i="1">
                                  <a:latin typeface="Cambria Math" panose="02040503050406030204" pitchFamily="18" charset="0"/>
                                </a:rPr>
                              </m:ctrlPr>
                            </m:eqArrPr>
                            <m:e>
                              <m:r>
                                <a:rPr lang="en-US" sz="2400">
                                  <a:latin typeface="Cambria Math" panose="02040503050406030204" pitchFamily="18" charset="0"/>
                                </a:rPr>
                                <m:t>&amp;</m:t>
                              </m:r>
                              <m:r>
                                <a:rPr lang="en-US" sz="2400" i="1">
                                  <a:latin typeface="Cambria Math" panose="02040503050406030204" pitchFamily="18" charset="0"/>
                                </a:rPr>
                                <m:t>𝑦</m:t>
                              </m:r>
                              <m:r>
                                <a:rPr lang="en-US" sz="2400">
                                  <a:latin typeface="Cambria Math" panose="02040503050406030204" pitchFamily="18" charset="0"/>
                                </a:rPr>
                                <m:t>=</m:t>
                              </m:r>
                              <m:sSup>
                                <m:sSupPr>
                                  <m:ctrlPr>
                                    <a:rPr lang="en-US" sz="2400" i="1">
                                      <a:latin typeface="Cambria Math" panose="02040503050406030204" pitchFamily="18" charset="0"/>
                                    </a:rPr>
                                  </m:ctrlPr>
                                </m:sSupPr>
                                <m:e>
                                  <m:r>
                                    <a:rPr lang="en-US" sz="2400" i="1">
                                      <a:latin typeface="Cambria Math" panose="02040503050406030204" pitchFamily="18" charset="0"/>
                                    </a:rPr>
                                    <m:t>𝑎𝑥</m:t>
                                  </m:r>
                                </m:e>
                                <m:sup>
                                  <m:r>
                                    <a:rPr lang="en-US" sz="2400">
                                      <a:latin typeface="Cambria Math" panose="02040503050406030204" pitchFamily="18" charset="0"/>
                                    </a:rPr>
                                    <m:t>2</m:t>
                                  </m:r>
                                </m:sup>
                              </m:sSup>
                              <m:r>
                                <a:rPr lang="en-US" sz="2400">
                                  <a:latin typeface="Cambria Math" panose="02040503050406030204" pitchFamily="18" charset="0"/>
                                </a:rPr>
                                <m:t>+</m:t>
                              </m:r>
                              <m:r>
                                <a:rPr lang="en-US" sz="2400" i="1">
                                  <a:latin typeface="Cambria Math" panose="02040503050406030204" pitchFamily="18" charset="0"/>
                                </a:rPr>
                                <m:t>𝑏𝑥</m:t>
                              </m:r>
                              <m:r>
                                <a:rPr lang="en-US" sz="2400">
                                  <a:latin typeface="Cambria Math" panose="02040503050406030204" pitchFamily="18" charset="0"/>
                                </a:rPr>
                                <m:t>+</m:t>
                              </m:r>
                              <m:r>
                                <a:rPr lang="en-US" sz="2400" i="1">
                                  <a:latin typeface="Cambria Math" panose="02040503050406030204" pitchFamily="18" charset="0"/>
                                </a:rPr>
                                <m:t>𝑐</m:t>
                              </m:r>
                            </m:e>
                            <m:e>
                              <m:r>
                                <a:rPr lang="en-US" sz="2400">
                                  <a:latin typeface="Cambria Math" panose="02040503050406030204" pitchFamily="18" charset="0"/>
                                </a:rPr>
                                <m:t>&amp;</m:t>
                              </m:r>
                              <m:sSup>
                                <m:sSupPr>
                                  <m:ctrlPr>
                                    <a:rPr lang="en-US" sz="2400" i="1">
                                      <a:latin typeface="Cambria Math" panose="02040503050406030204" pitchFamily="18" charset="0"/>
                                    </a:rPr>
                                  </m:ctrlPr>
                                </m:sSupPr>
                                <m:e>
                                  <m:r>
                                    <a:rPr lang="en-US" sz="2400" i="1">
                                      <a:latin typeface="Cambria Math" panose="02040503050406030204" pitchFamily="18" charset="0"/>
                                    </a:rPr>
                                    <m:t>𝑥</m:t>
                                  </m:r>
                                </m:e>
                                <m:sup>
                                  <m:r>
                                    <a:rPr lang="en-US" sz="2400">
                                      <a:latin typeface="Cambria Math" panose="02040503050406030204" pitchFamily="18" charset="0"/>
                                    </a:rPr>
                                    <m:t>2</m:t>
                                  </m:r>
                                </m:sup>
                              </m:sSup>
                              <m:r>
                                <a:rPr lang="en-US" sz="2400">
                                  <a:latin typeface="Cambria Math" panose="02040503050406030204" pitchFamily="18" charset="0"/>
                                </a:rPr>
                                <m:t>+</m:t>
                              </m:r>
                              <m:sSup>
                                <m:sSupPr>
                                  <m:ctrlPr>
                                    <a:rPr lang="en-US" sz="2400" i="1">
                                      <a:latin typeface="Cambria Math" panose="02040503050406030204" pitchFamily="18" charset="0"/>
                                    </a:rPr>
                                  </m:ctrlPr>
                                </m:sSupPr>
                                <m:e>
                                  <m:r>
                                    <a:rPr lang="en-US" sz="2400" i="1">
                                      <a:latin typeface="Cambria Math" panose="02040503050406030204" pitchFamily="18" charset="0"/>
                                    </a:rPr>
                                    <m:t>𝑦</m:t>
                                  </m:r>
                                </m:e>
                                <m:sup>
                                  <m:r>
                                    <a:rPr lang="en-US" sz="2400">
                                      <a:latin typeface="Cambria Math" panose="02040503050406030204" pitchFamily="18" charset="0"/>
                                    </a:rPr>
                                    <m:t>2</m:t>
                                  </m:r>
                                </m:sup>
                              </m:sSup>
                              <m:r>
                                <a:rPr lang="en-US" sz="2400">
                                  <a:latin typeface="Cambria Math" panose="02040503050406030204" pitchFamily="18" charset="0"/>
                                </a:rPr>
                                <m:t>−2</m:t>
                              </m:r>
                              <m:r>
                                <a:rPr lang="en-US" sz="2400" i="1">
                                  <a:latin typeface="Cambria Math" panose="02040503050406030204" pitchFamily="18" charset="0"/>
                                </a:rPr>
                                <m:t>𝑎</m:t>
                              </m:r>
                              <m:r>
                                <a:rPr lang="en-US" sz="2400">
                                  <a:latin typeface="Cambria Math" panose="02040503050406030204" pitchFamily="18" charset="0"/>
                                </a:rPr>
                                <m:t>′</m:t>
                              </m:r>
                              <m:r>
                                <a:rPr lang="en-US" sz="2400" i="1">
                                  <a:latin typeface="Cambria Math" panose="02040503050406030204" pitchFamily="18" charset="0"/>
                                </a:rPr>
                                <m:t>𝑥</m:t>
                              </m:r>
                              <m:r>
                                <a:rPr lang="en-US" sz="2400">
                                  <a:latin typeface="Cambria Math" panose="02040503050406030204" pitchFamily="18" charset="0"/>
                                </a:rPr>
                                <m:t>−2</m:t>
                              </m:r>
                              <m:r>
                                <a:rPr lang="en-US" sz="2400" i="1">
                                  <a:latin typeface="Cambria Math" panose="02040503050406030204" pitchFamily="18" charset="0"/>
                                </a:rPr>
                                <m:t>𝑏</m:t>
                              </m:r>
                              <m:r>
                                <a:rPr lang="en-US" sz="2400">
                                  <a:latin typeface="Cambria Math" panose="02040503050406030204" pitchFamily="18" charset="0"/>
                                </a:rPr>
                                <m:t>′</m:t>
                              </m:r>
                              <m:r>
                                <a:rPr lang="en-US" sz="2400" i="1">
                                  <a:latin typeface="Cambria Math" panose="02040503050406030204" pitchFamily="18" charset="0"/>
                                </a:rPr>
                                <m:t>𝑦</m:t>
                              </m:r>
                              <m:r>
                                <a:rPr lang="en-US" sz="2400">
                                  <a:latin typeface="Cambria Math" panose="02040503050406030204" pitchFamily="18" charset="0"/>
                                </a:rPr>
                                <m:t>+</m:t>
                              </m:r>
                              <m:r>
                                <a:rPr lang="en-US" sz="2400" i="1">
                                  <a:latin typeface="Cambria Math" panose="02040503050406030204" pitchFamily="18" charset="0"/>
                                </a:rPr>
                                <m:t>𝑐</m:t>
                              </m:r>
                              <m:r>
                                <a:rPr lang="en-US" sz="2400">
                                  <a:latin typeface="Cambria Math" panose="02040503050406030204" pitchFamily="18" charset="0"/>
                                </a:rPr>
                                <m:t>′=0</m:t>
                              </m:r>
                            </m:e>
                          </m:eqArr>
                        </m:e>
                      </m:d>
                    </m:oMath>
                  </m:oMathPara>
                </a14:m>
                <a:endParaRPr lang="en-US" sz="2400" dirty="0"/>
              </a:p>
            </p:txBody>
          </p:sp>
        </mc:Choice>
        <mc:Fallback xmlns="">
          <p:sp>
            <p:nvSpPr>
              <p:cNvPr id="12" name="Rectangle 11"/>
              <p:cNvSpPr>
                <a:spLocks noRot="1" noChangeAspect="1" noMove="1" noResize="1" noEditPoints="1" noAdjustHandles="1" noChangeArrowheads="1" noChangeShapeType="1" noTextEdit="1"/>
              </p:cNvSpPr>
              <p:nvPr/>
            </p:nvSpPr>
            <p:spPr>
              <a:xfrm>
                <a:off x="164114" y="2318797"/>
                <a:ext cx="4471159" cy="1051570"/>
              </a:xfrm>
              <a:prstGeom prst="rect">
                <a:avLst/>
              </a:prstGeom>
              <a:blipFill rotWithShape="0">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08543876"/>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4"/>
          <p:cNvSpPr>
            <a:spLocks noGrp="1"/>
          </p:cNvSpPr>
          <p:nvPr>
            <p:ph type="ftr" sz="quarter" idx="11"/>
          </p:nvPr>
        </p:nvSpPr>
        <p:spPr>
          <a:xfrm>
            <a:off x="997209" y="6459785"/>
            <a:ext cx="6981941" cy="365125"/>
          </a:xfrm>
        </p:spPr>
        <p:txBody>
          <a:bodyPr/>
          <a:lstStyle/>
          <a:p>
            <a:r>
              <a:rPr lang="en-US" sz="1400" b="1" dirty="0"/>
              <a:t>Location-based Augmented Reality Game System for Coffee House</a:t>
            </a:r>
            <a:endParaRPr lang="en-US" sz="1400" dirty="0"/>
          </a:p>
        </p:txBody>
      </p:sp>
      <p:sp>
        <p:nvSpPr>
          <p:cNvPr id="5" name="Slide Number Placeholder 4"/>
          <p:cNvSpPr>
            <a:spLocks noGrp="1"/>
          </p:cNvSpPr>
          <p:nvPr>
            <p:ph type="sldNum" sz="quarter" idx="12"/>
          </p:nvPr>
        </p:nvSpPr>
        <p:spPr>
          <a:xfrm>
            <a:off x="8376461" y="6459787"/>
            <a:ext cx="1312025" cy="365125"/>
          </a:xfrm>
        </p:spPr>
        <p:txBody>
          <a:bodyPr/>
          <a:lstStyle/>
          <a:p>
            <a:fld id="{94F15CE6-6A5B-0444-B2C2-B6643EA227BE}" type="slidenum">
              <a:rPr lang="en-US" sz="1600"/>
              <a:pPr/>
              <a:t>95</a:t>
            </a:fld>
            <a:endParaRPr lang="en-US" sz="1600" dirty="0"/>
          </a:p>
        </p:txBody>
      </p:sp>
      <p:sp>
        <p:nvSpPr>
          <p:cNvPr id="3" name="TextBox 2"/>
          <p:cNvSpPr txBox="1"/>
          <p:nvPr/>
        </p:nvSpPr>
        <p:spPr>
          <a:xfrm>
            <a:off x="4538749" y="1861425"/>
            <a:ext cx="4440957" cy="707886"/>
          </a:xfrm>
          <a:prstGeom prst="rect">
            <a:avLst/>
          </a:prstGeom>
          <a:noFill/>
        </p:spPr>
        <p:txBody>
          <a:bodyPr wrap="square" rtlCol="0">
            <a:spAutoFit/>
          </a:bodyPr>
          <a:lstStyle/>
          <a:p>
            <a:pPr algn="r"/>
            <a:r>
              <a:rPr lang="en-US" sz="2000" b="1" dirty="0"/>
              <a:t>Step 4: Define the Parabola and Circle, check if they intersect or not</a:t>
            </a:r>
          </a:p>
        </p:txBody>
      </p:sp>
      <p:sp>
        <p:nvSpPr>
          <p:cNvPr id="14" name="TextBox 13"/>
          <p:cNvSpPr txBox="1"/>
          <p:nvPr/>
        </p:nvSpPr>
        <p:spPr>
          <a:xfrm>
            <a:off x="164114" y="1755720"/>
            <a:ext cx="3659741" cy="615553"/>
          </a:xfrm>
          <a:prstGeom prst="rect">
            <a:avLst/>
          </a:prstGeom>
          <a:noFill/>
        </p:spPr>
        <p:txBody>
          <a:bodyPr wrap="square" rtlCol="0">
            <a:spAutoFit/>
          </a:bodyPr>
          <a:lstStyle/>
          <a:p>
            <a:r>
              <a:rPr lang="en-US" sz="3400" b="1" dirty="0"/>
              <a:t>Last Hit Prediction</a:t>
            </a:r>
            <a:endParaRPr lang="en-US" sz="3400" b="1" dirty="0">
              <a:solidFill>
                <a:srgbClr val="FF0000"/>
              </a:solidFill>
            </a:endParaRPr>
          </a:p>
        </p:txBody>
      </p:sp>
      <p:sp>
        <p:nvSpPr>
          <p:cNvPr id="15" name="TextBox 14"/>
          <p:cNvSpPr txBox="1"/>
          <p:nvPr/>
        </p:nvSpPr>
        <p:spPr>
          <a:xfrm>
            <a:off x="5065590" y="939218"/>
            <a:ext cx="3966883" cy="523220"/>
          </a:xfrm>
          <a:prstGeom prst="rect">
            <a:avLst/>
          </a:prstGeom>
          <a:noFill/>
        </p:spPr>
        <p:txBody>
          <a:bodyPr wrap="square" rtlCol="0">
            <a:spAutoFit/>
          </a:bodyPr>
          <a:lstStyle/>
          <a:p>
            <a:pPr algn="r"/>
            <a:r>
              <a:rPr lang="en-US" sz="2800" b="1" dirty="0"/>
              <a:t>5. Algorithm</a:t>
            </a:r>
          </a:p>
        </p:txBody>
      </p:sp>
      <p:sp>
        <p:nvSpPr>
          <p:cNvPr id="16" name="Title 1"/>
          <p:cNvSpPr>
            <a:spLocks noGrp="1"/>
          </p:cNvSpPr>
          <p:nvPr>
            <p:ph type="title"/>
          </p:nvPr>
        </p:nvSpPr>
        <p:spPr>
          <a:xfrm>
            <a:off x="847493" y="796323"/>
            <a:ext cx="8132213" cy="702288"/>
          </a:xfrm>
        </p:spPr>
        <p:txBody>
          <a:bodyPr>
            <a:noAutofit/>
          </a:bodyPr>
          <a:lstStyle/>
          <a:p>
            <a:r>
              <a:rPr lang="en-US" spc="0" dirty="0">
                <a:latin typeface="Calibri" panose="020F0502020204030204" pitchFamily="34" charset="0"/>
              </a:rPr>
              <a:t>Features and demo</a:t>
            </a:r>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7209" y="3416061"/>
            <a:ext cx="2670368" cy="2659770"/>
          </a:xfrm>
          <a:prstGeom prst="rect">
            <a:avLst/>
          </a:prstGeom>
        </p:spPr>
      </p:pic>
      <mc:AlternateContent xmlns:mc="http://schemas.openxmlformats.org/markup-compatibility/2006" xmlns:a14="http://schemas.microsoft.com/office/drawing/2010/main">
        <mc:Choice Requires="a14">
          <p:sp>
            <p:nvSpPr>
              <p:cNvPr id="12" name="Rectangle 11"/>
              <p:cNvSpPr/>
              <p:nvPr/>
            </p:nvSpPr>
            <p:spPr>
              <a:xfrm>
                <a:off x="164114" y="2318797"/>
                <a:ext cx="4471159" cy="105157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sz="2400" i="1">
                              <a:latin typeface="Cambria Math" panose="02040503050406030204" pitchFamily="18" charset="0"/>
                            </a:rPr>
                          </m:ctrlPr>
                        </m:dPr>
                        <m:e>
                          <m:eqArr>
                            <m:eqArrPr>
                              <m:ctrlPr>
                                <a:rPr lang="en-US" sz="2400" i="1">
                                  <a:latin typeface="Cambria Math" panose="02040503050406030204" pitchFamily="18" charset="0"/>
                                </a:rPr>
                              </m:ctrlPr>
                            </m:eqArrPr>
                            <m:e>
                              <m:r>
                                <a:rPr lang="en-US" sz="2400">
                                  <a:latin typeface="Cambria Math" panose="02040503050406030204" pitchFamily="18" charset="0"/>
                                </a:rPr>
                                <m:t>&amp;</m:t>
                              </m:r>
                              <m:r>
                                <a:rPr lang="en-US" sz="2400" i="1">
                                  <a:latin typeface="Cambria Math" panose="02040503050406030204" pitchFamily="18" charset="0"/>
                                </a:rPr>
                                <m:t>𝑦</m:t>
                              </m:r>
                              <m:r>
                                <a:rPr lang="en-US" sz="2400">
                                  <a:latin typeface="Cambria Math" panose="02040503050406030204" pitchFamily="18" charset="0"/>
                                </a:rPr>
                                <m:t>=</m:t>
                              </m:r>
                              <m:sSup>
                                <m:sSupPr>
                                  <m:ctrlPr>
                                    <a:rPr lang="en-US" sz="2400" i="1">
                                      <a:latin typeface="Cambria Math" panose="02040503050406030204" pitchFamily="18" charset="0"/>
                                    </a:rPr>
                                  </m:ctrlPr>
                                </m:sSupPr>
                                <m:e>
                                  <m:r>
                                    <a:rPr lang="en-US" sz="2400" i="1">
                                      <a:latin typeface="Cambria Math" panose="02040503050406030204" pitchFamily="18" charset="0"/>
                                    </a:rPr>
                                    <m:t>𝑎𝑥</m:t>
                                  </m:r>
                                </m:e>
                                <m:sup>
                                  <m:r>
                                    <a:rPr lang="en-US" sz="2400">
                                      <a:latin typeface="Cambria Math" panose="02040503050406030204" pitchFamily="18" charset="0"/>
                                    </a:rPr>
                                    <m:t>2</m:t>
                                  </m:r>
                                </m:sup>
                              </m:sSup>
                              <m:r>
                                <a:rPr lang="en-US" sz="2400">
                                  <a:latin typeface="Cambria Math" panose="02040503050406030204" pitchFamily="18" charset="0"/>
                                </a:rPr>
                                <m:t>+</m:t>
                              </m:r>
                              <m:r>
                                <a:rPr lang="en-US" sz="2400" i="1">
                                  <a:latin typeface="Cambria Math" panose="02040503050406030204" pitchFamily="18" charset="0"/>
                                </a:rPr>
                                <m:t>𝑏𝑥</m:t>
                              </m:r>
                              <m:r>
                                <a:rPr lang="en-US" sz="2400">
                                  <a:latin typeface="Cambria Math" panose="02040503050406030204" pitchFamily="18" charset="0"/>
                                </a:rPr>
                                <m:t>+</m:t>
                              </m:r>
                              <m:r>
                                <a:rPr lang="en-US" sz="2400" i="1">
                                  <a:latin typeface="Cambria Math" panose="02040503050406030204" pitchFamily="18" charset="0"/>
                                </a:rPr>
                                <m:t>𝑐</m:t>
                              </m:r>
                            </m:e>
                            <m:e>
                              <m:r>
                                <a:rPr lang="en-US" sz="2400">
                                  <a:latin typeface="Cambria Math" panose="02040503050406030204" pitchFamily="18" charset="0"/>
                                </a:rPr>
                                <m:t>&amp;</m:t>
                              </m:r>
                              <m:sSup>
                                <m:sSupPr>
                                  <m:ctrlPr>
                                    <a:rPr lang="en-US" sz="2400" i="1">
                                      <a:latin typeface="Cambria Math" panose="02040503050406030204" pitchFamily="18" charset="0"/>
                                    </a:rPr>
                                  </m:ctrlPr>
                                </m:sSupPr>
                                <m:e>
                                  <m:r>
                                    <a:rPr lang="en-US" sz="2400" i="1">
                                      <a:latin typeface="Cambria Math" panose="02040503050406030204" pitchFamily="18" charset="0"/>
                                    </a:rPr>
                                    <m:t>𝑥</m:t>
                                  </m:r>
                                </m:e>
                                <m:sup>
                                  <m:r>
                                    <a:rPr lang="en-US" sz="2400">
                                      <a:latin typeface="Cambria Math" panose="02040503050406030204" pitchFamily="18" charset="0"/>
                                    </a:rPr>
                                    <m:t>2</m:t>
                                  </m:r>
                                </m:sup>
                              </m:sSup>
                              <m:r>
                                <a:rPr lang="en-US" sz="2400">
                                  <a:latin typeface="Cambria Math" panose="02040503050406030204" pitchFamily="18" charset="0"/>
                                </a:rPr>
                                <m:t>+</m:t>
                              </m:r>
                              <m:sSup>
                                <m:sSupPr>
                                  <m:ctrlPr>
                                    <a:rPr lang="en-US" sz="2400" i="1">
                                      <a:latin typeface="Cambria Math" panose="02040503050406030204" pitchFamily="18" charset="0"/>
                                    </a:rPr>
                                  </m:ctrlPr>
                                </m:sSupPr>
                                <m:e>
                                  <m:r>
                                    <a:rPr lang="en-US" sz="2400" i="1">
                                      <a:latin typeface="Cambria Math" panose="02040503050406030204" pitchFamily="18" charset="0"/>
                                    </a:rPr>
                                    <m:t>𝑦</m:t>
                                  </m:r>
                                </m:e>
                                <m:sup>
                                  <m:r>
                                    <a:rPr lang="en-US" sz="2400">
                                      <a:latin typeface="Cambria Math" panose="02040503050406030204" pitchFamily="18" charset="0"/>
                                    </a:rPr>
                                    <m:t>2</m:t>
                                  </m:r>
                                </m:sup>
                              </m:sSup>
                              <m:r>
                                <a:rPr lang="en-US" sz="2400">
                                  <a:latin typeface="Cambria Math" panose="02040503050406030204" pitchFamily="18" charset="0"/>
                                </a:rPr>
                                <m:t>−2</m:t>
                              </m:r>
                              <m:r>
                                <a:rPr lang="en-US" sz="2400" i="1">
                                  <a:latin typeface="Cambria Math" panose="02040503050406030204" pitchFamily="18" charset="0"/>
                                </a:rPr>
                                <m:t>𝑎</m:t>
                              </m:r>
                              <m:r>
                                <a:rPr lang="en-US" sz="2400">
                                  <a:latin typeface="Cambria Math" panose="02040503050406030204" pitchFamily="18" charset="0"/>
                                </a:rPr>
                                <m:t>′</m:t>
                              </m:r>
                              <m:r>
                                <a:rPr lang="en-US" sz="2400" i="1">
                                  <a:latin typeface="Cambria Math" panose="02040503050406030204" pitchFamily="18" charset="0"/>
                                </a:rPr>
                                <m:t>𝑥</m:t>
                              </m:r>
                              <m:r>
                                <a:rPr lang="en-US" sz="2400">
                                  <a:latin typeface="Cambria Math" panose="02040503050406030204" pitchFamily="18" charset="0"/>
                                </a:rPr>
                                <m:t>−2</m:t>
                              </m:r>
                              <m:r>
                                <a:rPr lang="en-US" sz="2400" i="1">
                                  <a:latin typeface="Cambria Math" panose="02040503050406030204" pitchFamily="18" charset="0"/>
                                </a:rPr>
                                <m:t>𝑏</m:t>
                              </m:r>
                              <m:r>
                                <a:rPr lang="en-US" sz="2400">
                                  <a:latin typeface="Cambria Math" panose="02040503050406030204" pitchFamily="18" charset="0"/>
                                </a:rPr>
                                <m:t>′</m:t>
                              </m:r>
                              <m:r>
                                <a:rPr lang="en-US" sz="2400" i="1">
                                  <a:latin typeface="Cambria Math" panose="02040503050406030204" pitchFamily="18" charset="0"/>
                                </a:rPr>
                                <m:t>𝑦</m:t>
                              </m:r>
                              <m:r>
                                <a:rPr lang="en-US" sz="2400">
                                  <a:latin typeface="Cambria Math" panose="02040503050406030204" pitchFamily="18" charset="0"/>
                                </a:rPr>
                                <m:t>+</m:t>
                              </m:r>
                              <m:r>
                                <a:rPr lang="en-US" sz="2400" i="1">
                                  <a:latin typeface="Cambria Math" panose="02040503050406030204" pitchFamily="18" charset="0"/>
                                </a:rPr>
                                <m:t>𝑐</m:t>
                              </m:r>
                              <m:r>
                                <a:rPr lang="en-US" sz="2400">
                                  <a:latin typeface="Cambria Math" panose="02040503050406030204" pitchFamily="18" charset="0"/>
                                </a:rPr>
                                <m:t>′=0</m:t>
                              </m:r>
                            </m:e>
                          </m:eqArr>
                        </m:e>
                      </m:d>
                    </m:oMath>
                  </m:oMathPara>
                </a14:m>
                <a:endParaRPr lang="en-US" sz="2400" dirty="0"/>
              </a:p>
            </p:txBody>
          </p:sp>
        </mc:Choice>
        <mc:Fallback xmlns="">
          <p:sp>
            <p:nvSpPr>
              <p:cNvPr id="12" name="Rectangle 11"/>
              <p:cNvSpPr>
                <a:spLocks noRot="1" noChangeAspect="1" noMove="1" noResize="1" noEditPoints="1" noAdjustHandles="1" noChangeArrowheads="1" noChangeShapeType="1" noTextEdit="1"/>
              </p:cNvSpPr>
              <p:nvPr/>
            </p:nvSpPr>
            <p:spPr>
              <a:xfrm>
                <a:off x="164114" y="2318797"/>
                <a:ext cx="4471159" cy="1051570"/>
              </a:xfrm>
              <a:prstGeom prst="rect">
                <a:avLst/>
              </a:prstGeom>
              <a:blipFill rotWithShape="0">
                <a:blip r:embed="rId4"/>
                <a:stretch>
                  <a:fillRect/>
                </a:stretch>
              </a:blipFill>
            </p:spPr>
            <p:txBody>
              <a:bodyPr/>
              <a:lstStyle/>
              <a:p>
                <a:r>
                  <a:rPr lang="en-US">
                    <a:noFill/>
                  </a:rPr>
                  <a:t> </a:t>
                </a:r>
              </a:p>
            </p:txBody>
          </p:sp>
        </mc:Fallback>
      </mc:AlternateContent>
      <p:pic>
        <p:nvPicPr>
          <p:cNvPr id="17" name="Picture 1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79382" y="3416061"/>
            <a:ext cx="2159689" cy="2659770"/>
          </a:xfrm>
          <a:prstGeom prst="rect">
            <a:avLst/>
          </a:prstGeom>
        </p:spPr>
      </p:pic>
    </p:spTree>
    <p:extLst>
      <p:ext uri="{BB962C8B-B14F-4D97-AF65-F5344CB8AC3E}">
        <p14:creationId xmlns:p14="http://schemas.microsoft.com/office/powerpoint/2010/main" val="2516228824"/>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4"/>
          <p:cNvSpPr>
            <a:spLocks noGrp="1"/>
          </p:cNvSpPr>
          <p:nvPr>
            <p:ph type="ftr" sz="quarter" idx="11"/>
          </p:nvPr>
        </p:nvSpPr>
        <p:spPr>
          <a:xfrm>
            <a:off x="997209" y="6459785"/>
            <a:ext cx="6981941" cy="365125"/>
          </a:xfrm>
        </p:spPr>
        <p:txBody>
          <a:bodyPr/>
          <a:lstStyle/>
          <a:p>
            <a:r>
              <a:rPr lang="en-US" sz="1400" b="1" dirty="0"/>
              <a:t>Location-based Augmented Reality Game System for Coffee House</a:t>
            </a:r>
            <a:endParaRPr lang="en-US" sz="1400" dirty="0"/>
          </a:p>
        </p:txBody>
      </p:sp>
      <p:sp>
        <p:nvSpPr>
          <p:cNvPr id="5" name="Slide Number Placeholder 4"/>
          <p:cNvSpPr>
            <a:spLocks noGrp="1"/>
          </p:cNvSpPr>
          <p:nvPr>
            <p:ph type="sldNum" sz="quarter" idx="12"/>
          </p:nvPr>
        </p:nvSpPr>
        <p:spPr>
          <a:xfrm>
            <a:off x="8376461" y="6459787"/>
            <a:ext cx="1312025" cy="365125"/>
          </a:xfrm>
        </p:spPr>
        <p:txBody>
          <a:bodyPr/>
          <a:lstStyle/>
          <a:p>
            <a:fld id="{94F15CE6-6A5B-0444-B2C2-B6643EA227BE}" type="slidenum">
              <a:rPr lang="en-US" sz="1600"/>
              <a:pPr/>
              <a:t>96</a:t>
            </a:fld>
            <a:endParaRPr lang="en-US" sz="1600" dirty="0"/>
          </a:p>
        </p:txBody>
      </p:sp>
      <p:sp>
        <p:nvSpPr>
          <p:cNvPr id="7" name="TextBox 6"/>
          <p:cNvSpPr txBox="1"/>
          <p:nvPr/>
        </p:nvSpPr>
        <p:spPr>
          <a:xfrm>
            <a:off x="164114" y="1755720"/>
            <a:ext cx="9802951" cy="615553"/>
          </a:xfrm>
          <a:prstGeom prst="rect">
            <a:avLst/>
          </a:prstGeom>
          <a:noFill/>
        </p:spPr>
        <p:txBody>
          <a:bodyPr wrap="square" rtlCol="0">
            <a:spAutoFit/>
          </a:bodyPr>
          <a:lstStyle/>
          <a:p>
            <a:r>
              <a:rPr lang="en-US" sz="3400" b="1" dirty="0"/>
              <a:t>Last Hit Prediction</a:t>
            </a:r>
            <a:endParaRPr lang="en-US" sz="3400" b="1" dirty="0">
              <a:solidFill>
                <a:srgbClr val="FF0000"/>
              </a:solidFill>
            </a:endParaRPr>
          </a:p>
        </p:txBody>
      </p:sp>
      <p:sp>
        <p:nvSpPr>
          <p:cNvPr id="9" name="TextBox 8"/>
          <p:cNvSpPr txBox="1"/>
          <p:nvPr/>
        </p:nvSpPr>
        <p:spPr>
          <a:xfrm>
            <a:off x="5065590" y="939218"/>
            <a:ext cx="3966883" cy="523220"/>
          </a:xfrm>
          <a:prstGeom prst="rect">
            <a:avLst/>
          </a:prstGeom>
          <a:noFill/>
        </p:spPr>
        <p:txBody>
          <a:bodyPr wrap="square" rtlCol="0">
            <a:spAutoFit/>
          </a:bodyPr>
          <a:lstStyle/>
          <a:p>
            <a:pPr algn="r"/>
            <a:r>
              <a:rPr lang="en-US" sz="2800" b="1" dirty="0"/>
              <a:t>5. Algorithm</a:t>
            </a:r>
          </a:p>
        </p:txBody>
      </p:sp>
      <p:sp>
        <p:nvSpPr>
          <p:cNvPr id="8" name="TextBox 7"/>
          <p:cNvSpPr txBox="1"/>
          <p:nvPr/>
        </p:nvSpPr>
        <p:spPr>
          <a:xfrm>
            <a:off x="164114" y="3069029"/>
            <a:ext cx="10524451" cy="2977738"/>
          </a:xfrm>
          <a:prstGeom prst="rect">
            <a:avLst/>
          </a:prstGeom>
          <a:noFill/>
        </p:spPr>
        <p:txBody>
          <a:bodyPr wrap="square" rtlCol="0">
            <a:spAutoFit/>
          </a:bodyPr>
          <a:lstStyle/>
          <a:p>
            <a:pPr>
              <a:lnSpc>
                <a:spcPct val="150000"/>
              </a:lnSpc>
            </a:pPr>
            <a:r>
              <a:rPr lang="en-US" sz="2500" dirty="0"/>
              <a:t>Step 1: Get 3 continuous positions of the </a:t>
            </a:r>
            <a:r>
              <a:rPr lang="en-US" sz="2500" dirty="0" smtClean="0"/>
              <a:t>ball</a:t>
            </a:r>
            <a:endParaRPr lang="en-US" sz="2500" dirty="0"/>
          </a:p>
          <a:p>
            <a:pPr>
              <a:lnSpc>
                <a:spcPct val="150000"/>
              </a:lnSpc>
            </a:pPr>
            <a:r>
              <a:rPr lang="en-US" sz="2500" dirty="0"/>
              <a:t>Step 2: Define the </a:t>
            </a:r>
            <a:r>
              <a:rPr lang="en-US" sz="2500" dirty="0" smtClean="0"/>
              <a:t>Plane</a:t>
            </a:r>
            <a:endParaRPr lang="en-US" sz="2500" dirty="0"/>
          </a:p>
          <a:p>
            <a:pPr>
              <a:lnSpc>
                <a:spcPct val="150000"/>
              </a:lnSpc>
            </a:pPr>
            <a:r>
              <a:rPr lang="en-US" sz="2500" dirty="0"/>
              <a:t>Step 3: Check if the Plane intersects with the Sphere or </a:t>
            </a:r>
            <a:r>
              <a:rPr lang="en-US" sz="2500" dirty="0" smtClean="0"/>
              <a:t>not</a:t>
            </a:r>
            <a:endParaRPr lang="en-US" sz="2500" dirty="0"/>
          </a:p>
          <a:p>
            <a:pPr>
              <a:lnSpc>
                <a:spcPct val="150000"/>
              </a:lnSpc>
            </a:pPr>
            <a:r>
              <a:rPr lang="en-US" sz="2500" dirty="0"/>
              <a:t>Step 4: Define the Parabola and </a:t>
            </a:r>
            <a:r>
              <a:rPr lang="en-US" sz="2500" dirty="0" smtClean="0"/>
              <a:t>Circle</a:t>
            </a:r>
            <a:r>
              <a:rPr lang="en-US" sz="2500" dirty="0"/>
              <a:t>, check if they intersect or </a:t>
            </a:r>
            <a:r>
              <a:rPr lang="en-US" sz="2500" dirty="0" smtClean="0"/>
              <a:t>not</a:t>
            </a:r>
            <a:endParaRPr lang="en-US" sz="2500" dirty="0"/>
          </a:p>
          <a:p>
            <a:pPr>
              <a:lnSpc>
                <a:spcPct val="150000"/>
              </a:lnSpc>
            </a:pPr>
            <a:r>
              <a:rPr lang="en-US" sz="2500" b="1" dirty="0">
                <a:solidFill>
                  <a:srgbClr val="FF0000"/>
                </a:solidFill>
              </a:rPr>
              <a:t>Step 5: Turn on last hit effect</a:t>
            </a:r>
          </a:p>
        </p:txBody>
      </p:sp>
      <p:sp>
        <p:nvSpPr>
          <p:cNvPr id="11" name="TextBox 10"/>
          <p:cNvSpPr txBox="1"/>
          <p:nvPr/>
        </p:nvSpPr>
        <p:spPr>
          <a:xfrm>
            <a:off x="164114" y="2591975"/>
            <a:ext cx="3215148" cy="477054"/>
          </a:xfrm>
          <a:prstGeom prst="rect">
            <a:avLst/>
          </a:prstGeom>
          <a:noFill/>
        </p:spPr>
        <p:txBody>
          <a:bodyPr wrap="square" rtlCol="0">
            <a:spAutoFit/>
          </a:bodyPr>
          <a:lstStyle/>
          <a:p>
            <a:r>
              <a:rPr lang="en-US" sz="2500" b="1" dirty="0"/>
              <a:t>5 steps:</a:t>
            </a:r>
          </a:p>
        </p:txBody>
      </p:sp>
      <p:sp>
        <p:nvSpPr>
          <p:cNvPr id="12" name="Title 1"/>
          <p:cNvSpPr>
            <a:spLocks noGrp="1"/>
          </p:cNvSpPr>
          <p:nvPr>
            <p:ph type="title"/>
          </p:nvPr>
        </p:nvSpPr>
        <p:spPr>
          <a:xfrm>
            <a:off x="847493" y="796323"/>
            <a:ext cx="8132213" cy="702288"/>
          </a:xfrm>
        </p:spPr>
        <p:txBody>
          <a:bodyPr>
            <a:noAutofit/>
          </a:bodyPr>
          <a:lstStyle/>
          <a:p>
            <a:r>
              <a:rPr lang="en-US" spc="0" dirty="0">
                <a:latin typeface="Calibri" panose="020F0502020204030204" pitchFamily="34" charset="0"/>
              </a:rPr>
              <a:t>Features and demo</a:t>
            </a:r>
          </a:p>
        </p:txBody>
      </p:sp>
    </p:spTree>
    <p:extLst>
      <p:ext uri="{BB962C8B-B14F-4D97-AF65-F5344CB8AC3E}">
        <p14:creationId xmlns:p14="http://schemas.microsoft.com/office/powerpoint/2010/main" val="1138589564"/>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ctrTitle"/>
          </p:nvPr>
        </p:nvSpPr>
        <p:spPr/>
        <p:txBody>
          <a:bodyPr>
            <a:noAutofit/>
          </a:bodyPr>
          <a:lstStyle/>
          <a:p>
            <a:r>
              <a:rPr lang="en-US" spc="0" dirty="0" smtClean="0">
                <a:latin typeface="Calibri" panose="020F0502020204030204" pitchFamily="34" charset="0"/>
              </a:rPr>
              <a:t>Point Accumulation</a:t>
            </a:r>
            <a:endParaRPr lang="en-US" spc="0" dirty="0">
              <a:latin typeface="Calibri" panose="020F0502020204030204" pitchFamily="34" charset="0"/>
            </a:endParaRPr>
          </a:p>
        </p:txBody>
      </p:sp>
      <p:sp>
        <p:nvSpPr>
          <p:cNvPr id="2" name="Subtitle 1"/>
          <p:cNvSpPr>
            <a:spLocks noGrp="1"/>
          </p:cNvSpPr>
          <p:nvPr>
            <p:ph type="subTitle" idx="1"/>
          </p:nvPr>
        </p:nvSpPr>
        <p:spPr/>
        <p:txBody>
          <a:bodyPr/>
          <a:lstStyle/>
          <a:p>
            <a:endParaRPr lang="en-US"/>
          </a:p>
        </p:txBody>
      </p:sp>
      <p:sp>
        <p:nvSpPr>
          <p:cNvPr id="6" name="Footer Placeholder 4"/>
          <p:cNvSpPr>
            <a:spLocks noGrp="1"/>
          </p:cNvSpPr>
          <p:nvPr>
            <p:ph type="ftr" sz="quarter" idx="11"/>
          </p:nvPr>
        </p:nvSpPr>
        <p:spPr>
          <a:xfrm>
            <a:off x="1638164" y="6492875"/>
            <a:ext cx="5913391" cy="365125"/>
          </a:xfrm>
        </p:spPr>
        <p:txBody>
          <a:bodyPr/>
          <a:lstStyle/>
          <a:p>
            <a:r>
              <a:rPr lang="en-US" sz="1400" b="1" dirty="0"/>
              <a:t>Location-based Augmented Reality Game System for Coffee House</a:t>
            </a:r>
            <a:endParaRPr lang="en-US" sz="1400" dirty="0"/>
          </a:p>
        </p:txBody>
      </p:sp>
      <p:sp>
        <p:nvSpPr>
          <p:cNvPr id="5" name="Slide Number Placeholder 4"/>
          <p:cNvSpPr>
            <a:spLocks noGrp="1"/>
          </p:cNvSpPr>
          <p:nvPr>
            <p:ph type="sldNum" sz="quarter" idx="12"/>
          </p:nvPr>
        </p:nvSpPr>
        <p:spPr/>
        <p:txBody>
          <a:bodyPr/>
          <a:lstStyle/>
          <a:p>
            <a:fld id="{94F15CE6-6A5B-0444-B2C2-B6643EA227BE}" type="slidenum">
              <a:rPr lang="en-US" sz="1600"/>
              <a:pPr/>
              <a:t>97</a:t>
            </a:fld>
            <a:endParaRPr lang="en-US" sz="1600" dirty="0"/>
          </a:p>
        </p:txBody>
      </p:sp>
    </p:spTree>
    <p:extLst>
      <p:ext uri="{BB962C8B-B14F-4D97-AF65-F5344CB8AC3E}">
        <p14:creationId xmlns:p14="http://schemas.microsoft.com/office/powerpoint/2010/main" val="3854739620"/>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847493" y="796323"/>
            <a:ext cx="8132213" cy="702288"/>
          </a:xfrm>
        </p:spPr>
        <p:txBody>
          <a:bodyPr>
            <a:noAutofit/>
          </a:bodyPr>
          <a:lstStyle/>
          <a:p>
            <a:r>
              <a:rPr lang="en-US" spc="0" dirty="0">
                <a:latin typeface="Calibri" panose="020F0502020204030204" pitchFamily="34" charset="0"/>
              </a:rPr>
              <a:t>Our Proposal</a:t>
            </a:r>
          </a:p>
        </p:txBody>
      </p:sp>
      <p:sp>
        <p:nvSpPr>
          <p:cNvPr id="6" name="Footer Placeholder 4"/>
          <p:cNvSpPr>
            <a:spLocks noGrp="1"/>
          </p:cNvSpPr>
          <p:nvPr>
            <p:ph type="ftr" sz="quarter" idx="11"/>
          </p:nvPr>
        </p:nvSpPr>
        <p:spPr>
          <a:xfrm>
            <a:off x="997209" y="6459785"/>
            <a:ext cx="6981941" cy="365125"/>
          </a:xfrm>
        </p:spPr>
        <p:txBody>
          <a:bodyPr/>
          <a:lstStyle/>
          <a:p>
            <a:r>
              <a:rPr lang="en-US" sz="1400" b="1" dirty="0"/>
              <a:t>Location-based Augmented Reality Game System for Coffee House</a:t>
            </a:r>
            <a:endParaRPr lang="en-US" sz="1400" dirty="0"/>
          </a:p>
        </p:txBody>
      </p:sp>
      <p:sp>
        <p:nvSpPr>
          <p:cNvPr id="5" name="Slide Number Placeholder 4"/>
          <p:cNvSpPr>
            <a:spLocks noGrp="1"/>
          </p:cNvSpPr>
          <p:nvPr>
            <p:ph type="sldNum" sz="quarter" idx="12"/>
          </p:nvPr>
        </p:nvSpPr>
        <p:spPr>
          <a:xfrm>
            <a:off x="8376461" y="6459787"/>
            <a:ext cx="1312025" cy="365125"/>
          </a:xfrm>
        </p:spPr>
        <p:txBody>
          <a:bodyPr/>
          <a:lstStyle/>
          <a:p>
            <a:fld id="{94F15CE6-6A5B-0444-B2C2-B6643EA227BE}" type="slidenum">
              <a:rPr lang="en-US" sz="1600"/>
              <a:pPr/>
              <a:t>98</a:t>
            </a:fld>
            <a:endParaRPr lang="en-US" sz="1600" dirty="0"/>
          </a:p>
        </p:txBody>
      </p:sp>
      <p:pic>
        <p:nvPicPr>
          <p:cNvPr id="7" name="Picture 4"/>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353893" y="2625718"/>
            <a:ext cx="1800066" cy="1800066"/>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391332" y="4288623"/>
            <a:ext cx="1725188" cy="769441"/>
          </a:xfrm>
          <a:prstGeom prst="rect">
            <a:avLst/>
          </a:prstGeom>
          <a:noFill/>
        </p:spPr>
        <p:txBody>
          <a:bodyPr wrap="square" rtlCol="0">
            <a:spAutoFit/>
          </a:bodyPr>
          <a:lstStyle/>
          <a:p>
            <a:pPr algn="ctr"/>
            <a:r>
              <a:rPr lang="en-US" sz="4400" b="1" dirty="0" smtClean="0"/>
              <a:t>User</a:t>
            </a:r>
            <a:endParaRPr lang="en-US" sz="4400" dirty="0" smtClean="0"/>
          </a:p>
        </p:txBody>
      </p:sp>
    </p:spTree>
    <p:extLst>
      <p:ext uri="{BB962C8B-B14F-4D97-AF65-F5344CB8AC3E}">
        <p14:creationId xmlns:p14="http://schemas.microsoft.com/office/powerpoint/2010/main" val="181714243"/>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847493" y="796323"/>
            <a:ext cx="8132213" cy="702288"/>
          </a:xfrm>
        </p:spPr>
        <p:txBody>
          <a:bodyPr>
            <a:noAutofit/>
          </a:bodyPr>
          <a:lstStyle/>
          <a:p>
            <a:r>
              <a:rPr lang="en-US" spc="0" dirty="0">
                <a:latin typeface="Calibri" panose="020F0502020204030204" pitchFamily="34" charset="0"/>
              </a:rPr>
              <a:t>Our Proposal</a:t>
            </a:r>
          </a:p>
        </p:txBody>
      </p:sp>
      <p:sp>
        <p:nvSpPr>
          <p:cNvPr id="6" name="Footer Placeholder 4"/>
          <p:cNvSpPr>
            <a:spLocks noGrp="1"/>
          </p:cNvSpPr>
          <p:nvPr>
            <p:ph type="ftr" sz="quarter" idx="11"/>
          </p:nvPr>
        </p:nvSpPr>
        <p:spPr>
          <a:xfrm>
            <a:off x="997209" y="6459785"/>
            <a:ext cx="6981941" cy="365125"/>
          </a:xfrm>
        </p:spPr>
        <p:txBody>
          <a:bodyPr/>
          <a:lstStyle/>
          <a:p>
            <a:r>
              <a:rPr lang="en-US" sz="1400" b="1" dirty="0"/>
              <a:t>Location-based Augmented Reality Game System for Coffee House</a:t>
            </a:r>
            <a:endParaRPr lang="en-US" sz="1400" dirty="0"/>
          </a:p>
        </p:txBody>
      </p:sp>
      <p:sp>
        <p:nvSpPr>
          <p:cNvPr id="5" name="Slide Number Placeholder 4"/>
          <p:cNvSpPr>
            <a:spLocks noGrp="1"/>
          </p:cNvSpPr>
          <p:nvPr>
            <p:ph type="sldNum" sz="quarter" idx="12"/>
          </p:nvPr>
        </p:nvSpPr>
        <p:spPr>
          <a:xfrm>
            <a:off x="8376461" y="6459787"/>
            <a:ext cx="1312025" cy="365125"/>
          </a:xfrm>
        </p:spPr>
        <p:txBody>
          <a:bodyPr/>
          <a:lstStyle/>
          <a:p>
            <a:fld id="{94F15CE6-6A5B-0444-B2C2-B6643EA227BE}" type="slidenum">
              <a:rPr lang="en-US" sz="1600"/>
              <a:pPr/>
              <a:t>99</a:t>
            </a:fld>
            <a:endParaRPr lang="en-US" sz="1600" dirty="0"/>
          </a:p>
        </p:txBody>
      </p:sp>
      <p:pic>
        <p:nvPicPr>
          <p:cNvPr id="7" name="Picture 4"/>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353893" y="2625718"/>
            <a:ext cx="1800066" cy="1800066"/>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391332" y="4288623"/>
            <a:ext cx="1725188" cy="769441"/>
          </a:xfrm>
          <a:prstGeom prst="rect">
            <a:avLst/>
          </a:prstGeom>
          <a:noFill/>
        </p:spPr>
        <p:txBody>
          <a:bodyPr wrap="square" rtlCol="0">
            <a:spAutoFit/>
          </a:bodyPr>
          <a:lstStyle/>
          <a:p>
            <a:pPr algn="ctr"/>
            <a:r>
              <a:rPr lang="en-US" sz="4400" b="1" dirty="0" smtClean="0"/>
              <a:t>User</a:t>
            </a:r>
            <a:endParaRPr lang="en-US" sz="4400" dirty="0" smtClean="0"/>
          </a:p>
        </p:txBody>
      </p:sp>
      <p:cxnSp>
        <p:nvCxnSpPr>
          <p:cNvPr id="14" name="Straight Arrow Connector 20"/>
          <p:cNvCxnSpPr>
            <a:stCxn id="7" idx="3"/>
            <a:endCxn id="18" idx="1"/>
          </p:cNvCxnSpPr>
          <p:nvPr/>
        </p:nvCxnSpPr>
        <p:spPr>
          <a:xfrm flipV="1">
            <a:off x="2153959" y="2475789"/>
            <a:ext cx="753618" cy="1049962"/>
          </a:xfrm>
          <a:prstGeom prst="bentConnector3">
            <a:avLst>
              <a:gd name="adj1" fmla="val 50000"/>
            </a:avLst>
          </a:prstGeom>
          <a:ln w="60325">
            <a:tailEnd type="triangle"/>
          </a:ln>
        </p:spPr>
        <p:style>
          <a:lnRef idx="1">
            <a:schemeClr val="accent1"/>
          </a:lnRef>
          <a:fillRef idx="0">
            <a:schemeClr val="accent1"/>
          </a:fillRef>
          <a:effectRef idx="0">
            <a:schemeClr val="accent1"/>
          </a:effectRef>
          <a:fontRef idx="minor">
            <a:schemeClr val="tx1"/>
          </a:fontRef>
        </p:style>
      </p:cxnSp>
      <p:pic>
        <p:nvPicPr>
          <p:cNvPr id="18" name="Picture 4" descr="Image result for purchase icon"/>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07577" y="1498611"/>
            <a:ext cx="1954355" cy="195435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12888" y="1641506"/>
            <a:ext cx="1471966" cy="1471966"/>
          </a:xfrm>
          <a:prstGeom prst="rect">
            <a:avLst/>
          </a:prstGeom>
        </p:spPr>
      </p:pic>
    </p:spTree>
    <p:extLst>
      <p:ext uri="{BB962C8B-B14F-4D97-AF65-F5344CB8AC3E}">
        <p14:creationId xmlns:p14="http://schemas.microsoft.com/office/powerpoint/2010/main" val="1952910925"/>
      </p:ext>
    </p:extLst>
  </p:cSld>
  <p:clrMapOvr>
    <a:masterClrMapping/>
  </p:clrMapOvr>
  <p:timing>
    <p:tnLst>
      <p:par>
        <p:cTn id="1" dur="indefinite" restart="never" nodeType="tmRoot"/>
      </p:par>
    </p:tnLst>
  </p:timing>
</p:sld>
</file>

<file path=ppt/theme/theme1.xml><?xml version="1.0" encoding="utf-8"?>
<a:theme xmlns:a="http://schemas.openxmlformats.org/drawingml/2006/main" name="Retrospect">
  <a:themeElements>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D26EA377-59BD-4C9C-9D94-EE8416EE4C7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1493</TotalTime>
  <Words>3675</Words>
  <Application>Microsoft Office PowerPoint</Application>
  <PresentationFormat>On-screen Show (4:3)</PresentationFormat>
  <Paragraphs>965</Paragraphs>
  <Slides>113</Slides>
  <Notes>113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113</vt:i4>
      </vt:variant>
    </vt:vector>
  </HeadingPairs>
  <TitlesOfParts>
    <vt:vector size="122" baseType="lpstr">
      <vt:lpstr>Lato Light</vt:lpstr>
      <vt:lpstr>SimSun</vt:lpstr>
      <vt:lpstr>Arial</vt:lpstr>
      <vt:lpstr>Calibri</vt:lpstr>
      <vt:lpstr>Calibri Light</vt:lpstr>
      <vt:lpstr>Cambria</vt:lpstr>
      <vt:lpstr>Cambria Math</vt:lpstr>
      <vt:lpstr>Times New Roman</vt:lpstr>
      <vt:lpstr>Retrospect</vt:lpstr>
      <vt:lpstr>Location-based Augmented Reality Game System for Coffee House</vt:lpstr>
      <vt:lpstr>OUTLINE</vt:lpstr>
      <vt:lpstr>Current situation</vt:lpstr>
      <vt:lpstr>Current situation</vt:lpstr>
      <vt:lpstr>Current situation</vt:lpstr>
      <vt:lpstr>Current situation</vt:lpstr>
      <vt:lpstr>Current situation</vt:lpstr>
      <vt:lpstr>Our Proposal</vt:lpstr>
      <vt:lpstr>Our Proposal</vt:lpstr>
      <vt:lpstr>Our Proposal</vt:lpstr>
      <vt:lpstr>Our Proposal</vt:lpstr>
      <vt:lpstr>Our Proposal</vt:lpstr>
      <vt:lpstr>Our Proposal</vt:lpstr>
      <vt:lpstr>Our Proposal</vt:lpstr>
      <vt:lpstr>Our Proposal</vt:lpstr>
      <vt:lpstr>Our Proposal</vt:lpstr>
      <vt:lpstr>Our Proposal</vt:lpstr>
      <vt:lpstr>Our Proposal</vt:lpstr>
      <vt:lpstr>Our Proposal</vt:lpstr>
      <vt:lpstr>Our Proposal</vt:lpstr>
      <vt:lpstr>Our Proposal</vt:lpstr>
      <vt:lpstr>Our Proposal</vt:lpstr>
      <vt:lpstr>Our Proposal</vt:lpstr>
      <vt:lpstr>Our Proposal</vt:lpstr>
      <vt:lpstr>Our Proposal</vt:lpstr>
      <vt:lpstr>Our Proposal</vt:lpstr>
      <vt:lpstr>Our Proposal</vt:lpstr>
      <vt:lpstr>Our Proposal</vt:lpstr>
      <vt:lpstr>Our Proposal</vt:lpstr>
      <vt:lpstr>Our Proposal</vt:lpstr>
      <vt:lpstr>Our Proposal</vt:lpstr>
      <vt:lpstr>Our Proposal</vt:lpstr>
      <vt:lpstr>Our Proposal</vt:lpstr>
      <vt:lpstr>Our Proposal</vt:lpstr>
      <vt:lpstr>Our Proposal</vt:lpstr>
      <vt:lpstr>Our Proposal</vt:lpstr>
      <vt:lpstr>Our Proposal</vt:lpstr>
      <vt:lpstr>Our Proposal</vt:lpstr>
      <vt:lpstr>Our Proposal</vt:lpstr>
      <vt:lpstr>Our Proposal</vt:lpstr>
      <vt:lpstr>Our Proposal</vt:lpstr>
      <vt:lpstr>Features &amp; Demo</vt:lpstr>
      <vt:lpstr>Features &amp; Demo</vt:lpstr>
      <vt:lpstr>Features &amp; Demo</vt:lpstr>
      <vt:lpstr>Features &amp; Demo</vt:lpstr>
      <vt:lpstr>Features &amp; Demo</vt:lpstr>
      <vt:lpstr>Features &amp; Demo</vt:lpstr>
      <vt:lpstr>Features &amp; Demo</vt:lpstr>
      <vt:lpstr>Features &amp; Demo</vt:lpstr>
      <vt:lpstr>Features &amp; Demo</vt:lpstr>
      <vt:lpstr>Features &amp; Demo</vt:lpstr>
      <vt:lpstr>Features &amp; Demo</vt:lpstr>
      <vt:lpstr>Features &amp; Demo</vt:lpstr>
      <vt:lpstr>Features &amp; Demo</vt:lpstr>
      <vt:lpstr>Features &amp; Demo</vt:lpstr>
      <vt:lpstr>Features &amp; Demo</vt:lpstr>
      <vt:lpstr>Features &amp; Demo</vt:lpstr>
      <vt:lpstr>Features &amp; Demo</vt:lpstr>
      <vt:lpstr>Features &amp; Demo</vt:lpstr>
      <vt:lpstr>Features &amp; Demo</vt:lpstr>
      <vt:lpstr>Features &amp; Demo</vt:lpstr>
      <vt:lpstr>Features &amp; Demo</vt:lpstr>
      <vt:lpstr>Features &amp; Demo</vt:lpstr>
      <vt:lpstr>Features &amp; Demo</vt:lpstr>
      <vt:lpstr>Features &amp; Demo</vt:lpstr>
      <vt:lpstr>Features &amp; Demo</vt:lpstr>
      <vt:lpstr>Features and demo</vt:lpstr>
      <vt:lpstr>Features &amp; Demo</vt:lpstr>
      <vt:lpstr>Features and demo</vt:lpstr>
      <vt:lpstr>Features and demo</vt:lpstr>
      <vt:lpstr>Features and demo</vt:lpstr>
      <vt:lpstr>Features and demo</vt:lpstr>
      <vt:lpstr>Features and demo</vt:lpstr>
      <vt:lpstr>Features and demo</vt:lpstr>
      <vt:lpstr>Features and demo</vt:lpstr>
      <vt:lpstr>Features and demo</vt:lpstr>
      <vt:lpstr>Features and demo</vt:lpstr>
      <vt:lpstr>Features and demo</vt:lpstr>
      <vt:lpstr>Features and demo</vt:lpstr>
      <vt:lpstr>Features and demo</vt:lpstr>
      <vt:lpstr>Features and demo</vt:lpstr>
      <vt:lpstr>Features and demo</vt:lpstr>
      <vt:lpstr>Features and demo</vt:lpstr>
      <vt:lpstr>Features and demo</vt:lpstr>
      <vt:lpstr>Features and demo</vt:lpstr>
      <vt:lpstr>Features and demo</vt:lpstr>
      <vt:lpstr>Features and demo</vt:lpstr>
      <vt:lpstr>Features and demo</vt:lpstr>
      <vt:lpstr>Features and demo</vt:lpstr>
      <vt:lpstr>Features and demo</vt:lpstr>
      <vt:lpstr>Features and demo</vt:lpstr>
      <vt:lpstr>Features and demo</vt:lpstr>
      <vt:lpstr>Features and demo</vt:lpstr>
      <vt:lpstr>Features and demo</vt:lpstr>
      <vt:lpstr>Features and demo</vt:lpstr>
      <vt:lpstr>Features and demo</vt:lpstr>
      <vt:lpstr>Point Accumulation</vt:lpstr>
      <vt:lpstr>Our Proposal</vt:lpstr>
      <vt:lpstr>Our Proposal</vt:lpstr>
      <vt:lpstr>Our Proposal</vt:lpstr>
      <vt:lpstr>Our Proposal</vt:lpstr>
      <vt:lpstr>Demo</vt:lpstr>
      <vt:lpstr>Technologies</vt:lpstr>
      <vt:lpstr>PowerPoint Presentation</vt:lpstr>
      <vt:lpstr>Future plan</vt:lpstr>
      <vt:lpstr>Future plan</vt:lpstr>
      <vt:lpstr>Future plan</vt:lpstr>
      <vt:lpstr>Future plan</vt:lpstr>
      <vt:lpstr>Future plan</vt:lpstr>
      <vt:lpstr>Future plan</vt:lpstr>
      <vt:lpstr>Future plan</vt:lpstr>
      <vt:lpstr>THANK YOU FOR YOUR ATTENTION</vt:lpstr>
      <vt:lpstr>Q&amp;A</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Lucas Megurine</dc:creator>
  <cp:lastModifiedBy>Lucas Megurine</cp:lastModifiedBy>
  <cp:revision>312</cp:revision>
  <dcterms:created xsi:type="dcterms:W3CDTF">2016-12-05T07:13:40Z</dcterms:created>
  <dcterms:modified xsi:type="dcterms:W3CDTF">2016-12-09T04:20:14Z</dcterms:modified>
</cp:coreProperties>
</file>